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58" r:id="rId2"/>
  </p:sldMasterIdLst>
  <p:notesMasterIdLst>
    <p:notesMasterId r:id="rId55"/>
  </p:notesMasterIdLst>
  <p:handoutMasterIdLst>
    <p:handoutMasterId r:id="rId56"/>
  </p:handoutMasterIdLst>
  <p:sldIdLst>
    <p:sldId id="271" r:id="rId3"/>
    <p:sldId id="278" r:id="rId4"/>
    <p:sldId id="297" r:id="rId5"/>
    <p:sldId id="283" r:id="rId6"/>
    <p:sldId id="279" r:id="rId7"/>
    <p:sldId id="289" r:id="rId8"/>
    <p:sldId id="290" r:id="rId9"/>
    <p:sldId id="291" r:id="rId10"/>
    <p:sldId id="292" r:id="rId11"/>
    <p:sldId id="295" r:id="rId12"/>
    <p:sldId id="337" r:id="rId13"/>
    <p:sldId id="330" r:id="rId14"/>
    <p:sldId id="332" r:id="rId15"/>
    <p:sldId id="341" r:id="rId16"/>
    <p:sldId id="333" r:id="rId17"/>
    <p:sldId id="338" r:id="rId18"/>
    <p:sldId id="334" r:id="rId19"/>
    <p:sldId id="339" r:id="rId20"/>
    <p:sldId id="335" r:id="rId21"/>
    <p:sldId id="340" r:id="rId22"/>
    <p:sldId id="336" r:id="rId23"/>
    <p:sldId id="286" r:id="rId24"/>
    <p:sldId id="299" r:id="rId25"/>
    <p:sldId id="300" r:id="rId26"/>
    <p:sldId id="311" r:id="rId27"/>
    <p:sldId id="303" r:id="rId28"/>
    <p:sldId id="323" r:id="rId29"/>
    <p:sldId id="280" r:id="rId30"/>
    <p:sldId id="314" r:id="rId31"/>
    <p:sldId id="346" r:id="rId32"/>
    <p:sldId id="347" r:id="rId33"/>
    <p:sldId id="306" r:id="rId34"/>
    <p:sldId id="281" r:id="rId35"/>
    <p:sldId id="342" r:id="rId36"/>
    <p:sldId id="282" r:id="rId37"/>
    <p:sldId id="305" r:id="rId38"/>
    <p:sldId id="343" r:id="rId39"/>
    <p:sldId id="344" r:id="rId40"/>
    <p:sldId id="304" r:id="rId41"/>
    <p:sldId id="348" r:id="rId42"/>
    <p:sldId id="349" r:id="rId43"/>
    <p:sldId id="350" r:id="rId44"/>
    <p:sldId id="351" r:id="rId45"/>
    <p:sldId id="352" r:id="rId46"/>
    <p:sldId id="353" r:id="rId47"/>
    <p:sldId id="354" r:id="rId48"/>
    <p:sldId id="355" r:id="rId49"/>
    <p:sldId id="356" r:id="rId50"/>
    <p:sldId id="357" r:id="rId51"/>
    <p:sldId id="358" r:id="rId52"/>
    <p:sldId id="360" r:id="rId53"/>
    <p:sldId id="359" r:id="rId54"/>
  </p:sldIdLst>
  <p:sldSz cx="9906000" cy="6858000" type="A4"/>
  <p:notesSz cx="7104063" cy="10234613"/>
  <p:custShowLst>
    <p:custShow name="Schüler" id="0">
      <p:sldLst>
        <p:sld r:id="rId3"/>
        <p:sld r:id="rId4"/>
        <p:sld r:id="rId5"/>
        <p:sld r:id="rId6"/>
        <p:sld r:id="rId7"/>
        <p:sld r:id="rId10"/>
        <p:sld r:id="rId11"/>
        <p:sld r:id="rId12"/>
        <p:sld r:id="rId25"/>
        <p:sld r:id="rId26"/>
        <p:sld r:id="rId24"/>
        <p:sld r:id="rId28"/>
        <p:sld r:id="rId41"/>
        <p:sld r:id="rId30"/>
        <p:sld r:id="rId35"/>
        <p:sld r:id="rId37"/>
        <p:sld r:id="rId34"/>
        <p:sld r:id="rId38"/>
      </p:sldLst>
    </p:custShow>
  </p:custShowLst>
  <p:defaultTextStyle>
    <a:defPPr>
      <a:defRPr lang="de-DE"/>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inleitung" id="{01F9F8B1-0A7B-4E2D-ADAE-092EF932B9AE}">
          <p14:sldIdLst>
            <p14:sldId id="271"/>
          </p14:sldIdLst>
        </p14:section>
        <p14:section name="Die Informatik" id="{32784916-DB0A-457F-8A5C-91702977ED54}">
          <p14:sldIdLst>
            <p14:sldId id="278"/>
            <p14:sldId id="297"/>
            <p14:sldId id="283"/>
            <p14:sldId id="279"/>
            <p14:sldId id="289"/>
            <p14:sldId id="290"/>
            <p14:sldId id="291"/>
          </p14:sldIdLst>
        </p14:section>
        <p14:section name="Modelle / Modellbildung" id="{7188FC78-C5AE-4532-8D5E-7B7461851D0C}">
          <p14:sldIdLst>
            <p14:sldId id="292"/>
            <p14:sldId id="295"/>
            <p14:sldId id="337"/>
            <p14:sldId id="330"/>
            <p14:sldId id="332"/>
            <p14:sldId id="341"/>
            <p14:sldId id="333"/>
            <p14:sldId id="338"/>
            <p14:sldId id="334"/>
            <p14:sldId id="339"/>
            <p14:sldId id="335"/>
            <p14:sldId id="340"/>
            <p14:sldId id="336"/>
          </p14:sldIdLst>
        </p14:section>
        <p14:section name="Algorithmen" id="{2B18B392-A675-47EB-96A4-0BF763B53023}">
          <p14:sldIdLst>
            <p14:sldId id="286"/>
            <p14:sldId id="299"/>
            <p14:sldId id="300"/>
          </p14:sldIdLst>
        </p14:section>
        <p14:section name="Rechnerarchitektur" id="{4DE9A950-6E70-4D7C-B2DF-AEDAA7249B37}">
          <p14:sldIdLst>
            <p14:sldId id="311"/>
            <p14:sldId id="303"/>
            <p14:sldId id="323"/>
          </p14:sldIdLst>
        </p14:section>
        <p14:section name="Moderne Programmierung" id="{2576563E-68B7-49AA-8A9D-B89463D01016}">
          <p14:sldIdLst>
            <p14:sldId id="280"/>
            <p14:sldId id="314"/>
            <p14:sldId id="346"/>
            <p14:sldId id="347"/>
            <p14:sldId id="306"/>
            <p14:sldId id="281"/>
            <p14:sldId id="342"/>
            <p14:sldId id="282"/>
            <p14:sldId id="305"/>
            <p14:sldId id="343"/>
            <p14:sldId id="344"/>
            <p14:sldId id="304"/>
          </p14:sldIdLst>
        </p14:section>
        <p14:section name="Logik" id="{AF76B70D-D98C-47E8-B82E-3724DA2F5098}">
          <p14:sldIdLst>
            <p14:sldId id="348"/>
            <p14:sldId id="349"/>
            <p14:sldId id="350"/>
            <p14:sldId id="351"/>
          </p14:sldIdLst>
        </p14:section>
        <p14:section name="Informationen und Daten" id="{D638F3CD-D12E-4378-9E5B-45B011110C9E}">
          <p14:sldIdLst>
            <p14:sldId id="352"/>
            <p14:sldId id="353"/>
            <p14:sldId id="354"/>
            <p14:sldId id="355"/>
            <p14:sldId id="356"/>
            <p14:sldId id="357"/>
            <p14:sldId id="358"/>
            <p14:sldId id="360"/>
            <p14:sldId id="359"/>
          </p14:sldIdLst>
        </p14:section>
      </p14:sectionLst>
    </p:ext>
    <p:ext uri="{EFAFB233-063F-42B5-8137-9DF3F51BA10A}">
      <p15:sldGuideLst xmlns:p15="http://schemas.microsoft.com/office/powerpoint/2012/main">
        <p15:guide id="2" pos="172" userDrawn="1">
          <p15:clr>
            <a:srgbClr val="A4A3A4"/>
          </p15:clr>
        </p15:guide>
        <p15:guide id="3" orient="horz" pos="436" userDrawn="1">
          <p15:clr>
            <a:srgbClr val="A4A3A4"/>
          </p15:clr>
        </p15:guide>
      </p15:sldGuideLst>
    </p:ext>
    <p:ext uri="{2D200454-40CA-4A62-9FC3-DE9A4176ACB9}">
      <p15:notesGuideLst xmlns:p15="http://schemas.microsoft.com/office/powerpoint/2012/main">
        <p15:guide id="1" orient="horz" pos="4296" userDrawn="1">
          <p15:clr>
            <a:srgbClr val="A4A3A4"/>
          </p15:clr>
        </p15:guide>
        <p15:guide id="2" pos="1678" userDrawn="1">
          <p15:clr>
            <a:srgbClr val="A4A3A4"/>
          </p15:clr>
        </p15:guide>
        <p15:guide id="3" orient="horz" pos="3230" userDrawn="1">
          <p15:clr>
            <a:srgbClr val="A4A3A4"/>
          </p15:clr>
        </p15:guide>
        <p15:guide id="4" pos="2245" userDrawn="1">
          <p15:clr>
            <a:srgbClr val="A4A3A4"/>
          </p15:clr>
        </p15:guide>
        <p15:guide id="5" orient="horz" pos="42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00"/>
    <a:srgbClr val="89B1A1"/>
    <a:srgbClr val="537D6C"/>
    <a:srgbClr val="629480"/>
    <a:srgbClr val="7EAA98"/>
    <a:srgbClr val="92B7A8"/>
    <a:srgbClr val="4D6B5F"/>
    <a:srgbClr val="6B877B"/>
    <a:srgbClr val="4F6D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2" autoAdjust="0"/>
    <p:restoredTop sz="94819" autoAdjust="0"/>
  </p:normalViewPr>
  <p:slideViewPr>
    <p:cSldViewPr showGuides="1">
      <p:cViewPr varScale="1">
        <p:scale>
          <a:sx n="109" d="100"/>
          <a:sy n="109" d="100"/>
        </p:scale>
        <p:origin x="1290" y="108"/>
      </p:cViewPr>
      <p:guideLst>
        <p:guide pos="172"/>
        <p:guide orient="horz" pos="43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howGuides="1">
      <p:cViewPr varScale="1">
        <p:scale>
          <a:sx n="78" d="100"/>
          <a:sy n="78" d="100"/>
        </p:scale>
        <p:origin x="3984" y="114"/>
      </p:cViewPr>
      <p:guideLst>
        <p:guide orient="horz" pos="4296"/>
        <p:guide pos="1678"/>
        <p:guide orient="horz" pos="3230"/>
        <p:guide pos="2245"/>
        <p:guide orient="horz" pos="429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F505C5-940B-428B-9F51-2B6392BE5E41}" type="doc">
      <dgm:prSet loTypeId="urn:microsoft.com/office/officeart/2005/8/layout/radial3" loCatId="relationship" qsTypeId="urn:microsoft.com/office/officeart/2005/8/quickstyle/simple1" qsCatId="simple" csTypeId="urn:microsoft.com/office/officeart/2005/8/colors/accent3_5" csCatId="accent3" phldr="1"/>
      <dgm:spPr/>
      <dgm:t>
        <a:bodyPr/>
        <a:lstStyle/>
        <a:p>
          <a:endParaRPr lang="de-DE"/>
        </a:p>
      </dgm:t>
    </dgm:pt>
    <dgm:pt modelId="{917C0325-0958-4094-9357-1B975AE20E9C}">
      <dgm:prSet phldrT="[Text]"/>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smtClean="0">
              <a:solidFill>
                <a:schemeClr val="bg1"/>
              </a:solidFill>
            </a:rPr>
            <a:t>Informatik</a:t>
          </a:r>
          <a:endParaRPr lang="de-DE" dirty="0">
            <a:solidFill>
              <a:schemeClr val="bg1"/>
            </a:solidFill>
          </a:endParaRPr>
        </a:p>
      </dgm:t>
    </dgm:pt>
    <dgm:pt modelId="{A800F0B6-A9B2-4F4D-BFA8-751420CCA6C0}" type="parTrans" cxnId="{7B5BB30C-E923-426D-BB59-89C146E28132}">
      <dgm:prSet/>
      <dgm:spPr/>
      <dgm:t>
        <a:bodyPr/>
        <a:lstStyle/>
        <a:p>
          <a:endParaRPr lang="de-DE">
            <a:solidFill>
              <a:schemeClr val="accent5"/>
            </a:solidFill>
          </a:endParaRPr>
        </a:p>
      </dgm:t>
    </dgm:pt>
    <dgm:pt modelId="{538924C4-97E5-4D07-8BBF-5DEEE25C6B96}" type="sibTrans" cxnId="{7B5BB30C-E923-426D-BB59-89C146E28132}">
      <dgm:prSet/>
      <dgm:spPr/>
      <dgm:t>
        <a:bodyPr/>
        <a:lstStyle/>
        <a:p>
          <a:endParaRPr lang="de-DE">
            <a:solidFill>
              <a:schemeClr val="accent5"/>
            </a:solidFill>
          </a:endParaRPr>
        </a:p>
      </dgm:t>
    </dgm:pt>
    <dgm:pt modelId="{4BFBD410-0E6F-4048-865D-ABFEFE36D0DA}">
      <dgm:prSet phldrT="[Tex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z="900" b="1" dirty="0" err="1" smtClean="0">
              <a:solidFill>
                <a:schemeClr val="bg1"/>
              </a:solidFill>
            </a:rPr>
            <a:t>Berech-enbarkeit</a:t>
          </a:r>
          <a:endParaRPr lang="de-DE" sz="900" b="1" dirty="0">
            <a:solidFill>
              <a:schemeClr val="bg1"/>
            </a:solidFill>
          </a:endParaRPr>
        </a:p>
      </dgm:t>
    </dgm:pt>
    <dgm:pt modelId="{28E4BB8E-49CB-4004-A52E-8A148A8C798E}" type="parTrans" cxnId="{995B5032-9795-4903-B49A-C535E2D598C6}">
      <dgm:prSet/>
      <dgm:spPr/>
      <dgm:t>
        <a:bodyPr/>
        <a:lstStyle/>
        <a:p>
          <a:endParaRPr lang="de-DE">
            <a:solidFill>
              <a:schemeClr val="accent5"/>
            </a:solidFill>
          </a:endParaRPr>
        </a:p>
      </dgm:t>
    </dgm:pt>
    <dgm:pt modelId="{E89FB143-E0A6-460D-8168-4EC8A4FCDCAD}" type="sibTrans" cxnId="{995B5032-9795-4903-B49A-C535E2D598C6}">
      <dgm:prSet/>
      <dgm:spPr/>
      <dgm:t>
        <a:bodyPr/>
        <a:lstStyle/>
        <a:p>
          <a:endParaRPr lang="de-DE">
            <a:solidFill>
              <a:schemeClr val="accent5"/>
            </a:solidFill>
          </a:endParaRPr>
        </a:p>
      </dgm:t>
    </dgm:pt>
    <dgm:pt modelId="{7B833A62-1F9D-4843-8D98-F76F4F3A1582}">
      <dgm:prSet phldrT="[Tex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z="1000" b="1" dirty="0" err="1" smtClean="0">
              <a:solidFill>
                <a:schemeClr val="bg1"/>
              </a:solidFill>
            </a:rPr>
            <a:t>Koordi</a:t>
          </a:r>
          <a:r>
            <a:rPr lang="de-DE" sz="1000" b="1" dirty="0" smtClean="0">
              <a:solidFill>
                <a:schemeClr val="bg1"/>
              </a:solidFill>
            </a:rPr>
            <a:t>-nation</a:t>
          </a:r>
          <a:endParaRPr lang="de-DE" sz="1000" b="1" dirty="0">
            <a:solidFill>
              <a:schemeClr val="bg1"/>
            </a:solidFill>
          </a:endParaRPr>
        </a:p>
      </dgm:t>
    </dgm:pt>
    <dgm:pt modelId="{5706C876-E134-4E0C-8459-E4739A0EE474}" type="parTrans" cxnId="{AB2B18E8-2BC0-46AD-9C55-70EB259C1BB6}">
      <dgm:prSet/>
      <dgm:spPr/>
      <dgm:t>
        <a:bodyPr/>
        <a:lstStyle/>
        <a:p>
          <a:endParaRPr lang="de-DE">
            <a:solidFill>
              <a:schemeClr val="accent5"/>
            </a:solidFill>
          </a:endParaRPr>
        </a:p>
      </dgm:t>
    </dgm:pt>
    <dgm:pt modelId="{B04B1899-1FF5-4BA3-85B2-A6D3E50F70B2}" type="sibTrans" cxnId="{AB2B18E8-2BC0-46AD-9C55-70EB259C1BB6}">
      <dgm:prSet/>
      <dgm:spPr/>
      <dgm:t>
        <a:bodyPr/>
        <a:lstStyle/>
        <a:p>
          <a:endParaRPr lang="de-DE">
            <a:solidFill>
              <a:schemeClr val="accent5"/>
            </a:solidFill>
          </a:endParaRPr>
        </a:p>
      </dgm:t>
    </dgm:pt>
    <dgm:pt modelId="{B425A644-FA29-4F13-A362-5AE81F5A52BB}">
      <dgm:prSet phldrT="[Tex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z="1000" b="1" dirty="0" smtClean="0">
              <a:solidFill>
                <a:schemeClr val="bg1"/>
              </a:solidFill>
            </a:rPr>
            <a:t>Wieder-abruf</a:t>
          </a:r>
          <a:endParaRPr lang="de-DE" sz="1000" b="1" dirty="0">
            <a:solidFill>
              <a:schemeClr val="bg1"/>
            </a:solidFill>
          </a:endParaRPr>
        </a:p>
      </dgm:t>
    </dgm:pt>
    <dgm:pt modelId="{35D345BF-0E2D-446C-B3BF-0320F93402E9}" type="parTrans" cxnId="{D5323091-6609-4E46-8678-898D7F619F15}">
      <dgm:prSet/>
      <dgm:spPr/>
      <dgm:t>
        <a:bodyPr/>
        <a:lstStyle/>
        <a:p>
          <a:endParaRPr lang="de-DE">
            <a:solidFill>
              <a:schemeClr val="accent5"/>
            </a:solidFill>
          </a:endParaRPr>
        </a:p>
      </dgm:t>
    </dgm:pt>
    <dgm:pt modelId="{1F0908FD-68BE-4062-B70A-0A049C426970}" type="sibTrans" cxnId="{D5323091-6609-4E46-8678-898D7F619F15}">
      <dgm:prSet/>
      <dgm:spPr/>
      <dgm:t>
        <a:bodyPr/>
        <a:lstStyle/>
        <a:p>
          <a:endParaRPr lang="de-DE">
            <a:solidFill>
              <a:schemeClr val="accent5"/>
            </a:solidFill>
          </a:endParaRPr>
        </a:p>
      </dgm:t>
    </dgm:pt>
    <dgm:pt modelId="{888D5B23-0384-45CF-A8AE-4F16D278449F}">
      <dgm:prSet phldrT="[Tex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z="1000" b="1" dirty="0" err="1" smtClean="0">
              <a:solidFill>
                <a:schemeClr val="bg1"/>
              </a:solidFill>
            </a:rPr>
            <a:t>Automa-tion</a:t>
          </a:r>
          <a:endParaRPr lang="de-DE" sz="1000" b="1" dirty="0">
            <a:solidFill>
              <a:schemeClr val="bg1"/>
            </a:solidFill>
          </a:endParaRPr>
        </a:p>
      </dgm:t>
    </dgm:pt>
    <dgm:pt modelId="{2CBCB215-D6D8-496D-9CAF-F743BD35522C}" type="parTrans" cxnId="{83544627-63FD-492C-A3EE-EC73B72DF78C}">
      <dgm:prSet/>
      <dgm:spPr/>
      <dgm:t>
        <a:bodyPr/>
        <a:lstStyle/>
        <a:p>
          <a:endParaRPr lang="de-DE">
            <a:solidFill>
              <a:schemeClr val="accent5"/>
            </a:solidFill>
          </a:endParaRPr>
        </a:p>
      </dgm:t>
    </dgm:pt>
    <dgm:pt modelId="{93C347C7-0B57-41C3-8113-BDDA70E88561}" type="sibTrans" cxnId="{83544627-63FD-492C-A3EE-EC73B72DF78C}">
      <dgm:prSet/>
      <dgm:spPr/>
      <dgm:t>
        <a:bodyPr/>
        <a:lstStyle/>
        <a:p>
          <a:endParaRPr lang="de-DE">
            <a:solidFill>
              <a:schemeClr val="accent5"/>
            </a:solidFill>
          </a:endParaRPr>
        </a:p>
      </dgm:t>
    </dgm:pt>
    <dgm:pt modelId="{E541B724-F277-4A8C-B2A1-A8DC53FEFA3A}">
      <dgm:prSet phldrT="[Tex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z="1000" b="1" dirty="0" err="1" smtClean="0">
              <a:solidFill>
                <a:schemeClr val="bg1"/>
              </a:solidFill>
            </a:rPr>
            <a:t>Kommu-nikation</a:t>
          </a:r>
          <a:endParaRPr lang="de-DE" sz="1000" b="1" dirty="0">
            <a:solidFill>
              <a:schemeClr val="bg1"/>
            </a:solidFill>
          </a:endParaRPr>
        </a:p>
      </dgm:t>
    </dgm:pt>
    <dgm:pt modelId="{FDA4286F-A94E-4C4F-9BB5-B9E75DB0C03E}" type="parTrans" cxnId="{9A956E92-08DE-4636-9EE8-0239D468CBC4}">
      <dgm:prSet/>
      <dgm:spPr/>
      <dgm:t>
        <a:bodyPr/>
        <a:lstStyle/>
        <a:p>
          <a:endParaRPr lang="de-DE">
            <a:solidFill>
              <a:schemeClr val="accent5"/>
            </a:solidFill>
          </a:endParaRPr>
        </a:p>
      </dgm:t>
    </dgm:pt>
    <dgm:pt modelId="{3CB5A0A3-79A8-428E-B86D-883BE39FA357}" type="sibTrans" cxnId="{9A956E92-08DE-4636-9EE8-0239D468CBC4}">
      <dgm:prSet/>
      <dgm:spPr/>
      <dgm:t>
        <a:bodyPr/>
        <a:lstStyle/>
        <a:p>
          <a:endParaRPr lang="de-DE">
            <a:solidFill>
              <a:schemeClr val="accent5"/>
            </a:solidFill>
          </a:endParaRPr>
        </a:p>
      </dgm:t>
    </dgm:pt>
    <dgm:pt modelId="{47346173-F105-4D98-85AA-065AB7732A4A}">
      <dgm:prSet phldrT="[Tex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z="1000" b="1" dirty="0" err="1" smtClean="0">
              <a:solidFill>
                <a:schemeClr val="bg1"/>
              </a:solidFill>
            </a:rPr>
            <a:t>Evalua-tion</a:t>
          </a:r>
          <a:endParaRPr lang="de-DE" sz="1000" b="1" dirty="0">
            <a:solidFill>
              <a:schemeClr val="bg1"/>
            </a:solidFill>
          </a:endParaRPr>
        </a:p>
      </dgm:t>
    </dgm:pt>
    <dgm:pt modelId="{CD3417C2-D45C-40E8-BE74-D25225C95381}" type="parTrans" cxnId="{E7039042-B2E3-4B1C-A259-3FB93EB0F037}">
      <dgm:prSet/>
      <dgm:spPr/>
      <dgm:t>
        <a:bodyPr/>
        <a:lstStyle/>
        <a:p>
          <a:endParaRPr lang="de-DE">
            <a:solidFill>
              <a:schemeClr val="accent5"/>
            </a:solidFill>
          </a:endParaRPr>
        </a:p>
      </dgm:t>
    </dgm:pt>
    <dgm:pt modelId="{19CA8C96-DCE4-4CCA-B88E-2796C20362D3}" type="sibTrans" cxnId="{E7039042-B2E3-4B1C-A259-3FB93EB0F037}">
      <dgm:prSet/>
      <dgm:spPr/>
      <dgm:t>
        <a:bodyPr/>
        <a:lstStyle/>
        <a:p>
          <a:endParaRPr lang="de-DE">
            <a:solidFill>
              <a:schemeClr val="accent5"/>
            </a:solidFill>
          </a:endParaRPr>
        </a:p>
      </dgm:t>
    </dgm:pt>
    <dgm:pt modelId="{5BB9B14B-4065-48AE-BDC1-2427DDFF1172}">
      <dgm:prSet phldrT="[Text]" custT="1"/>
      <dgm:spPr>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z="1000" b="1" dirty="0">
              <a:solidFill>
                <a:schemeClr val="bg1"/>
              </a:solidFill>
            </a:rPr>
            <a:t>Design</a:t>
          </a:r>
        </a:p>
      </dgm:t>
    </dgm:pt>
    <dgm:pt modelId="{EAA4CAF0-8B97-4EF1-AC02-0C5920DF9839}" type="parTrans" cxnId="{D403FAAE-F285-4BEC-AB92-17369EA9564B}">
      <dgm:prSet/>
      <dgm:spPr/>
      <dgm:t>
        <a:bodyPr/>
        <a:lstStyle/>
        <a:p>
          <a:endParaRPr lang="de-DE">
            <a:solidFill>
              <a:schemeClr val="accent5"/>
            </a:solidFill>
          </a:endParaRPr>
        </a:p>
      </dgm:t>
    </dgm:pt>
    <dgm:pt modelId="{6A73CE23-DCD2-462F-A4FF-604D70FF57A6}" type="sibTrans" cxnId="{D403FAAE-F285-4BEC-AB92-17369EA9564B}">
      <dgm:prSet/>
      <dgm:spPr/>
      <dgm:t>
        <a:bodyPr/>
        <a:lstStyle/>
        <a:p>
          <a:endParaRPr lang="de-DE">
            <a:solidFill>
              <a:schemeClr val="accent5"/>
            </a:solidFill>
          </a:endParaRPr>
        </a:p>
      </dgm:t>
    </dgm:pt>
    <dgm:pt modelId="{FCB384A8-8C0D-4B68-9F40-5B20B1B44237}" type="pres">
      <dgm:prSet presAssocID="{18F505C5-940B-428B-9F51-2B6392BE5E41}" presName="composite" presStyleCnt="0">
        <dgm:presLayoutVars>
          <dgm:chMax val="1"/>
          <dgm:dir/>
          <dgm:resizeHandles val="exact"/>
        </dgm:presLayoutVars>
      </dgm:prSet>
      <dgm:spPr/>
      <dgm:t>
        <a:bodyPr/>
        <a:lstStyle/>
        <a:p>
          <a:endParaRPr lang="de-DE"/>
        </a:p>
      </dgm:t>
    </dgm:pt>
    <dgm:pt modelId="{2C3F67E4-F6F9-4FEC-AA1C-04A9E6454CC2}" type="pres">
      <dgm:prSet presAssocID="{18F505C5-940B-428B-9F51-2B6392BE5E41}" presName="radial" presStyleCnt="0">
        <dgm:presLayoutVars>
          <dgm:animLvl val="ctr"/>
        </dgm:presLayoutVars>
      </dgm:prSet>
      <dgm:spPr/>
    </dgm:pt>
    <dgm:pt modelId="{BB073CAC-D6BC-49BB-839B-4AEB4F3E1682}" type="pres">
      <dgm:prSet presAssocID="{917C0325-0958-4094-9357-1B975AE20E9C}" presName="centerShape" presStyleLbl="vennNode1" presStyleIdx="0" presStyleCnt="8"/>
      <dgm:spPr/>
      <dgm:t>
        <a:bodyPr/>
        <a:lstStyle/>
        <a:p>
          <a:endParaRPr lang="de-DE"/>
        </a:p>
      </dgm:t>
    </dgm:pt>
    <dgm:pt modelId="{87E01B1E-28EC-4BB7-9731-4086A6929EC5}" type="pres">
      <dgm:prSet presAssocID="{4BFBD410-0E6F-4048-865D-ABFEFE36D0DA}" presName="node" presStyleLbl="vennNode1" presStyleIdx="1" presStyleCnt="8">
        <dgm:presLayoutVars>
          <dgm:bulletEnabled val="1"/>
        </dgm:presLayoutVars>
      </dgm:prSet>
      <dgm:spPr/>
      <dgm:t>
        <a:bodyPr/>
        <a:lstStyle/>
        <a:p>
          <a:endParaRPr lang="de-DE"/>
        </a:p>
      </dgm:t>
    </dgm:pt>
    <dgm:pt modelId="{400AEC2F-C303-48A2-9D18-CD434485B77B}" type="pres">
      <dgm:prSet presAssocID="{E541B724-F277-4A8C-B2A1-A8DC53FEFA3A}" presName="node" presStyleLbl="vennNode1" presStyleIdx="2" presStyleCnt="8">
        <dgm:presLayoutVars>
          <dgm:bulletEnabled val="1"/>
        </dgm:presLayoutVars>
      </dgm:prSet>
      <dgm:spPr/>
      <dgm:t>
        <a:bodyPr/>
        <a:lstStyle/>
        <a:p>
          <a:endParaRPr lang="de-DE"/>
        </a:p>
      </dgm:t>
    </dgm:pt>
    <dgm:pt modelId="{0FF9B9E0-CC93-427A-80C7-35BB08DE4A59}" type="pres">
      <dgm:prSet presAssocID="{7B833A62-1F9D-4843-8D98-F76F4F3A1582}" presName="node" presStyleLbl="vennNode1" presStyleIdx="3" presStyleCnt="8">
        <dgm:presLayoutVars>
          <dgm:bulletEnabled val="1"/>
        </dgm:presLayoutVars>
      </dgm:prSet>
      <dgm:spPr/>
      <dgm:t>
        <a:bodyPr/>
        <a:lstStyle/>
        <a:p>
          <a:endParaRPr lang="de-DE"/>
        </a:p>
      </dgm:t>
    </dgm:pt>
    <dgm:pt modelId="{4658A7D2-5F3F-406F-B5C5-D58A84A80DCE}" type="pres">
      <dgm:prSet presAssocID="{B425A644-FA29-4F13-A362-5AE81F5A52BB}" presName="node" presStyleLbl="vennNode1" presStyleIdx="4" presStyleCnt="8">
        <dgm:presLayoutVars>
          <dgm:bulletEnabled val="1"/>
        </dgm:presLayoutVars>
      </dgm:prSet>
      <dgm:spPr/>
      <dgm:t>
        <a:bodyPr/>
        <a:lstStyle/>
        <a:p>
          <a:endParaRPr lang="de-DE"/>
        </a:p>
      </dgm:t>
    </dgm:pt>
    <dgm:pt modelId="{DE723B9B-4647-4EE8-9244-5A3934126B9F}" type="pres">
      <dgm:prSet presAssocID="{888D5B23-0384-45CF-A8AE-4F16D278449F}" presName="node" presStyleLbl="vennNode1" presStyleIdx="5" presStyleCnt="8">
        <dgm:presLayoutVars>
          <dgm:bulletEnabled val="1"/>
        </dgm:presLayoutVars>
      </dgm:prSet>
      <dgm:spPr/>
      <dgm:t>
        <a:bodyPr/>
        <a:lstStyle/>
        <a:p>
          <a:endParaRPr lang="de-DE"/>
        </a:p>
      </dgm:t>
    </dgm:pt>
    <dgm:pt modelId="{64F3C80F-77DE-4426-936E-989945EE7FD4}" type="pres">
      <dgm:prSet presAssocID="{47346173-F105-4D98-85AA-065AB7732A4A}" presName="node" presStyleLbl="vennNode1" presStyleIdx="6" presStyleCnt="8">
        <dgm:presLayoutVars>
          <dgm:bulletEnabled val="1"/>
        </dgm:presLayoutVars>
      </dgm:prSet>
      <dgm:spPr/>
      <dgm:t>
        <a:bodyPr/>
        <a:lstStyle/>
        <a:p>
          <a:endParaRPr lang="de-DE"/>
        </a:p>
      </dgm:t>
    </dgm:pt>
    <dgm:pt modelId="{7C51F934-84E7-41B1-BA67-9E3489A3CDED}" type="pres">
      <dgm:prSet presAssocID="{5BB9B14B-4065-48AE-BDC1-2427DDFF1172}" presName="node" presStyleLbl="vennNode1" presStyleIdx="7" presStyleCnt="8">
        <dgm:presLayoutVars>
          <dgm:bulletEnabled val="1"/>
        </dgm:presLayoutVars>
      </dgm:prSet>
      <dgm:spPr/>
      <dgm:t>
        <a:bodyPr/>
        <a:lstStyle/>
        <a:p>
          <a:endParaRPr lang="de-DE"/>
        </a:p>
      </dgm:t>
    </dgm:pt>
  </dgm:ptLst>
  <dgm:cxnLst>
    <dgm:cxn modelId="{2B1D70C2-0144-41C8-B16E-ACA1770ABEAA}" type="presOf" srcId="{B425A644-FA29-4F13-A362-5AE81F5A52BB}" destId="{4658A7D2-5F3F-406F-B5C5-D58A84A80DCE}" srcOrd="0" destOrd="0" presId="urn:microsoft.com/office/officeart/2005/8/layout/radial3"/>
    <dgm:cxn modelId="{83544627-63FD-492C-A3EE-EC73B72DF78C}" srcId="{917C0325-0958-4094-9357-1B975AE20E9C}" destId="{888D5B23-0384-45CF-A8AE-4F16D278449F}" srcOrd="4" destOrd="0" parTransId="{2CBCB215-D6D8-496D-9CAF-F743BD35522C}" sibTransId="{93C347C7-0B57-41C3-8113-BDDA70E88561}"/>
    <dgm:cxn modelId="{E7039042-B2E3-4B1C-A259-3FB93EB0F037}" srcId="{917C0325-0958-4094-9357-1B975AE20E9C}" destId="{47346173-F105-4D98-85AA-065AB7732A4A}" srcOrd="5" destOrd="0" parTransId="{CD3417C2-D45C-40E8-BE74-D25225C95381}" sibTransId="{19CA8C96-DCE4-4CCA-B88E-2796C20362D3}"/>
    <dgm:cxn modelId="{D5323091-6609-4E46-8678-898D7F619F15}" srcId="{917C0325-0958-4094-9357-1B975AE20E9C}" destId="{B425A644-FA29-4F13-A362-5AE81F5A52BB}" srcOrd="3" destOrd="0" parTransId="{35D345BF-0E2D-446C-B3BF-0320F93402E9}" sibTransId="{1F0908FD-68BE-4062-B70A-0A049C426970}"/>
    <dgm:cxn modelId="{FA42E32F-4938-4746-9212-DAB3A29A49F2}" type="presOf" srcId="{5BB9B14B-4065-48AE-BDC1-2427DDFF1172}" destId="{7C51F934-84E7-41B1-BA67-9E3489A3CDED}" srcOrd="0" destOrd="0" presId="urn:microsoft.com/office/officeart/2005/8/layout/radial3"/>
    <dgm:cxn modelId="{45589A81-0A42-4C95-B303-180B2F376714}" type="presOf" srcId="{888D5B23-0384-45CF-A8AE-4F16D278449F}" destId="{DE723B9B-4647-4EE8-9244-5A3934126B9F}" srcOrd="0" destOrd="0" presId="urn:microsoft.com/office/officeart/2005/8/layout/radial3"/>
    <dgm:cxn modelId="{4F80CBEA-F141-43B8-946D-DEF35B591E05}" type="presOf" srcId="{E541B724-F277-4A8C-B2A1-A8DC53FEFA3A}" destId="{400AEC2F-C303-48A2-9D18-CD434485B77B}" srcOrd="0" destOrd="0" presId="urn:microsoft.com/office/officeart/2005/8/layout/radial3"/>
    <dgm:cxn modelId="{D403FAAE-F285-4BEC-AB92-17369EA9564B}" srcId="{917C0325-0958-4094-9357-1B975AE20E9C}" destId="{5BB9B14B-4065-48AE-BDC1-2427DDFF1172}" srcOrd="6" destOrd="0" parTransId="{EAA4CAF0-8B97-4EF1-AC02-0C5920DF9839}" sibTransId="{6A73CE23-DCD2-462F-A4FF-604D70FF57A6}"/>
    <dgm:cxn modelId="{5175678F-B521-4BBE-AD64-690E139FB714}" type="presOf" srcId="{7B833A62-1F9D-4843-8D98-F76F4F3A1582}" destId="{0FF9B9E0-CC93-427A-80C7-35BB08DE4A59}" srcOrd="0" destOrd="0" presId="urn:microsoft.com/office/officeart/2005/8/layout/radial3"/>
    <dgm:cxn modelId="{E1E716CF-EC2C-46BA-99AC-2AF6A6D02C03}" type="presOf" srcId="{18F505C5-940B-428B-9F51-2B6392BE5E41}" destId="{FCB384A8-8C0D-4B68-9F40-5B20B1B44237}" srcOrd="0" destOrd="0" presId="urn:microsoft.com/office/officeart/2005/8/layout/radial3"/>
    <dgm:cxn modelId="{995B5032-9795-4903-B49A-C535E2D598C6}" srcId="{917C0325-0958-4094-9357-1B975AE20E9C}" destId="{4BFBD410-0E6F-4048-865D-ABFEFE36D0DA}" srcOrd="0" destOrd="0" parTransId="{28E4BB8E-49CB-4004-A52E-8A148A8C798E}" sibTransId="{E89FB143-E0A6-460D-8168-4EC8A4FCDCAD}"/>
    <dgm:cxn modelId="{AB2B18E8-2BC0-46AD-9C55-70EB259C1BB6}" srcId="{917C0325-0958-4094-9357-1B975AE20E9C}" destId="{7B833A62-1F9D-4843-8D98-F76F4F3A1582}" srcOrd="2" destOrd="0" parTransId="{5706C876-E134-4E0C-8459-E4739A0EE474}" sibTransId="{B04B1899-1FF5-4BA3-85B2-A6D3E50F70B2}"/>
    <dgm:cxn modelId="{9A956E92-08DE-4636-9EE8-0239D468CBC4}" srcId="{917C0325-0958-4094-9357-1B975AE20E9C}" destId="{E541B724-F277-4A8C-B2A1-A8DC53FEFA3A}" srcOrd="1" destOrd="0" parTransId="{FDA4286F-A94E-4C4F-9BB5-B9E75DB0C03E}" sibTransId="{3CB5A0A3-79A8-428E-B86D-883BE39FA357}"/>
    <dgm:cxn modelId="{7B5BB30C-E923-426D-BB59-89C146E28132}" srcId="{18F505C5-940B-428B-9F51-2B6392BE5E41}" destId="{917C0325-0958-4094-9357-1B975AE20E9C}" srcOrd="0" destOrd="0" parTransId="{A800F0B6-A9B2-4F4D-BFA8-751420CCA6C0}" sibTransId="{538924C4-97E5-4D07-8BBF-5DEEE25C6B96}"/>
    <dgm:cxn modelId="{D8C0470F-A81C-4C4C-BD0C-60A5D4CFDE70}" type="presOf" srcId="{47346173-F105-4D98-85AA-065AB7732A4A}" destId="{64F3C80F-77DE-4426-936E-989945EE7FD4}" srcOrd="0" destOrd="0" presId="urn:microsoft.com/office/officeart/2005/8/layout/radial3"/>
    <dgm:cxn modelId="{862C4CB4-952D-400E-AE94-CD96A5A9E36E}" type="presOf" srcId="{917C0325-0958-4094-9357-1B975AE20E9C}" destId="{BB073CAC-D6BC-49BB-839B-4AEB4F3E1682}" srcOrd="0" destOrd="0" presId="urn:microsoft.com/office/officeart/2005/8/layout/radial3"/>
    <dgm:cxn modelId="{D115218F-8A23-4D6F-8E67-870F56BB2499}" type="presOf" srcId="{4BFBD410-0E6F-4048-865D-ABFEFE36D0DA}" destId="{87E01B1E-28EC-4BB7-9731-4086A6929EC5}" srcOrd="0" destOrd="0" presId="urn:microsoft.com/office/officeart/2005/8/layout/radial3"/>
    <dgm:cxn modelId="{C1B44921-6D15-45D3-96F9-A63A33590E9A}" type="presParOf" srcId="{FCB384A8-8C0D-4B68-9F40-5B20B1B44237}" destId="{2C3F67E4-F6F9-4FEC-AA1C-04A9E6454CC2}" srcOrd="0" destOrd="0" presId="urn:microsoft.com/office/officeart/2005/8/layout/radial3"/>
    <dgm:cxn modelId="{0767826C-0ED4-4989-B504-1F7CE28946DC}" type="presParOf" srcId="{2C3F67E4-F6F9-4FEC-AA1C-04A9E6454CC2}" destId="{BB073CAC-D6BC-49BB-839B-4AEB4F3E1682}" srcOrd="0" destOrd="0" presId="urn:microsoft.com/office/officeart/2005/8/layout/radial3"/>
    <dgm:cxn modelId="{710A7B36-F714-49EA-8F4D-676A97736BA0}" type="presParOf" srcId="{2C3F67E4-F6F9-4FEC-AA1C-04A9E6454CC2}" destId="{87E01B1E-28EC-4BB7-9731-4086A6929EC5}" srcOrd="1" destOrd="0" presId="urn:microsoft.com/office/officeart/2005/8/layout/radial3"/>
    <dgm:cxn modelId="{DB419F81-C35C-4B01-8EDD-F87D4C9EF188}" type="presParOf" srcId="{2C3F67E4-F6F9-4FEC-AA1C-04A9E6454CC2}" destId="{400AEC2F-C303-48A2-9D18-CD434485B77B}" srcOrd="2" destOrd="0" presId="urn:microsoft.com/office/officeart/2005/8/layout/radial3"/>
    <dgm:cxn modelId="{AE5B8578-F096-403B-99A1-AEAC33C928D0}" type="presParOf" srcId="{2C3F67E4-F6F9-4FEC-AA1C-04A9E6454CC2}" destId="{0FF9B9E0-CC93-427A-80C7-35BB08DE4A59}" srcOrd="3" destOrd="0" presId="urn:microsoft.com/office/officeart/2005/8/layout/radial3"/>
    <dgm:cxn modelId="{F10ED3CB-9BDF-4B80-AEC6-262960D1AD5B}" type="presParOf" srcId="{2C3F67E4-F6F9-4FEC-AA1C-04A9E6454CC2}" destId="{4658A7D2-5F3F-406F-B5C5-D58A84A80DCE}" srcOrd="4" destOrd="0" presId="urn:microsoft.com/office/officeart/2005/8/layout/radial3"/>
    <dgm:cxn modelId="{68CCFF32-E286-4058-8150-0BA3307F82F6}" type="presParOf" srcId="{2C3F67E4-F6F9-4FEC-AA1C-04A9E6454CC2}" destId="{DE723B9B-4647-4EE8-9244-5A3934126B9F}" srcOrd="5" destOrd="0" presId="urn:microsoft.com/office/officeart/2005/8/layout/radial3"/>
    <dgm:cxn modelId="{A6ADABB3-A21E-4A6E-8433-E81638CBF933}" type="presParOf" srcId="{2C3F67E4-F6F9-4FEC-AA1C-04A9E6454CC2}" destId="{64F3C80F-77DE-4426-936E-989945EE7FD4}" srcOrd="6" destOrd="0" presId="urn:microsoft.com/office/officeart/2005/8/layout/radial3"/>
    <dgm:cxn modelId="{B8BD3C35-2F56-4AA0-9550-D9E9EC07AB6C}" type="presParOf" srcId="{2C3F67E4-F6F9-4FEC-AA1C-04A9E6454CC2}" destId="{7C51F934-84E7-41B1-BA67-9E3489A3CDED}" srcOrd="7"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297C61-8DC4-4266-84EE-BDF8BC4FFF4E}" type="doc">
      <dgm:prSet loTypeId="urn:microsoft.com/office/officeart/2008/layout/VerticalCurvedList" loCatId="list" qsTypeId="urn:microsoft.com/office/officeart/2005/8/quickstyle/simple4" qsCatId="simple" csTypeId="urn:microsoft.com/office/officeart/2005/8/colors/accent0_3" csCatId="mainScheme" phldr="1"/>
      <dgm:spPr/>
      <dgm:t>
        <a:bodyPr/>
        <a:lstStyle/>
        <a:p>
          <a:endParaRPr lang="de-DE"/>
        </a:p>
      </dgm:t>
    </dgm:pt>
    <dgm:pt modelId="{D8D1526A-BA2E-444A-893B-801107A28A74}">
      <dgm:prSet phldrT="[Text]"/>
      <dgm:spPr>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Reales System</a:t>
          </a:r>
        </a:p>
      </dgm:t>
    </dgm:pt>
    <dgm:pt modelId="{599D32F8-4DBF-4AD7-A159-EAF4530306B3}" type="parTrans" cxnId="{2A687E27-B1B5-4EFF-8A93-0BFD4A993257}">
      <dgm:prSet/>
      <dgm:spPr/>
      <dgm:t>
        <a:bodyPr/>
        <a:lstStyle/>
        <a:p>
          <a:endParaRPr lang="de-DE"/>
        </a:p>
      </dgm:t>
    </dgm:pt>
    <dgm:pt modelId="{65F3DDAA-84B1-428A-9D44-CE919D06F2B7}" type="sibTrans" cxnId="{2A687E27-B1B5-4EFF-8A93-0BFD4A993257}">
      <dgm:prSet/>
      <dgm:spPr/>
      <dgm:t>
        <a:bodyPr/>
        <a:lstStyle/>
        <a:p>
          <a:endParaRPr lang="de-DE"/>
        </a:p>
      </dgm:t>
    </dgm:pt>
    <dgm:pt modelId="{154D32BB-EC54-48B1-BF41-7A2CC755BDDC}">
      <dgm:prSet phldrT="[Text]"/>
      <dgm:spPr>
        <a:solidFill>
          <a:srgbClr val="4D6B5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Wortmodell</a:t>
          </a:r>
        </a:p>
      </dgm:t>
    </dgm:pt>
    <dgm:pt modelId="{BF2D2682-A449-494A-AC5B-96AA1EA15A95}" type="parTrans" cxnId="{D9D81441-CBF0-443F-8987-D0EF8475946F}">
      <dgm:prSet/>
      <dgm:spPr/>
      <dgm:t>
        <a:bodyPr/>
        <a:lstStyle/>
        <a:p>
          <a:endParaRPr lang="de-DE"/>
        </a:p>
      </dgm:t>
    </dgm:pt>
    <dgm:pt modelId="{6FA8AB6B-D849-46A3-A560-4F01231904FC}" type="sibTrans" cxnId="{D9D81441-CBF0-443F-8987-D0EF8475946F}">
      <dgm:prSet/>
      <dgm:spPr/>
      <dgm:t>
        <a:bodyPr/>
        <a:lstStyle/>
        <a:p>
          <a:endParaRPr lang="de-DE"/>
        </a:p>
      </dgm:t>
    </dgm:pt>
    <dgm:pt modelId="{85882A47-0889-49C1-8DFC-7309E27ED351}">
      <dgm:prSet phldrT="[Text]"/>
      <dgm:spPr>
        <a:solidFill>
          <a:srgbClr val="4F6D6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Wirkbeziehungen</a:t>
          </a:r>
          <a:endParaRPr lang="de-DE" dirty="0"/>
        </a:p>
      </dgm:t>
    </dgm:pt>
    <dgm:pt modelId="{62C049CF-59BC-4BF9-82A3-76EBDF11D58F}" type="parTrans" cxnId="{806B2F15-830B-4E1A-8D96-146006E95C23}">
      <dgm:prSet/>
      <dgm:spPr/>
      <dgm:t>
        <a:bodyPr/>
        <a:lstStyle/>
        <a:p>
          <a:endParaRPr lang="de-DE"/>
        </a:p>
      </dgm:t>
    </dgm:pt>
    <dgm:pt modelId="{EE33FEEF-15AF-44F7-B01D-064C43FD068A}" type="sibTrans" cxnId="{806B2F15-830B-4E1A-8D96-146006E95C23}">
      <dgm:prSet/>
      <dgm:spPr/>
      <dgm:t>
        <a:bodyPr/>
        <a:lstStyle/>
        <a:p>
          <a:endParaRPr lang="de-DE"/>
        </a:p>
      </dgm:t>
    </dgm:pt>
    <dgm:pt modelId="{E126DB1F-068E-4ABD-88FA-D5F796C5C5E6}">
      <dgm:prSet phldrT="[Text]"/>
      <dgm:spPr>
        <a:solidFill>
          <a:srgbClr val="5C78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Ablaufbeziehungen</a:t>
          </a:r>
          <a:endParaRPr lang="de-DE" dirty="0"/>
        </a:p>
      </dgm:t>
    </dgm:pt>
    <dgm:pt modelId="{751815A1-5CAE-428F-9746-5C2A41B5FC03}" type="parTrans" cxnId="{1CE8BB7B-4AB0-4D5B-AD18-44B39E756037}">
      <dgm:prSet/>
      <dgm:spPr/>
      <dgm:t>
        <a:bodyPr/>
        <a:lstStyle/>
        <a:p>
          <a:endParaRPr lang="de-DE"/>
        </a:p>
      </dgm:t>
    </dgm:pt>
    <dgm:pt modelId="{6971E688-B4A5-4A5B-A817-81E81B62778E}" type="sibTrans" cxnId="{1CE8BB7B-4AB0-4D5B-AD18-44B39E756037}">
      <dgm:prSet/>
      <dgm:spPr/>
      <dgm:t>
        <a:bodyPr/>
        <a:lstStyle/>
        <a:p>
          <a:endParaRPr lang="de-DE"/>
        </a:p>
      </dgm:t>
    </dgm:pt>
    <dgm:pt modelId="{732751AA-266E-4973-95E3-12EB5F975906}">
      <dgm:prSet phldrT="[Text]"/>
      <dgm:spPr>
        <a:solidFill>
          <a:srgbClr val="6B877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Gültigkeitsprüfung</a:t>
          </a:r>
        </a:p>
      </dgm:t>
    </dgm:pt>
    <dgm:pt modelId="{6568C353-900C-499D-97AF-874429A64A85}" type="parTrans" cxnId="{7F3989BF-F0AF-4FB2-901A-B1DEB4E0872E}">
      <dgm:prSet/>
      <dgm:spPr/>
      <dgm:t>
        <a:bodyPr/>
        <a:lstStyle/>
        <a:p>
          <a:endParaRPr lang="de-DE"/>
        </a:p>
      </dgm:t>
    </dgm:pt>
    <dgm:pt modelId="{5372E6CA-CD83-48F1-A009-AD383BE5A958}" type="sibTrans" cxnId="{7F3989BF-F0AF-4FB2-901A-B1DEB4E0872E}">
      <dgm:prSet/>
      <dgm:spPr/>
      <dgm:t>
        <a:bodyPr/>
        <a:lstStyle/>
        <a:p>
          <a:endParaRPr lang="de-DE"/>
        </a:p>
      </dgm:t>
    </dgm:pt>
    <dgm:pt modelId="{50626F01-91F1-4CFD-9769-E5FD6813D58C}" type="pres">
      <dgm:prSet presAssocID="{D0297C61-8DC4-4266-84EE-BDF8BC4FFF4E}" presName="Name0" presStyleCnt="0">
        <dgm:presLayoutVars>
          <dgm:chMax val="7"/>
          <dgm:chPref val="7"/>
          <dgm:dir/>
        </dgm:presLayoutVars>
      </dgm:prSet>
      <dgm:spPr/>
      <dgm:t>
        <a:bodyPr/>
        <a:lstStyle/>
        <a:p>
          <a:endParaRPr lang="de-DE"/>
        </a:p>
      </dgm:t>
    </dgm:pt>
    <dgm:pt modelId="{9673F4FC-856C-4E9C-A22A-CD6CF9A03DA6}" type="pres">
      <dgm:prSet presAssocID="{D0297C61-8DC4-4266-84EE-BDF8BC4FFF4E}" presName="Name1" presStyleCnt="0"/>
      <dgm:spPr/>
      <dgm:t>
        <a:bodyPr/>
        <a:lstStyle/>
        <a:p>
          <a:endParaRPr lang="de-DE"/>
        </a:p>
      </dgm:t>
    </dgm:pt>
    <dgm:pt modelId="{8B1E3ED6-DCF9-48EA-B978-D71D30D8282C}" type="pres">
      <dgm:prSet presAssocID="{D0297C61-8DC4-4266-84EE-BDF8BC4FFF4E}" presName="cycle" presStyleCnt="0"/>
      <dgm:spPr/>
      <dgm:t>
        <a:bodyPr/>
        <a:lstStyle/>
        <a:p>
          <a:endParaRPr lang="de-DE"/>
        </a:p>
      </dgm:t>
    </dgm:pt>
    <dgm:pt modelId="{A2418314-28D6-4609-BA16-8A54FCBFB1F2}" type="pres">
      <dgm:prSet presAssocID="{D0297C61-8DC4-4266-84EE-BDF8BC4FFF4E}" presName="srcNode" presStyleLbl="node1" presStyleIdx="0" presStyleCnt="5"/>
      <dgm:spPr/>
      <dgm:t>
        <a:bodyPr/>
        <a:lstStyle/>
        <a:p>
          <a:endParaRPr lang="de-DE"/>
        </a:p>
      </dgm:t>
    </dgm:pt>
    <dgm:pt modelId="{B21A0BBD-C46B-41FA-B64A-20283773F555}" type="pres">
      <dgm:prSet presAssocID="{D0297C61-8DC4-4266-84EE-BDF8BC4FFF4E}" presName="conn" presStyleLbl="parChTrans1D2" presStyleIdx="0" presStyleCnt="1"/>
      <dgm:spPr/>
      <dgm:t>
        <a:bodyPr/>
        <a:lstStyle/>
        <a:p>
          <a:endParaRPr lang="de-DE"/>
        </a:p>
      </dgm:t>
    </dgm:pt>
    <dgm:pt modelId="{90B7AD7F-0365-44C2-8783-AB0F6137A140}" type="pres">
      <dgm:prSet presAssocID="{D0297C61-8DC4-4266-84EE-BDF8BC4FFF4E}" presName="extraNode" presStyleLbl="node1" presStyleIdx="0" presStyleCnt="5"/>
      <dgm:spPr/>
      <dgm:t>
        <a:bodyPr/>
        <a:lstStyle/>
        <a:p>
          <a:endParaRPr lang="de-DE"/>
        </a:p>
      </dgm:t>
    </dgm:pt>
    <dgm:pt modelId="{D474A50D-5199-4E76-AA74-E9EF77A4AB31}" type="pres">
      <dgm:prSet presAssocID="{D0297C61-8DC4-4266-84EE-BDF8BC4FFF4E}" presName="dstNode" presStyleLbl="node1" presStyleIdx="0" presStyleCnt="5"/>
      <dgm:spPr/>
      <dgm:t>
        <a:bodyPr/>
        <a:lstStyle/>
        <a:p>
          <a:endParaRPr lang="de-DE"/>
        </a:p>
      </dgm:t>
    </dgm:pt>
    <dgm:pt modelId="{14819C63-3BEF-43E5-AAA0-FC8380D4969D}" type="pres">
      <dgm:prSet presAssocID="{D8D1526A-BA2E-444A-893B-801107A28A74}" presName="text_1" presStyleLbl="node1" presStyleIdx="0" presStyleCnt="5">
        <dgm:presLayoutVars>
          <dgm:bulletEnabled val="1"/>
        </dgm:presLayoutVars>
      </dgm:prSet>
      <dgm:spPr/>
      <dgm:t>
        <a:bodyPr/>
        <a:lstStyle/>
        <a:p>
          <a:endParaRPr lang="de-DE"/>
        </a:p>
      </dgm:t>
    </dgm:pt>
    <dgm:pt modelId="{FBEBB882-205F-4531-A0B0-B4AF233FE46C}" type="pres">
      <dgm:prSet presAssocID="{D8D1526A-BA2E-444A-893B-801107A28A74}" presName="accent_1" presStyleCnt="0"/>
      <dgm:spPr/>
      <dgm:t>
        <a:bodyPr/>
        <a:lstStyle/>
        <a:p>
          <a:endParaRPr lang="de-DE"/>
        </a:p>
      </dgm:t>
    </dgm:pt>
    <dgm:pt modelId="{B293CA0D-E87C-4740-9177-6CE67EA97F5F}" type="pres">
      <dgm:prSet presAssocID="{D8D1526A-BA2E-444A-893B-801107A28A74}" presName="accentRepeatNode" presStyleLbl="solidFgAcc1" presStyleIdx="0" presStyleCnt="5"/>
      <dgm:spPr>
        <a:solidFill>
          <a:schemeClr val="bg1"/>
        </a:solidFill>
      </dgm:spPr>
      <dgm:t>
        <a:bodyPr/>
        <a:lstStyle/>
        <a:p>
          <a:endParaRPr lang="de-DE"/>
        </a:p>
      </dgm:t>
    </dgm:pt>
    <dgm:pt modelId="{77EA6038-47C1-42EC-8C92-030AD83DC4C6}" type="pres">
      <dgm:prSet presAssocID="{154D32BB-EC54-48B1-BF41-7A2CC755BDDC}" presName="text_2" presStyleLbl="node1" presStyleIdx="1" presStyleCnt="5">
        <dgm:presLayoutVars>
          <dgm:bulletEnabled val="1"/>
        </dgm:presLayoutVars>
      </dgm:prSet>
      <dgm:spPr/>
      <dgm:t>
        <a:bodyPr/>
        <a:lstStyle/>
        <a:p>
          <a:endParaRPr lang="de-DE"/>
        </a:p>
      </dgm:t>
    </dgm:pt>
    <dgm:pt modelId="{B97C44B5-A0D3-49EC-9F81-D8A921C51B70}" type="pres">
      <dgm:prSet presAssocID="{154D32BB-EC54-48B1-BF41-7A2CC755BDDC}" presName="accent_2" presStyleCnt="0"/>
      <dgm:spPr/>
      <dgm:t>
        <a:bodyPr/>
        <a:lstStyle/>
        <a:p>
          <a:endParaRPr lang="de-DE"/>
        </a:p>
      </dgm:t>
    </dgm:pt>
    <dgm:pt modelId="{86EBB974-A564-45B4-AFA2-BB9C7670E30E}" type="pres">
      <dgm:prSet presAssocID="{154D32BB-EC54-48B1-BF41-7A2CC755BDDC}" presName="accentRepeatNode" presStyleLbl="solidFgAcc1" presStyleIdx="1" presStyleCnt="5"/>
      <dgm:spPr>
        <a:solidFill>
          <a:schemeClr val="bg1"/>
        </a:solidFill>
      </dgm:spPr>
      <dgm:t>
        <a:bodyPr/>
        <a:lstStyle/>
        <a:p>
          <a:endParaRPr lang="de-DE"/>
        </a:p>
      </dgm:t>
    </dgm:pt>
    <dgm:pt modelId="{C6B1E13F-3E95-4F5B-832A-26F4029F496B}" type="pres">
      <dgm:prSet presAssocID="{85882A47-0889-49C1-8DFC-7309E27ED351}" presName="text_3" presStyleLbl="node1" presStyleIdx="2" presStyleCnt="5">
        <dgm:presLayoutVars>
          <dgm:bulletEnabled val="1"/>
        </dgm:presLayoutVars>
      </dgm:prSet>
      <dgm:spPr/>
      <dgm:t>
        <a:bodyPr/>
        <a:lstStyle/>
        <a:p>
          <a:endParaRPr lang="de-DE"/>
        </a:p>
      </dgm:t>
    </dgm:pt>
    <dgm:pt modelId="{7432CB2E-3C32-4C84-AF4B-0472DCCC77C9}" type="pres">
      <dgm:prSet presAssocID="{85882A47-0889-49C1-8DFC-7309E27ED351}" presName="accent_3" presStyleCnt="0"/>
      <dgm:spPr/>
      <dgm:t>
        <a:bodyPr/>
        <a:lstStyle/>
        <a:p>
          <a:endParaRPr lang="de-DE"/>
        </a:p>
      </dgm:t>
    </dgm:pt>
    <dgm:pt modelId="{27674F69-16B2-423D-B6C8-8695E3BB56FB}" type="pres">
      <dgm:prSet presAssocID="{85882A47-0889-49C1-8DFC-7309E27ED351}" presName="accentRepeatNode" presStyleLbl="solidFgAcc1" presStyleIdx="2" presStyleCnt="5"/>
      <dgm:spPr>
        <a:solidFill>
          <a:schemeClr val="bg1"/>
        </a:solidFill>
      </dgm:spPr>
      <dgm:t>
        <a:bodyPr/>
        <a:lstStyle/>
        <a:p>
          <a:endParaRPr lang="de-DE"/>
        </a:p>
      </dgm:t>
    </dgm:pt>
    <dgm:pt modelId="{A916E2DC-F34C-4A73-B646-C675D6C30728}" type="pres">
      <dgm:prSet presAssocID="{E126DB1F-068E-4ABD-88FA-D5F796C5C5E6}" presName="text_4" presStyleLbl="node1" presStyleIdx="3" presStyleCnt="5">
        <dgm:presLayoutVars>
          <dgm:bulletEnabled val="1"/>
        </dgm:presLayoutVars>
      </dgm:prSet>
      <dgm:spPr/>
      <dgm:t>
        <a:bodyPr/>
        <a:lstStyle/>
        <a:p>
          <a:endParaRPr lang="de-DE"/>
        </a:p>
      </dgm:t>
    </dgm:pt>
    <dgm:pt modelId="{695AFE2C-2BB2-4054-973D-4B298FF59A17}" type="pres">
      <dgm:prSet presAssocID="{E126DB1F-068E-4ABD-88FA-D5F796C5C5E6}" presName="accent_4" presStyleCnt="0"/>
      <dgm:spPr/>
      <dgm:t>
        <a:bodyPr/>
        <a:lstStyle/>
        <a:p>
          <a:endParaRPr lang="de-DE"/>
        </a:p>
      </dgm:t>
    </dgm:pt>
    <dgm:pt modelId="{AC65D476-0C7C-452B-AC2B-83E3AFA354EC}" type="pres">
      <dgm:prSet presAssocID="{E126DB1F-068E-4ABD-88FA-D5F796C5C5E6}" presName="accentRepeatNode" presStyleLbl="solidFgAcc1" presStyleIdx="3" presStyleCnt="5"/>
      <dgm:spPr>
        <a:solidFill>
          <a:schemeClr val="bg1"/>
        </a:solidFill>
      </dgm:spPr>
      <dgm:t>
        <a:bodyPr/>
        <a:lstStyle/>
        <a:p>
          <a:endParaRPr lang="de-DE"/>
        </a:p>
      </dgm:t>
    </dgm:pt>
    <dgm:pt modelId="{5911E1E8-9F82-4851-B0CE-4777A2F7FA99}" type="pres">
      <dgm:prSet presAssocID="{732751AA-266E-4973-95E3-12EB5F975906}" presName="text_5" presStyleLbl="node1" presStyleIdx="4" presStyleCnt="5">
        <dgm:presLayoutVars>
          <dgm:bulletEnabled val="1"/>
        </dgm:presLayoutVars>
      </dgm:prSet>
      <dgm:spPr/>
      <dgm:t>
        <a:bodyPr/>
        <a:lstStyle/>
        <a:p>
          <a:endParaRPr lang="de-DE"/>
        </a:p>
      </dgm:t>
    </dgm:pt>
    <dgm:pt modelId="{61BCF16A-BBBB-4676-9CFE-EC9AF02A9960}" type="pres">
      <dgm:prSet presAssocID="{732751AA-266E-4973-95E3-12EB5F975906}" presName="accent_5" presStyleCnt="0"/>
      <dgm:spPr/>
      <dgm:t>
        <a:bodyPr/>
        <a:lstStyle/>
        <a:p>
          <a:endParaRPr lang="de-DE"/>
        </a:p>
      </dgm:t>
    </dgm:pt>
    <dgm:pt modelId="{36F8E1AF-D128-48D9-8DC0-2BFA4A94D8B2}" type="pres">
      <dgm:prSet presAssocID="{732751AA-266E-4973-95E3-12EB5F975906}" presName="accentRepeatNode" presStyleLbl="solidFgAcc1" presStyleIdx="4" presStyleCnt="5"/>
      <dgm:spPr>
        <a:solidFill>
          <a:schemeClr val="bg1"/>
        </a:solidFill>
      </dgm:spPr>
      <dgm:t>
        <a:bodyPr/>
        <a:lstStyle/>
        <a:p>
          <a:endParaRPr lang="de-DE"/>
        </a:p>
      </dgm:t>
    </dgm:pt>
  </dgm:ptLst>
  <dgm:cxnLst>
    <dgm:cxn modelId="{7218190B-4CB5-449C-B47E-EAFF354D47CE}" type="presOf" srcId="{D8D1526A-BA2E-444A-893B-801107A28A74}" destId="{14819C63-3BEF-43E5-AAA0-FC8380D4969D}" srcOrd="0" destOrd="0" presId="urn:microsoft.com/office/officeart/2008/layout/VerticalCurvedList"/>
    <dgm:cxn modelId="{8C6AFB5B-964D-44BA-AAD5-7D4DCDCB6757}" type="presOf" srcId="{D0297C61-8DC4-4266-84EE-BDF8BC4FFF4E}" destId="{50626F01-91F1-4CFD-9769-E5FD6813D58C}" srcOrd="0" destOrd="0" presId="urn:microsoft.com/office/officeart/2008/layout/VerticalCurvedList"/>
    <dgm:cxn modelId="{D9D81441-CBF0-443F-8987-D0EF8475946F}" srcId="{D0297C61-8DC4-4266-84EE-BDF8BC4FFF4E}" destId="{154D32BB-EC54-48B1-BF41-7A2CC755BDDC}" srcOrd="1" destOrd="0" parTransId="{BF2D2682-A449-494A-AC5B-96AA1EA15A95}" sibTransId="{6FA8AB6B-D849-46A3-A560-4F01231904FC}"/>
    <dgm:cxn modelId="{806B2F15-830B-4E1A-8D96-146006E95C23}" srcId="{D0297C61-8DC4-4266-84EE-BDF8BC4FFF4E}" destId="{85882A47-0889-49C1-8DFC-7309E27ED351}" srcOrd="2" destOrd="0" parTransId="{62C049CF-59BC-4BF9-82A3-76EBDF11D58F}" sibTransId="{EE33FEEF-15AF-44F7-B01D-064C43FD068A}"/>
    <dgm:cxn modelId="{10B71007-DBB2-4B0E-B8C9-50FEE8B98A3A}" type="presOf" srcId="{85882A47-0889-49C1-8DFC-7309E27ED351}" destId="{C6B1E13F-3E95-4F5B-832A-26F4029F496B}" srcOrd="0" destOrd="0" presId="urn:microsoft.com/office/officeart/2008/layout/VerticalCurvedList"/>
    <dgm:cxn modelId="{1CE8BB7B-4AB0-4D5B-AD18-44B39E756037}" srcId="{D0297C61-8DC4-4266-84EE-BDF8BC4FFF4E}" destId="{E126DB1F-068E-4ABD-88FA-D5F796C5C5E6}" srcOrd="3" destOrd="0" parTransId="{751815A1-5CAE-428F-9746-5C2A41B5FC03}" sibTransId="{6971E688-B4A5-4A5B-A817-81E81B62778E}"/>
    <dgm:cxn modelId="{859EDA22-DBDE-4128-915D-F301A43827F4}" type="presOf" srcId="{65F3DDAA-84B1-428A-9D44-CE919D06F2B7}" destId="{B21A0BBD-C46B-41FA-B64A-20283773F555}" srcOrd="0" destOrd="0" presId="urn:microsoft.com/office/officeart/2008/layout/VerticalCurvedList"/>
    <dgm:cxn modelId="{36DE2953-74D9-45BD-8168-61A64F12407D}" type="presOf" srcId="{E126DB1F-068E-4ABD-88FA-D5F796C5C5E6}" destId="{A916E2DC-F34C-4A73-B646-C675D6C30728}" srcOrd="0" destOrd="0" presId="urn:microsoft.com/office/officeart/2008/layout/VerticalCurvedList"/>
    <dgm:cxn modelId="{7F3989BF-F0AF-4FB2-901A-B1DEB4E0872E}" srcId="{D0297C61-8DC4-4266-84EE-BDF8BC4FFF4E}" destId="{732751AA-266E-4973-95E3-12EB5F975906}" srcOrd="4" destOrd="0" parTransId="{6568C353-900C-499D-97AF-874429A64A85}" sibTransId="{5372E6CA-CD83-48F1-A009-AD383BE5A958}"/>
    <dgm:cxn modelId="{2A687E27-B1B5-4EFF-8A93-0BFD4A993257}" srcId="{D0297C61-8DC4-4266-84EE-BDF8BC4FFF4E}" destId="{D8D1526A-BA2E-444A-893B-801107A28A74}" srcOrd="0" destOrd="0" parTransId="{599D32F8-4DBF-4AD7-A159-EAF4530306B3}" sibTransId="{65F3DDAA-84B1-428A-9D44-CE919D06F2B7}"/>
    <dgm:cxn modelId="{1D32A565-7E9C-4712-875D-BFC2C065F5D8}" type="presOf" srcId="{732751AA-266E-4973-95E3-12EB5F975906}" destId="{5911E1E8-9F82-4851-B0CE-4777A2F7FA99}" srcOrd="0" destOrd="0" presId="urn:microsoft.com/office/officeart/2008/layout/VerticalCurvedList"/>
    <dgm:cxn modelId="{09AA9E5E-71FC-4946-AE16-79B001906DAD}" type="presOf" srcId="{154D32BB-EC54-48B1-BF41-7A2CC755BDDC}" destId="{77EA6038-47C1-42EC-8C92-030AD83DC4C6}" srcOrd="0" destOrd="0" presId="urn:microsoft.com/office/officeart/2008/layout/VerticalCurvedList"/>
    <dgm:cxn modelId="{B9C2F076-029B-4A43-A1F7-3EDF5271BADF}" type="presParOf" srcId="{50626F01-91F1-4CFD-9769-E5FD6813D58C}" destId="{9673F4FC-856C-4E9C-A22A-CD6CF9A03DA6}" srcOrd="0" destOrd="0" presId="urn:microsoft.com/office/officeart/2008/layout/VerticalCurvedList"/>
    <dgm:cxn modelId="{207D70E6-DB32-4EAC-A4F7-588FB505DC6F}" type="presParOf" srcId="{9673F4FC-856C-4E9C-A22A-CD6CF9A03DA6}" destId="{8B1E3ED6-DCF9-48EA-B978-D71D30D8282C}" srcOrd="0" destOrd="0" presId="urn:microsoft.com/office/officeart/2008/layout/VerticalCurvedList"/>
    <dgm:cxn modelId="{C4EC9D1B-EB09-40A6-A052-C70A0AF5B0A3}" type="presParOf" srcId="{8B1E3ED6-DCF9-48EA-B978-D71D30D8282C}" destId="{A2418314-28D6-4609-BA16-8A54FCBFB1F2}" srcOrd="0" destOrd="0" presId="urn:microsoft.com/office/officeart/2008/layout/VerticalCurvedList"/>
    <dgm:cxn modelId="{C5B61285-0AD8-4614-B8EF-CF83AEC1E976}" type="presParOf" srcId="{8B1E3ED6-DCF9-48EA-B978-D71D30D8282C}" destId="{B21A0BBD-C46B-41FA-B64A-20283773F555}" srcOrd="1" destOrd="0" presId="urn:microsoft.com/office/officeart/2008/layout/VerticalCurvedList"/>
    <dgm:cxn modelId="{ECE886CA-45D2-4F76-B4B6-FBDC3B16D11C}" type="presParOf" srcId="{8B1E3ED6-DCF9-48EA-B978-D71D30D8282C}" destId="{90B7AD7F-0365-44C2-8783-AB0F6137A140}" srcOrd="2" destOrd="0" presId="urn:microsoft.com/office/officeart/2008/layout/VerticalCurvedList"/>
    <dgm:cxn modelId="{C3B9C519-C6DA-48B9-AEAC-DCDE61B703CA}" type="presParOf" srcId="{8B1E3ED6-DCF9-48EA-B978-D71D30D8282C}" destId="{D474A50D-5199-4E76-AA74-E9EF77A4AB31}" srcOrd="3" destOrd="0" presId="urn:microsoft.com/office/officeart/2008/layout/VerticalCurvedList"/>
    <dgm:cxn modelId="{3DF2A320-F687-40AF-8A10-382E5C299A03}" type="presParOf" srcId="{9673F4FC-856C-4E9C-A22A-CD6CF9A03DA6}" destId="{14819C63-3BEF-43E5-AAA0-FC8380D4969D}" srcOrd="1" destOrd="0" presId="urn:microsoft.com/office/officeart/2008/layout/VerticalCurvedList"/>
    <dgm:cxn modelId="{8ABDCA98-659A-4B63-A56E-A35FBF1729CD}" type="presParOf" srcId="{9673F4FC-856C-4E9C-A22A-CD6CF9A03DA6}" destId="{FBEBB882-205F-4531-A0B0-B4AF233FE46C}" srcOrd="2" destOrd="0" presId="urn:microsoft.com/office/officeart/2008/layout/VerticalCurvedList"/>
    <dgm:cxn modelId="{4F91D619-0C82-4FC0-B2AC-A106C285FD73}" type="presParOf" srcId="{FBEBB882-205F-4531-A0B0-B4AF233FE46C}" destId="{B293CA0D-E87C-4740-9177-6CE67EA97F5F}" srcOrd="0" destOrd="0" presId="urn:microsoft.com/office/officeart/2008/layout/VerticalCurvedList"/>
    <dgm:cxn modelId="{21A352C1-7700-4F8E-AB9A-2DC1B8B529D4}" type="presParOf" srcId="{9673F4FC-856C-4E9C-A22A-CD6CF9A03DA6}" destId="{77EA6038-47C1-42EC-8C92-030AD83DC4C6}" srcOrd="3" destOrd="0" presId="urn:microsoft.com/office/officeart/2008/layout/VerticalCurvedList"/>
    <dgm:cxn modelId="{BB5BC4CC-8E17-4E13-9CA6-BC719ED535A4}" type="presParOf" srcId="{9673F4FC-856C-4E9C-A22A-CD6CF9A03DA6}" destId="{B97C44B5-A0D3-49EC-9F81-D8A921C51B70}" srcOrd="4" destOrd="0" presId="urn:microsoft.com/office/officeart/2008/layout/VerticalCurvedList"/>
    <dgm:cxn modelId="{E6F258A8-58E2-4663-8070-67FAF418BF0D}" type="presParOf" srcId="{B97C44B5-A0D3-49EC-9F81-D8A921C51B70}" destId="{86EBB974-A564-45B4-AFA2-BB9C7670E30E}" srcOrd="0" destOrd="0" presId="urn:microsoft.com/office/officeart/2008/layout/VerticalCurvedList"/>
    <dgm:cxn modelId="{4E1ACD7E-3DE9-41F9-BE1B-2F5DBD955C25}" type="presParOf" srcId="{9673F4FC-856C-4E9C-A22A-CD6CF9A03DA6}" destId="{C6B1E13F-3E95-4F5B-832A-26F4029F496B}" srcOrd="5" destOrd="0" presId="urn:microsoft.com/office/officeart/2008/layout/VerticalCurvedList"/>
    <dgm:cxn modelId="{B053F1F7-8618-411C-96C0-FCA0944B80B6}" type="presParOf" srcId="{9673F4FC-856C-4E9C-A22A-CD6CF9A03DA6}" destId="{7432CB2E-3C32-4C84-AF4B-0472DCCC77C9}" srcOrd="6" destOrd="0" presId="urn:microsoft.com/office/officeart/2008/layout/VerticalCurvedList"/>
    <dgm:cxn modelId="{C34B6303-8B7F-4D27-94F2-29E6D9BE0A0F}" type="presParOf" srcId="{7432CB2E-3C32-4C84-AF4B-0472DCCC77C9}" destId="{27674F69-16B2-423D-B6C8-8695E3BB56FB}" srcOrd="0" destOrd="0" presId="urn:microsoft.com/office/officeart/2008/layout/VerticalCurvedList"/>
    <dgm:cxn modelId="{43ACDD3C-7AE0-41C2-9CA0-981C106139CA}" type="presParOf" srcId="{9673F4FC-856C-4E9C-A22A-CD6CF9A03DA6}" destId="{A916E2DC-F34C-4A73-B646-C675D6C30728}" srcOrd="7" destOrd="0" presId="urn:microsoft.com/office/officeart/2008/layout/VerticalCurvedList"/>
    <dgm:cxn modelId="{11E723EB-68B6-4DB1-88A2-584042F823F6}" type="presParOf" srcId="{9673F4FC-856C-4E9C-A22A-CD6CF9A03DA6}" destId="{695AFE2C-2BB2-4054-973D-4B298FF59A17}" srcOrd="8" destOrd="0" presId="urn:microsoft.com/office/officeart/2008/layout/VerticalCurvedList"/>
    <dgm:cxn modelId="{5151651F-6053-4A92-B278-26DA89573DE5}" type="presParOf" srcId="{695AFE2C-2BB2-4054-973D-4B298FF59A17}" destId="{AC65D476-0C7C-452B-AC2B-83E3AFA354EC}" srcOrd="0" destOrd="0" presId="urn:microsoft.com/office/officeart/2008/layout/VerticalCurvedList"/>
    <dgm:cxn modelId="{2EA54EE7-0163-4EF4-99DE-649CC4C95CA2}" type="presParOf" srcId="{9673F4FC-856C-4E9C-A22A-CD6CF9A03DA6}" destId="{5911E1E8-9F82-4851-B0CE-4777A2F7FA99}" srcOrd="9" destOrd="0" presId="urn:microsoft.com/office/officeart/2008/layout/VerticalCurvedList"/>
    <dgm:cxn modelId="{9FF14018-F0DB-4956-9040-5D3E54F3A8B9}" type="presParOf" srcId="{9673F4FC-856C-4E9C-A22A-CD6CF9A03DA6}" destId="{61BCF16A-BBBB-4676-9CFE-EC9AF02A9960}" srcOrd="10" destOrd="0" presId="urn:microsoft.com/office/officeart/2008/layout/VerticalCurvedList"/>
    <dgm:cxn modelId="{0A08DE7D-8766-46C4-B649-A9478C2A5CF6}" type="presParOf" srcId="{61BCF16A-BBBB-4676-9CFE-EC9AF02A9960}" destId="{36F8E1AF-D128-48D9-8DC0-2BFA4A94D8B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D0297C61-8DC4-4266-84EE-BDF8BC4FFF4E}" type="doc">
      <dgm:prSet loTypeId="urn:microsoft.com/office/officeart/2008/layout/VerticalCurvedList" loCatId="list" qsTypeId="urn:microsoft.com/office/officeart/2005/8/quickstyle/simple4" qsCatId="simple" csTypeId="urn:microsoft.com/office/officeart/2005/8/colors/accent0_3" csCatId="mainScheme" phldr="1"/>
      <dgm:spPr/>
      <dgm:t>
        <a:bodyPr/>
        <a:lstStyle/>
        <a:p>
          <a:endParaRPr lang="de-DE"/>
        </a:p>
      </dgm:t>
    </dgm:pt>
    <dgm:pt modelId="{D8D1526A-BA2E-444A-893B-801107A28A74}">
      <dgm:prSet phldrT="[Text]"/>
      <dgm:spPr>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Reales System</a:t>
          </a:r>
        </a:p>
      </dgm:t>
    </dgm:pt>
    <dgm:pt modelId="{599D32F8-4DBF-4AD7-A159-EAF4530306B3}" type="parTrans" cxnId="{2A687E27-B1B5-4EFF-8A93-0BFD4A993257}">
      <dgm:prSet/>
      <dgm:spPr/>
      <dgm:t>
        <a:bodyPr/>
        <a:lstStyle/>
        <a:p>
          <a:endParaRPr lang="de-DE"/>
        </a:p>
      </dgm:t>
    </dgm:pt>
    <dgm:pt modelId="{65F3DDAA-84B1-428A-9D44-CE919D06F2B7}" type="sibTrans" cxnId="{2A687E27-B1B5-4EFF-8A93-0BFD4A993257}">
      <dgm:prSet/>
      <dgm:spPr/>
      <dgm:t>
        <a:bodyPr/>
        <a:lstStyle/>
        <a:p>
          <a:endParaRPr lang="de-DE"/>
        </a:p>
      </dgm:t>
    </dgm:pt>
    <dgm:pt modelId="{154D32BB-EC54-48B1-BF41-7A2CC755BDDC}">
      <dgm:prSet phldrT="[Text]"/>
      <dgm:spPr>
        <a:solidFill>
          <a:srgbClr val="4D6B5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Wortmodell</a:t>
          </a:r>
        </a:p>
      </dgm:t>
    </dgm:pt>
    <dgm:pt modelId="{BF2D2682-A449-494A-AC5B-96AA1EA15A95}" type="parTrans" cxnId="{D9D81441-CBF0-443F-8987-D0EF8475946F}">
      <dgm:prSet/>
      <dgm:spPr/>
      <dgm:t>
        <a:bodyPr/>
        <a:lstStyle/>
        <a:p>
          <a:endParaRPr lang="de-DE"/>
        </a:p>
      </dgm:t>
    </dgm:pt>
    <dgm:pt modelId="{6FA8AB6B-D849-46A3-A560-4F01231904FC}" type="sibTrans" cxnId="{D9D81441-CBF0-443F-8987-D0EF8475946F}">
      <dgm:prSet/>
      <dgm:spPr/>
      <dgm:t>
        <a:bodyPr/>
        <a:lstStyle/>
        <a:p>
          <a:endParaRPr lang="de-DE"/>
        </a:p>
      </dgm:t>
    </dgm:pt>
    <dgm:pt modelId="{85882A47-0889-49C1-8DFC-7309E27ED351}">
      <dgm:prSet phldrT="[Text]"/>
      <dgm:spPr>
        <a:solidFill>
          <a:srgbClr val="4F6D6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Wirkbeziehungen</a:t>
          </a:r>
          <a:endParaRPr lang="de-DE" dirty="0"/>
        </a:p>
      </dgm:t>
    </dgm:pt>
    <dgm:pt modelId="{62C049CF-59BC-4BF9-82A3-76EBDF11D58F}" type="parTrans" cxnId="{806B2F15-830B-4E1A-8D96-146006E95C23}">
      <dgm:prSet/>
      <dgm:spPr/>
      <dgm:t>
        <a:bodyPr/>
        <a:lstStyle/>
        <a:p>
          <a:endParaRPr lang="de-DE"/>
        </a:p>
      </dgm:t>
    </dgm:pt>
    <dgm:pt modelId="{EE33FEEF-15AF-44F7-B01D-064C43FD068A}" type="sibTrans" cxnId="{806B2F15-830B-4E1A-8D96-146006E95C23}">
      <dgm:prSet/>
      <dgm:spPr/>
      <dgm:t>
        <a:bodyPr/>
        <a:lstStyle/>
        <a:p>
          <a:endParaRPr lang="de-DE"/>
        </a:p>
      </dgm:t>
    </dgm:pt>
    <dgm:pt modelId="{E126DB1F-068E-4ABD-88FA-D5F796C5C5E6}">
      <dgm:prSet phldrT="[Text]"/>
      <dgm:spPr>
        <a:solidFill>
          <a:srgbClr val="5C78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Ablaufbeziehungen</a:t>
          </a:r>
          <a:endParaRPr lang="de-DE" dirty="0"/>
        </a:p>
      </dgm:t>
    </dgm:pt>
    <dgm:pt modelId="{751815A1-5CAE-428F-9746-5C2A41B5FC03}" type="parTrans" cxnId="{1CE8BB7B-4AB0-4D5B-AD18-44B39E756037}">
      <dgm:prSet/>
      <dgm:spPr/>
      <dgm:t>
        <a:bodyPr/>
        <a:lstStyle/>
        <a:p>
          <a:endParaRPr lang="de-DE"/>
        </a:p>
      </dgm:t>
    </dgm:pt>
    <dgm:pt modelId="{6971E688-B4A5-4A5B-A817-81E81B62778E}" type="sibTrans" cxnId="{1CE8BB7B-4AB0-4D5B-AD18-44B39E756037}">
      <dgm:prSet/>
      <dgm:spPr/>
      <dgm:t>
        <a:bodyPr/>
        <a:lstStyle/>
        <a:p>
          <a:endParaRPr lang="de-DE"/>
        </a:p>
      </dgm:t>
    </dgm:pt>
    <dgm:pt modelId="{732751AA-266E-4973-95E3-12EB5F975906}">
      <dgm:prSet phldrT="[Text]"/>
      <dgm:spPr>
        <a:solidFill>
          <a:srgbClr val="6B877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Gültigkeitsprüfung</a:t>
          </a:r>
        </a:p>
      </dgm:t>
    </dgm:pt>
    <dgm:pt modelId="{6568C353-900C-499D-97AF-874429A64A85}" type="parTrans" cxnId="{7F3989BF-F0AF-4FB2-901A-B1DEB4E0872E}">
      <dgm:prSet/>
      <dgm:spPr/>
      <dgm:t>
        <a:bodyPr/>
        <a:lstStyle/>
        <a:p>
          <a:endParaRPr lang="de-DE"/>
        </a:p>
      </dgm:t>
    </dgm:pt>
    <dgm:pt modelId="{5372E6CA-CD83-48F1-A009-AD383BE5A958}" type="sibTrans" cxnId="{7F3989BF-F0AF-4FB2-901A-B1DEB4E0872E}">
      <dgm:prSet/>
      <dgm:spPr/>
      <dgm:t>
        <a:bodyPr/>
        <a:lstStyle/>
        <a:p>
          <a:endParaRPr lang="de-DE"/>
        </a:p>
      </dgm:t>
    </dgm:pt>
    <dgm:pt modelId="{50626F01-91F1-4CFD-9769-E5FD6813D58C}" type="pres">
      <dgm:prSet presAssocID="{D0297C61-8DC4-4266-84EE-BDF8BC4FFF4E}" presName="Name0" presStyleCnt="0">
        <dgm:presLayoutVars>
          <dgm:chMax val="7"/>
          <dgm:chPref val="7"/>
          <dgm:dir/>
        </dgm:presLayoutVars>
      </dgm:prSet>
      <dgm:spPr/>
      <dgm:t>
        <a:bodyPr/>
        <a:lstStyle/>
        <a:p>
          <a:endParaRPr lang="de-DE"/>
        </a:p>
      </dgm:t>
    </dgm:pt>
    <dgm:pt modelId="{9673F4FC-856C-4E9C-A22A-CD6CF9A03DA6}" type="pres">
      <dgm:prSet presAssocID="{D0297C61-8DC4-4266-84EE-BDF8BC4FFF4E}" presName="Name1" presStyleCnt="0"/>
      <dgm:spPr/>
      <dgm:t>
        <a:bodyPr/>
        <a:lstStyle/>
        <a:p>
          <a:endParaRPr lang="de-DE"/>
        </a:p>
      </dgm:t>
    </dgm:pt>
    <dgm:pt modelId="{8B1E3ED6-DCF9-48EA-B978-D71D30D8282C}" type="pres">
      <dgm:prSet presAssocID="{D0297C61-8DC4-4266-84EE-BDF8BC4FFF4E}" presName="cycle" presStyleCnt="0"/>
      <dgm:spPr/>
      <dgm:t>
        <a:bodyPr/>
        <a:lstStyle/>
        <a:p>
          <a:endParaRPr lang="de-DE"/>
        </a:p>
      </dgm:t>
    </dgm:pt>
    <dgm:pt modelId="{A2418314-28D6-4609-BA16-8A54FCBFB1F2}" type="pres">
      <dgm:prSet presAssocID="{D0297C61-8DC4-4266-84EE-BDF8BC4FFF4E}" presName="srcNode" presStyleLbl="node1" presStyleIdx="0" presStyleCnt="5"/>
      <dgm:spPr/>
      <dgm:t>
        <a:bodyPr/>
        <a:lstStyle/>
        <a:p>
          <a:endParaRPr lang="de-DE"/>
        </a:p>
      </dgm:t>
    </dgm:pt>
    <dgm:pt modelId="{B21A0BBD-C46B-41FA-B64A-20283773F555}" type="pres">
      <dgm:prSet presAssocID="{D0297C61-8DC4-4266-84EE-BDF8BC4FFF4E}" presName="conn" presStyleLbl="parChTrans1D2" presStyleIdx="0" presStyleCnt="1"/>
      <dgm:spPr/>
      <dgm:t>
        <a:bodyPr/>
        <a:lstStyle/>
        <a:p>
          <a:endParaRPr lang="de-DE"/>
        </a:p>
      </dgm:t>
    </dgm:pt>
    <dgm:pt modelId="{90B7AD7F-0365-44C2-8783-AB0F6137A140}" type="pres">
      <dgm:prSet presAssocID="{D0297C61-8DC4-4266-84EE-BDF8BC4FFF4E}" presName="extraNode" presStyleLbl="node1" presStyleIdx="0" presStyleCnt="5"/>
      <dgm:spPr/>
      <dgm:t>
        <a:bodyPr/>
        <a:lstStyle/>
        <a:p>
          <a:endParaRPr lang="de-DE"/>
        </a:p>
      </dgm:t>
    </dgm:pt>
    <dgm:pt modelId="{D474A50D-5199-4E76-AA74-E9EF77A4AB31}" type="pres">
      <dgm:prSet presAssocID="{D0297C61-8DC4-4266-84EE-BDF8BC4FFF4E}" presName="dstNode" presStyleLbl="node1" presStyleIdx="0" presStyleCnt="5"/>
      <dgm:spPr/>
      <dgm:t>
        <a:bodyPr/>
        <a:lstStyle/>
        <a:p>
          <a:endParaRPr lang="de-DE"/>
        </a:p>
      </dgm:t>
    </dgm:pt>
    <dgm:pt modelId="{14819C63-3BEF-43E5-AAA0-FC8380D4969D}" type="pres">
      <dgm:prSet presAssocID="{D8D1526A-BA2E-444A-893B-801107A28A74}" presName="text_1" presStyleLbl="node1" presStyleIdx="0" presStyleCnt="5">
        <dgm:presLayoutVars>
          <dgm:bulletEnabled val="1"/>
        </dgm:presLayoutVars>
      </dgm:prSet>
      <dgm:spPr/>
      <dgm:t>
        <a:bodyPr/>
        <a:lstStyle/>
        <a:p>
          <a:endParaRPr lang="de-DE"/>
        </a:p>
      </dgm:t>
    </dgm:pt>
    <dgm:pt modelId="{FBEBB882-205F-4531-A0B0-B4AF233FE46C}" type="pres">
      <dgm:prSet presAssocID="{D8D1526A-BA2E-444A-893B-801107A28A74}" presName="accent_1" presStyleCnt="0"/>
      <dgm:spPr/>
      <dgm:t>
        <a:bodyPr/>
        <a:lstStyle/>
        <a:p>
          <a:endParaRPr lang="de-DE"/>
        </a:p>
      </dgm:t>
    </dgm:pt>
    <dgm:pt modelId="{B293CA0D-E87C-4740-9177-6CE67EA97F5F}" type="pres">
      <dgm:prSet presAssocID="{D8D1526A-BA2E-444A-893B-801107A28A74}" presName="accentRepeatNode" presStyleLbl="solidFgAcc1" presStyleIdx="0"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effectLst>
          <a:glow rad="101600">
            <a:schemeClr val="tx2">
              <a:alpha val="60000"/>
            </a:schemeClr>
          </a:glow>
        </a:effectLst>
      </dgm:spPr>
      <dgm:t>
        <a:bodyPr/>
        <a:lstStyle/>
        <a:p>
          <a:endParaRPr lang="de-DE"/>
        </a:p>
      </dgm:t>
    </dgm:pt>
    <dgm:pt modelId="{77EA6038-47C1-42EC-8C92-030AD83DC4C6}" type="pres">
      <dgm:prSet presAssocID="{154D32BB-EC54-48B1-BF41-7A2CC755BDDC}" presName="text_2" presStyleLbl="node1" presStyleIdx="1" presStyleCnt="5">
        <dgm:presLayoutVars>
          <dgm:bulletEnabled val="1"/>
        </dgm:presLayoutVars>
      </dgm:prSet>
      <dgm:spPr/>
      <dgm:t>
        <a:bodyPr/>
        <a:lstStyle/>
        <a:p>
          <a:endParaRPr lang="de-DE"/>
        </a:p>
      </dgm:t>
    </dgm:pt>
    <dgm:pt modelId="{B97C44B5-A0D3-49EC-9F81-D8A921C51B70}" type="pres">
      <dgm:prSet presAssocID="{154D32BB-EC54-48B1-BF41-7A2CC755BDDC}" presName="accent_2" presStyleCnt="0"/>
      <dgm:spPr/>
      <dgm:t>
        <a:bodyPr/>
        <a:lstStyle/>
        <a:p>
          <a:endParaRPr lang="de-DE"/>
        </a:p>
      </dgm:t>
    </dgm:pt>
    <dgm:pt modelId="{86EBB974-A564-45B4-AFA2-BB9C7670E30E}" type="pres">
      <dgm:prSet presAssocID="{154D32BB-EC54-48B1-BF41-7A2CC755BDDC}" presName="accentRepeatNode" presStyleLbl="solidFgAcc1" presStyleIdx="1" presStyleCnt="5"/>
      <dgm:spPr>
        <a:solidFill>
          <a:schemeClr val="bg1"/>
        </a:solidFill>
      </dgm:spPr>
      <dgm:t>
        <a:bodyPr/>
        <a:lstStyle/>
        <a:p>
          <a:endParaRPr lang="de-DE"/>
        </a:p>
      </dgm:t>
    </dgm:pt>
    <dgm:pt modelId="{C6B1E13F-3E95-4F5B-832A-26F4029F496B}" type="pres">
      <dgm:prSet presAssocID="{85882A47-0889-49C1-8DFC-7309E27ED351}" presName="text_3" presStyleLbl="node1" presStyleIdx="2" presStyleCnt="5">
        <dgm:presLayoutVars>
          <dgm:bulletEnabled val="1"/>
        </dgm:presLayoutVars>
      </dgm:prSet>
      <dgm:spPr/>
      <dgm:t>
        <a:bodyPr/>
        <a:lstStyle/>
        <a:p>
          <a:endParaRPr lang="de-DE"/>
        </a:p>
      </dgm:t>
    </dgm:pt>
    <dgm:pt modelId="{7432CB2E-3C32-4C84-AF4B-0472DCCC77C9}" type="pres">
      <dgm:prSet presAssocID="{85882A47-0889-49C1-8DFC-7309E27ED351}" presName="accent_3" presStyleCnt="0"/>
      <dgm:spPr/>
      <dgm:t>
        <a:bodyPr/>
        <a:lstStyle/>
        <a:p>
          <a:endParaRPr lang="de-DE"/>
        </a:p>
      </dgm:t>
    </dgm:pt>
    <dgm:pt modelId="{27674F69-16B2-423D-B6C8-8695E3BB56FB}" type="pres">
      <dgm:prSet presAssocID="{85882A47-0889-49C1-8DFC-7309E27ED351}" presName="accentRepeatNode" presStyleLbl="solidFgAcc1" presStyleIdx="2" presStyleCnt="5"/>
      <dgm:spPr>
        <a:solidFill>
          <a:schemeClr val="bg1"/>
        </a:solidFill>
      </dgm:spPr>
      <dgm:t>
        <a:bodyPr/>
        <a:lstStyle/>
        <a:p>
          <a:endParaRPr lang="de-DE"/>
        </a:p>
      </dgm:t>
    </dgm:pt>
    <dgm:pt modelId="{A916E2DC-F34C-4A73-B646-C675D6C30728}" type="pres">
      <dgm:prSet presAssocID="{E126DB1F-068E-4ABD-88FA-D5F796C5C5E6}" presName="text_4" presStyleLbl="node1" presStyleIdx="3" presStyleCnt="5">
        <dgm:presLayoutVars>
          <dgm:bulletEnabled val="1"/>
        </dgm:presLayoutVars>
      </dgm:prSet>
      <dgm:spPr/>
      <dgm:t>
        <a:bodyPr/>
        <a:lstStyle/>
        <a:p>
          <a:endParaRPr lang="de-DE"/>
        </a:p>
      </dgm:t>
    </dgm:pt>
    <dgm:pt modelId="{695AFE2C-2BB2-4054-973D-4B298FF59A17}" type="pres">
      <dgm:prSet presAssocID="{E126DB1F-068E-4ABD-88FA-D5F796C5C5E6}" presName="accent_4" presStyleCnt="0"/>
      <dgm:spPr/>
      <dgm:t>
        <a:bodyPr/>
        <a:lstStyle/>
        <a:p>
          <a:endParaRPr lang="de-DE"/>
        </a:p>
      </dgm:t>
    </dgm:pt>
    <dgm:pt modelId="{AC65D476-0C7C-452B-AC2B-83E3AFA354EC}" type="pres">
      <dgm:prSet presAssocID="{E126DB1F-068E-4ABD-88FA-D5F796C5C5E6}" presName="accentRepeatNode" presStyleLbl="solidFgAcc1" presStyleIdx="3" presStyleCnt="5"/>
      <dgm:spPr>
        <a:solidFill>
          <a:schemeClr val="bg1"/>
        </a:solidFill>
      </dgm:spPr>
      <dgm:t>
        <a:bodyPr/>
        <a:lstStyle/>
        <a:p>
          <a:endParaRPr lang="de-DE"/>
        </a:p>
      </dgm:t>
    </dgm:pt>
    <dgm:pt modelId="{5911E1E8-9F82-4851-B0CE-4777A2F7FA99}" type="pres">
      <dgm:prSet presAssocID="{732751AA-266E-4973-95E3-12EB5F975906}" presName="text_5" presStyleLbl="node1" presStyleIdx="4" presStyleCnt="5">
        <dgm:presLayoutVars>
          <dgm:bulletEnabled val="1"/>
        </dgm:presLayoutVars>
      </dgm:prSet>
      <dgm:spPr/>
      <dgm:t>
        <a:bodyPr/>
        <a:lstStyle/>
        <a:p>
          <a:endParaRPr lang="de-DE"/>
        </a:p>
      </dgm:t>
    </dgm:pt>
    <dgm:pt modelId="{61BCF16A-BBBB-4676-9CFE-EC9AF02A9960}" type="pres">
      <dgm:prSet presAssocID="{732751AA-266E-4973-95E3-12EB5F975906}" presName="accent_5" presStyleCnt="0"/>
      <dgm:spPr/>
      <dgm:t>
        <a:bodyPr/>
        <a:lstStyle/>
        <a:p>
          <a:endParaRPr lang="de-DE"/>
        </a:p>
      </dgm:t>
    </dgm:pt>
    <dgm:pt modelId="{36F8E1AF-D128-48D9-8DC0-2BFA4A94D8B2}" type="pres">
      <dgm:prSet presAssocID="{732751AA-266E-4973-95E3-12EB5F975906}" presName="accentRepeatNode" presStyleLbl="solidFgAcc1" presStyleIdx="4" presStyleCnt="5"/>
      <dgm:spPr>
        <a:solidFill>
          <a:schemeClr val="bg1"/>
        </a:solidFill>
      </dgm:spPr>
      <dgm:t>
        <a:bodyPr/>
        <a:lstStyle/>
        <a:p>
          <a:endParaRPr lang="de-DE"/>
        </a:p>
      </dgm:t>
    </dgm:pt>
  </dgm:ptLst>
  <dgm:cxnLst>
    <dgm:cxn modelId="{7218190B-4CB5-449C-B47E-EAFF354D47CE}" type="presOf" srcId="{D8D1526A-BA2E-444A-893B-801107A28A74}" destId="{14819C63-3BEF-43E5-AAA0-FC8380D4969D}" srcOrd="0" destOrd="0" presId="urn:microsoft.com/office/officeart/2008/layout/VerticalCurvedList"/>
    <dgm:cxn modelId="{8C6AFB5B-964D-44BA-AAD5-7D4DCDCB6757}" type="presOf" srcId="{D0297C61-8DC4-4266-84EE-BDF8BC4FFF4E}" destId="{50626F01-91F1-4CFD-9769-E5FD6813D58C}" srcOrd="0" destOrd="0" presId="urn:microsoft.com/office/officeart/2008/layout/VerticalCurvedList"/>
    <dgm:cxn modelId="{D9D81441-CBF0-443F-8987-D0EF8475946F}" srcId="{D0297C61-8DC4-4266-84EE-BDF8BC4FFF4E}" destId="{154D32BB-EC54-48B1-BF41-7A2CC755BDDC}" srcOrd="1" destOrd="0" parTransId="{BF2D2682-A449-494A-AC5B-96AA1EA15A95}" sibTransId="{6FA8AB6B-D849-46A3-A560-4F01231904FC}"/>
    <dgm:cxn modelId="{806B2F15-830B-4E1A-8D96-146006E95C23}" srcId="{D0297C61-8DC4-4266-84EE-BDF8BC4FFF4E}" destId="{85882A47-0889-49C1-8DFC-7309E27ED351}" srcOrd="2" destOrd="0" parTransId="{62C049CF-59BC-4BF9-82A3-76EBDF11D58F}" sibTransId="{EE33FEEF-15AF-44F7-B01D-064C43FD068A}"/>
    <dgm:cxn modelId="{10B71007-DBB2-4B0E-B8C9-50FEE8B98A3A}" type="presOf" srcId="{85882A47-0889-49C1-8DFC-7309E27ED351}" destId="{C6B1E13F-3E95-4F5B-832A-26F4029F496B}" srcOrd="0" destOrd="0" presId="urn:microsoft.com/office/officeart/2008/layout/VerticalCurvedList"/>
    <dgm:cxn modelId="{1CE8BB7B-4AB0-4D5B-AD18-44B39E756037}" srcId="{D0297C61-8DC4-4266-84EE-BDF8BC4FFF4E}" destId="{E126DB1F-068E-4ABD-88FA-D5F796C5C5E6}" srcOrd="3" destOrd="0" parTransId="{751815A1-5CAE-428F-9746-5C2A41B5FC03}" sibTransId="{6971E688-B4A5-4A5B-A817-81E81B62778E}"/>
    <dgm:cxn modelId="{859EDA22-DBDE-4128-915D-F301A43827F4}" type="presOf" srcId="{65F3DDAA-84B1-428A-9D44-CE919D06F2B7}" destId="{B21A0BBD-C46B-41FA-B64A-20283773F555}" srcOrd="0" destOrd="0" presId="urn:microsoft.com/office/officeart/2008/layout/VerticalCurvedList"/>
    <dgm:cxn modelId="{36DE2953-74D9-45BD-8168-61A64F12407D}" type="presOf" srcId="{E126DB1F-068E-4ABD-88FA-D5F796C5C5E6}" destId="{A916E2DC-F34C-4A73-B646-C675D6C30728}" srcOrd="0" destOrd="0" presId="urn:microsoft.com/office/officeart/2008/layout/VerticalCurvedList"/>
    <dgm:cxn modelId="{7F3989BF-F0AF-4FB2-901A-B1DEB4E0872E}" srcId="{D0297C61-8DC4-4266-84EE-BDF8BC4FFF4E}" destId="{732751AA-266E-4973-95E3-12EB5F975906}" srcOrd="4" destOrd="0" parTransId="{6568C353-900C-499D-97AF-874429A64A85}" sibTransId="{5372E6CA-CD83-48F1-A009-AD383BE5A958}"/>
    <dgm:cxn modelId="{2A687E27-B1B5-4EFF-8A93-0BFD4A993257}" srcId="{D0297C61-8DC4-4266-84EE-BDF8BC4FFF4E}" destId="{D8D1526A-BA2E-444A-893B-801107A28A74}" srcOrd="0" destOrd="0" parTransId="{599D32F8-4DBF-4AD7-A159-EAF4530306B3}" sibTransId="{65F3DDAA-84B1-428A-9D44-CE919D06F2B7}"/>
    <dgm:cxn modelId="{1D32A565-7E9C-4712-875D-BFC2C065F5D8}" type="presOf" srcId="{732751AA-266E-4973-95E3-12EB5F975906}" destId="{5911E1E8-9F82-4851-B0CE-4777A2F7FA99}" srcOrd="0" destOrd="0" presId="urn:microsoft.com/office/officeart/2008/layout/VerticalCurvedList"/>
    <dgm:cxn modelId="{09AA9E5E-71FC-4946-AE16-79B001906DAD}" type="presOf" srcId="{154D32BB-EC54-48B1-BF41-7A2CC755BDDC}" destId="{77EA6038-47C1-42EC-8C92-030AD83DC4C6}" srcOrd="0" destOrd="0" presId="urn:microsoft.com/office/officeart/2008/layout/VerticalCurvedList"/>
    <dgm:cxn modelId="{B9C2F076-029B-4A43-A1F7-3EDF5271BADF}" type="presParOf" srcId="{50626F01-91F1-4CFD-9769-E5FD6813D58C}" destId="{9673F4FC-856C-4E9C-A22A-CD6CF9A03DA6}" srcOrd="0" destOrd="0" presId="urn:microsoft.com/office/officeart/2008/layout/VerticalCurvedList"/>
    <dgm:cxn modelId="{207D70E6-DB32-4EAC-A4F7-588FB505DC6F}" type="presParOf" srcId="{9673F4FC-856C-4E9C-A22A-CD6CF9A03DA6}" destId="{8B1E3ED6-DCF9-48EA-B978-D71D30D8282C}" srcOrd="0" destOrd="0" presId="urn:microsoft.com/office/officeart/2008/layout/VerticalCurvedList"/>
    <dgm:cxn modelId="{C4EC9D1B-EB09-40A6-A052-C70A0AF5B0A3}" type="presParOf" srcId="{8B1E3ED6-DCF9-48EA-B978-D71D30D8282C}" destId="{A2418314-28D6-4609-BA16-8A54FCBFB1F2}" srcOrd="0" destOrd="0" presId="urn:microsoft.com/office/officeart/2008/layout/VerticalCurvedList"/>
    <dgm:cxn modelId="{C5B61285-0AD8-4614-B8EF-CF83AEC1E976}" type="presParOf" srcId="{8B1E3ED6-DCF9-48EA-B978-D71D30D8282C}" destId="{B21A0BBD-C46B-41FA-B64A-20283773F555}" srcOrd="1" destOrd="0" presId="urn:microsoft.com/office/officeart/2008/layout/VerticalCurvedList"/>
    <dgm:cxn modelId="{ECE886CA-45D2-4F76-B4B6-FBDC3B16D11C}" type="presParOf" srcId="{8B1E3ED6-DCF9-48EA-B978-D71D30D8282C}" destId="{90B7AD7F-0365-44C2-8783-AB0F6137A140}" srcOrd="2" destOrd="0" presId="urn:microsoft.com/office/officeart/2008/layout/VerticalCurvedList"/>
    <dgm:cxn modelId="{C3B9C519-C6DA-48B9-AEAC-DCDE61B703CA}" type="presParOf" srcId="{8B1E3ED6-DCF9-48EA-B978-D71D30D8282C}" destId="{D474A50D-5199-4E76-AA74-E9EF77A4AB31}" srcOrd="3" destOrd="0" presId="urn:microsoft.com/office/officeart/2008/layout/VerticalCurvedList"/>
    <dgm:cxn modelId="{3DF2A320-F687-40AF-8A10-382E5C299A03}" type="presParOf" srcId="{9673F4FC-856C-4E9C-A22A-CD6CF9A03DA6}" destId="{14819C63-3BEF-43E5-AAA0-FC8380D4969D}" srcOrd="1" destOrd="0" presId="urn:microsoft.com/office/officeart/2008/layout/VerticalCurvedList"/>
    <dgm:cxn modelId="{8ABDCA98-659A-4B63-A56E-A35FBF1729CD}" type="presParOf" srcId="{9673F4FC-856C-4E9C-A22A-CD6CF9A03DA6}" destId="{FBEBB882-205F-4531-A0B0-B4AF233FE46C}" srcOrd="2" destOrd="0" presId="urn:microsoft.com/office/officeart/2008/layout/VerticalCurvedList"/>
    <dgm:cxn modelId="{4F91D619-0C82-4FC0-B2AC-A106C285FD73}" type="presParOf" srcId="{FBEBB882-205F-4531-A0B0-B4AF233FE46C}" destId="{B293CA0D-E87C-4740-9177-6CE67EA97F5F}" srcOrd="0" destOrd="0" presId="urn:microsoft.com/office/officeart/2008/layout/VerticalCurvedList"/>
    <dgm:cxn modelId="{21A352C1-7700-4F8E-AB9A-2DC1B8B529D4}" type="presParOf" srcId="{9673F4FC-856C-4E9C-A22A-CD6CF9A03DA6}" destId="{77EA6038-47C1-42EC-8C92-030AD83DC4C6}" srcOrd="3" destOrd="0" presId="urn:microsoft.com/office/officeart/2008/layout/VerticalCurvedList"/>
    <dgm:cxn modelId="{BB5BC4CC-8E17-4E13-9CA6-BC719ED535A4}" type="presParOf" srcId="{9673F4FC-856C-4E9C-A22A-CD6CF9A03DA6}" destId="{B97C44B5-A0D3-49EC-9F81-D8A921C51B70}" srcOrd="4" destOrd="0" presId="urn:microsoft.com/office/officeart/2008/layout/VerticalCurvedList"/>
    <dgm:cxn modelId="{E6F258A8-58E2-4663-8070-67FAF418BF0D}" type="presParOf" srcId="{B97C44B5-A0D3-49EC-9F81-D8A921C51B70}" destId="{86EBB974-A564-45B4-AFA2-BB9C7670E30E}" srcOrd="0" destOrd="0" presId="urn:microsoft.com/office/officeart/2008/layout/VerticalCurvedList"/>
    <dgm:cxn modelId="{4E1ACD7E-3DE9-41F9-BE1B-2F5DBD955C25}" type="presParOf" srcId="{9673F4FC-856C-4E9C-A22A-CD6CF9A03DA6}" destId="{C6B1E13F-3E95-4F5B-832A-26F4029F496B}" srcOrd="5" destOrd="0" presId="urn:microsoft.com/office/officeart/2008/layout/VerticalCurvedList"/>
    <dgm:cxn modelId="{B053F1F7-8618-411C-96C0-FCA0944B80B6}" type="presParOf" srcId="{9673F4FC-856C-4E9C-A22A-CD6CF9A03DA6}" destId="{7432CB2E-3C32-4C84-AF4B-0472DCCC77C9}" srcOrd="6" destOrd="0" presId="urn:microsoft.com/office/officeart/2008/layout/VerticalCurvedList"/>
    <dgm:cxn modelId="{C34B6303-8B7F-4D27-94F2-29E6D9BE0A0F}" type="presParOf" srcId="{7432CB2E-3C32-4C84-AF4B-0472DCCC77C9}" destId="{27674F69-16B2-423D-B6C8-8695E3BB56FB}" srcOrd="0" destOrd="0" presId="urn:microsoft.com/office/officeart/2008/layout/VerticalCurvedList"/>
    <dgm:cxn modelId="{43ACDD3C-7AE0-41C2-9CA0-981C106139CA}" type="presParOf" srcId="{9673F4FC-856C-4E9C-A22A-CD6CF9A03DA6}" destId="{A916E2DC-F34C-4A73-B646-C675D6C30728}" srcOrd="7" destOrd="0" presId="urn:microsoft.com/office/officeart/2008/layout/VerticalCurvedList"/>
    <dgm:cxn modelId="{11E723EB-68B6-4DB1-88A2-584042F823F6}" type="presParOf" srcId="{9673F4FC-856C-4E9C-A22A-CD6CF9A03DA6}" destId="{695AFE2C-2BB2-4054-973D-4B298FF59A17}" srcOrd="8" destOrd="0" presId="urn:microsoft.com/office/officeart/2008/layout/VerticalCurvedList"/>
    <dgm:cxn modelId="{5151651F-6053-4A92-B278-26DA89573DE5}" type="presParOf" srcId="{695AFE2C-2BB2-4054-973D-4B298FF59A17}" destId="{AC65D476-0C7C-452B-AC2B-83E3AFA354EC}" srcOrd="0" destOrd="0" presId="urn:microsoft.com/office/officeart/2008/layout/VerticalCurvedList"/>
    <dgm:cxn modelId="{2EA54EE7-0163-4EF4-99DE-649CC4C95CA2}" type="presParOf" srcId="{9673F4FC-856C-4E9C-A22A-CD6CF9A03DA6}" destId="{5911E1E8-9F82-4851-B0CE-4777A2F7FA99}" srcOrd="9" destOrd="0" presId="urn:microsoft.com/office/officeart/2008/layout/VerticalCurvedList"/>
    <dgm:cxn modelId="{9FF14018-F0DB-4956-9040-5D3E54F3A8B9}" type="presParOf" srcId="{9673F4FC-856C-4E9C-A22A-CD6CF9A03DA6}" destId="{61BCF16A-BBBB-4676-9CFE-EC9AF02A9960}" srcOrd="10" destOrd="0" presId="urn:microsoft.com/office/officeart/2008/layout/VerticalCurvedList"/>
    <dgm:cxn modelId="{0A08DE7D-8766-46C4-B649-A9478C2A5CF6}" type="presParOf" srcId="{61BCF16A-BBBB-4676-9CFE-EC9AF02A9960}" destId="{36F8E1AF-D128-48D9-8DC0-2BFA4A94D8B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297C61-8DC4-4266-84EE-BDF8BC4FFF4E}" type="doc">
      <dgm:prSet loTypeId="urn:microsoft.com/office/officeart/2008/layout/VerticalCurvedList" loCatId="list" qsTypeId="urn:microsoft.com/office/officeart/2005/8/quickstyle/simple4" qsCatId="simple" csTypeId="urn:microsoft.com/office/officeart/2005/8/colors/accent0_3" csCatId="mainScheme" phldr="1"/>
      <dgm:spPr/>
      <dgm:t>
        <a:bodyPr/>
        <a:lstStyle/>
        <a:p>
          <a:endParaRPr lang="de-DE"/>
        </a:p>
      </dgm:t>
    </dgm:pt>
    <dgm:pt modelId="{D8D1526A-BA2E-444A-893B-801107A28A74}">
      <dgm:prSet phldrT="[Text]"/>
      <dgm:spPr>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Reales System</a:t>
          </a:r>
        </a:p>
      </dgm:t>
    </dgm:pt>
    <dgm:pt modelId="{599D32F8-4DBF-4AD7-A159-EAF4530306B3}" type="parTrans" cxnId="{2A687E27-B1B5-4EFF-8A93-0BFD4A993257}">
      <dgm:prSet/>
      <dgm:spPr/>
      <dgm:t>
        <a:bodyPr/>
        <a:lstStyle/>
        <a:p>
          <a:endParaRPr lang="de-DE"/>
        </a:p>
      </dgm:t>
    </dgm:pt>
    <dgm:pt modelId="{65F3DDAA-84B1-428A-9D44-CE919D06F2B7}" type="sibTrans" cxnId="{2A687E27-B1B5-4EFF-8A93-0BFD4A993257}">
      <dgm:prSet/>
      <dgm:spPr/>
      <dgm:t>
        <a:bodyPr/>
        <a:lstStyle/>
        <a:p>
          <a:endParaRPr lang="de-DE"/>
        </a:p>
      </dgm:t>
    </dgm:pt>
    <dgm:pt modelId="{154D32BB-EC54-48B1-BF41-7A2CC755BDDC}">
      <dgm:prSet phldrT="[Text]"/>
      <dgm:spPr>
        <a:solidFill>
          <a:srgbClr val="4D6B5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Wortmodell</a:t>
          </a:r>
        </a:p>
      </dgm:t>
    </dgm:pt>
    <dgm:pt modelId="{BF2D2682-A449-494A-AC5B-96AA1EA15A95}" type="parTrans" cxnId="{D9D81441-CBF0-443F-8987-D0EF8475946F}">
      <dgm:prSet/>
      <dgm:spPr/>
      <dgm:t>
        <a:bodyPr/>
        <a:lstStyle/>
        <a:p>
          <a:endParaRPr lang="de-DE"/>
        </a:p>
      </dgm:t>
    </dgm:pt>
    <dgm:pt modelId="{6FA8AB6B-D849-46A3-A560-4F01231904FC}" type="sibTrans" cxnId="{D9D81441-CBF0-443F-8987-D0EF8475946F}">
      <dgm:prSet/>
      <dgm:spPr/>
      <dgm:t>
        <a:bodyPr/>
        <a:lstStyle/>
        <a:p>
          <a:endParaRPr lang="de-DE"/>
        </a:p>
      </dgm:t>
    </dgm:pt>
    <dgm:pt modelId="{85882A47-0889-49C1-8DFC-7309E27ED351}">
      <dgm:prSet phldrT="[Text]"/>
      <dgm:spPr>
        <a:solidFill>
          <a:srgbClr val="4F6D6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Wirkbeziehungen</a:t>
          </a:r>
          <a:endParaRPr lang="de-DE" dirty="0"/>
        </a:p>
      </dgm:t>
    </dgm:pt>
    <dgm:pt modelId="{62C049CF-59BC-4BF9-82A3-76EBDF11D58F}" type="parTrans" cxnId="{806B2F15-830B-4E1A-8D96-146006E95C23}">
      <dgm:prSet/>
      <dgm:spPr/>
      <dgm:t>
        <a:bodyPr/>
        <a:lstStyle/>
        <a:p>
          <a:endParaRPr lang="de-DE"/>
        </a:p>
      </dgm:t>
    </dgm:pt>
    <dgm:pt modelId="{EE33FEEF-15AF-44F7-B01D-064C43FD068A}" type="sibTrans" cxnId="{806B2F15-830B-4E1A-8D96-146006E95C23}">
      <dgm:prSet/>
      <dgm:spPr/>
      <dgm:t>
        <a:bodyPr/>
        <a:lstStyle/>
        <a:p>
          <a:endParaRPr lang="de-DE"/>
        </a:p>
      </dgm:t>
    </dgm:pt>
    <dgm:pt modelId="{E126DB1F-068E-4ABD-88FA-D5F796C5C5E6}">
      <dgm:prSet phldrT="[Text]"/>
      <dgm:spPr>
        <a:solidFill>
          <a:srgbClr val="5C78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Ablaufbeziehungen</a:t>
          </a:r>
          <a:endParaRPr lang="de-DE" dirty="0"/>
        </a:p>
      </dgm:t>
    </dgm:pt>
    <dgm:pt modelId="{751815A1-5CAE-428F-9746-5C2A41B5FC03}" type="parTrans" cxnId="{1CE8BB7B-4AB0-4D5B-AD18-44B39E756037}">
      <dgm:prSet/>
      <dgm:spPr/>
      <dgm:t>
        <a:bodyPr/>
        <a:lstStyle/>
        <a:p>
          <a:endParaRPr lang="de-DE"/>
        </a:p>
      </dgm:t>
    </dgm:pt>
    <dgm:pt modelId="{6971E688-B4A5-4A5B-A817-81E81B62778E}" type="sibTrans" cxnId="{1CE8BB7B-4AB0-4D5B-AD18-44B39E756037}">
      <dgm:prSet/>
      <dgm:spPr/>
      <dgm:t>
        <a:bodyPr/>
        <a:lstStyle/>
        <a:p>
          <a:endParaRPr lang="de-DE"/>
        </a:p>
      </dgm:t>
    </dgm:pt>
    <dgm:pt modelId="{732751AA-266E-4973-95E3-12EB5F975906}">
      <dgm:prSet phldrT="[Text]"/>
      <dgm:spPr>
        <a:solidFill>
          <a:srgbClr val="6B877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Gültigkeitsprüfung</a:t>
          </a:r>
        </a:p>
      </dgm:t>
    </dgm:pt>
    <dgm:pt modelId="{6568C353-900C-499D-97AF-874429A64A85}" type="parTrans" cxnId="{7F3989BF-F0AF-4FB2-901A-B1DEB4E0872E}">
      <dgm:prSet/>
      <dgm:spPr/>
      <dgm:t>
        <a:bodyPr/>
        <a:lstStyle/>
        <a:p>
          <a:endParaRPr lang="de-DE"/>
        </a:p>
      </dgm:t>
    </dgm:pt>
    <dgm:pt modelId="{5372E6CA-CD83-48F1-A009-AD383BE5A958}" type="sibTrans" cxnId="{7F3989BF-F0AF-4FB2-901A-B1DEB4E0872E}">
      <dgm:prSet/>
      <dgm:spPr/>
      <dgm:t>
        <a:bodyPr/>
        <a:lstStyle/>
        <a:p>
          <a:endParaRPr lang="de-DE"/>
        </a:p>
      </dgm:t>
    </dgm:pt>
    <dgm:pt modelId="{50626F01-91F1-4CFD-9769-E5FD6813D58C}" type="pres">
      <dgm:prSet presAssocID="{D0297C61-8DC4-4266-84EE-BDF8BC4FFF4E}" presName="Name0" presStyleCnt="0">
        <dgm:presLayoutVars>
          <dgm:chMax val="7"/>
          <dgm:chPref val="7"/>
          <dgm:dir/>
        </dgm:presLayoutVars>
      </dgm:prSet>
      <dgm:spPr/>
      <dgm:t>
        <a:bodyPr/>
        <a:lstStyle/>
        <a:p>
          <a:endParaRPr lang="de-DE"/>
        </a:p>
      </dgm:t>
    </dgm:pt>
    <dgm:pt modelId="{9673F4FC-856C-4E9C-A22A-CD6CF9A03DA6}" type="pres">
      <dgm:prSet presAssocID="{D0297C61-8DC4-4266-84EE-BDF8BC4FFF4E}" presName="Name1" presStyleCnt="0"/>
      <dgm:spPr/>
      <dgm:t>
        <a:bodyPr/>
        <a:lstStyle/>
        <a:p>
          <a:endParaRPr lang="de-DE"/>
        </a:p>
      </dgm:t>
    </dgm:pt>
    <dgm:pt modelId="{8B1E3ED6-DCF9-48EA-B978-D71D30D8282C}" type="pres">
      <dgm:prSet presAssocID="{D0297C61-8DC4-4266-84EE-BDF8BC4FFF4E}" presName="cycle" presStyleCnt="0"/>
      <dgm:spPr/>
      <dgm:t>
        <a:bodyPr/>
        <a:lstStyle/>
        <a:p>
          <a:endParaRPr lang="de-DE"/>
        </a:p>
      </dgm:t>
    </dgm:pt>
    <dgm:pt modelId="{A2418314-28D6-4609-BA16-8A54FCBFB1F2}" type="pres">
      <dgm:prSet presAssocID="{D0297C61-8DC4-4266-84EE-BDF8BC4FFF4E}" presName="srcNode" presStyleLbl="node1" presStyleIdx="0" presStyleCnt="5"/>
      <dgm:spPr/>
      <dgm:t>
        <a:bodyPr/>
        <a:lstStyle/>
        <a:p>
          <a:endParaRPr lang="de-DE"/>
        </a:p>
      </dgm:t>
    </dgm:pt>
    <dgm:pt modelId="{B21A0BBD-C46B-41FA-B64A-20283773F555}" type="pres">
      <dgm:prSet presAssocID="{D0297C61-8DC4-4266-84EE-BDF8BC4FFF4E}" presName="conn" presStyleLbl="parChTrans1D2" presStyleIdx="0" presStyleCnt="1"/>
      <dgm:spPr/>
      <dgm:t>
        <a:bodyPr/>
        <a:lstStyle/>
        <a:p>
          <a:endParaRPr lang="de-DE"/>
        </a:p>
      </dgm:t>
    </dgm:pt>
    <dgm:pt modelId="{90B7AD7F-0365-44C2-8783-AB0F6137A140}" type="pres">
      <dgm:prSet presAssocID="{D0297C61-8DC4-4266-84EE-BDF8BC4FFF4E}" presName="extraNode" presStyleLbl="node1" presStyleIdx="0" presStyleCnt="5"/>
      <dgm:spPr/>
      <dgm:t>
        <a:bodyPr/>
        <a:lstStyle/>
        <a:p>
          <a:endParaRPr lang="de-DE"/>
        </a:p>
      </dgm:t>
    </dgm:pt>
    <dgm:pt modelId="{D474A50D-5199-4E76-AA74-E9EF77A4AB31}" type="pres">
      <dgm:prSet presAssocID="{D0297C61-8DC4-4266-84EE-BDF8BC4FFF4E}" presName="dstNode" presStyleLbl="node1" presStyleIdx="0" presStyleCnt="5"/>
      <dgm:spPr/>
      <dgm:t>
        <a:bodyPr/>
        <a:lstStyle/>
        <a:p>
          <a:endParaRPr lang="de-DE"/>
        </a:p>
      </dgm:t>
    </dgm:pt>
    <dgm:pt modelId="{14819C63-3BEF-43E5-AAA0-FC8380D4969D}" type="pres">
      <dgm:prSet presAssocID="{D8D1526A-BA2E-444A-893B-801107A28A74}" presName="text_1" presStyleLbl="node1" presStyleIdx="0" presStyleCnt="5">
        <dgm:presLayoutVars>
          <dgm:bulletEnabled val="1"/>
        </dgm:presLayoutVars>
      </dgm:prSet>
      <dgm:spPr/>
      <dgm:t>
        <a:bodyPr/>
        <a:lstStyle/>
        <a:p>
          <a:endParaRPr lang="de-DE"/>
        </a:p>
      </dgm:t>
    </dgm:pt>
    <dgm:pt modelId="{FBEBB882-205F-4531-A0B0-B4AF233FE46C}" type="pres">
      <dgm:prSet presAssocID="{D8D1526A-BA2E-444A-893B-801107A28A74}" presName="accent_1" presStyleCnt="0"/>
      <dgm:spPr/>
      <dgm:t>
        <a:bodyPr/>
        <a:lstStyle/>
        <a:p>
          <a:endParaRPr lang="de-DE"/>
        </a:p>
      </dgm:t>
    </dgm:pt>
    <dgm:pt modelId="{B293CA0D-E87C-4740-9177-6CE67EA97F5F}" type="pres">
      <dgm:prSet presAssocID="{D8D1526A-BA2E-444A-893B-801107A28A74}" presName="accentRepeatNode" presStyleLbl="solidFgAcc1" presStyleIdx="0"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effectLst/>
      </dgm:spPr>
      <dgm:t>
        <a:bodyPr/>
        <a:lstStyle/>
        <a:p>
          <a:endParaRPr lang="de-DE"/>
        </a:p>
      </dgm:t>
    </dgm:pt>
    <dgm:pt modelId="{77EA6038-47C1-42EC-8C92-030AD83DC4C6}" type="pres">
      <dgm:prSet presAssocID="{154D32BB-EC54-48B1-BF41-7A2CC755BDDC}" presName="text_2" presStyleLbl="node1" presStyleIdx="1" presStyleCnt="5">
        <dgm:presLayoutVars>
          <dgm:bulletEnabled val="1"/>
        </dgm:presLayoutVars>
      </dgm:prSet>
      <dgm:spPr/>
      <dgm:t>
        <a:bodyPr/>
        <a:lstStyle/>
        <a:p>
          <a:endParaRPr lang="de-DE"/>
        </a:p>
      </dgm:t>
    </dgm:pt>
    <dgm:pt modelId="{B97C44B5-A0D3-49EC-9F81-D8A921C51B70}" type="pres">
      <dgm:prSet presAssocID="{154D32BB-EC54-48B1-BF41-7A2CC755BDDC}" presName="accent_2" presStyleCnt="0"/>
      <dgm:spPr/>
      <dgm:t>
        <a:bodyPr/>
        <a:lstStyle/>
        <a:p>
          <a:endParaRPr lang="de-DE"/>
        </a:p>
      </dgm:t>
    </dgm:pt>
    <dgm:pt modelId="{86EBB974-A564-45B4-AFA2-BB9C7670E30E}" type="pres">
      <dgm:prSet presAssocID="{154D32BB-EC54-48B1-BF41-7A2CC755BDDC}" presName="accentRepeatNode" presStyleLbl="solidFgAcc1" presStyleIdx="1"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effectLst>
          <a:glow rad="101600">
            <a:schemeClr val="tx2">
              <a:alpha val="60000"/>
            </a:schemeClr>
          </a:glow>
        </a:effectLst>
      </dgm:spPr>
      <dgm:t>
        <a:bodyPr/>
        <a:lstStyle/>
        <a:p>
          <a:endParaRPr lang="de-DE"/>
        </a:p>
      </dgm:t>
    </dgm:pt>
    <dgm:pt modelId="{C6B1E13F-3E95-4F5B-832A-26F4029F496B}" type="pres">
      <dgm:prSet presAssocID="{85882A47-0889-49C1-8DFC-7309E27ED351}" presName="text_3" presStyleLbl="node1" presStyleIdx="2" presStyleCnt="5">
        <dgm:presLayoutVars>
          <dgm:bulletEnabled val="1"/>
        </dgm:presLayoutVars>
      </dgm:prSet>
      <dgm:spPr/>
      <dgm:t>
        <a:bodyPr/>
        <a:lstStyle/>
        <a:p>
          <a:endParaRPr lang="de-DE"/>
        </a:p>
      </dgm:t>
    </dgm:pt>
    <dgm:pt modelId="{7432CB2E-3C32-4C84-AF4B-0472DCCC77C9}" type="pres">
      <dgm:prSet presAssocID="{85882A47-0889-49C1-8DFC-7309E27ED351}" presName="accent_3" presStyleCnt="0"/>
      <dgm:spPr/>
      <dgm:t>
        <a:bodyPr/>
        <a:lstStyle/>
        <a:p>
          <a:endParaRPr lang="de-DE"/>
        </a:p>
      </dgm:t>
    </dgm:pt>
    <dgm:pt modelId="{27674F69-16B2-423D-B6C8-8695E3BB56FB}" type="pres">
      <dgm:prSet presAssocID="{85882A47-0889-49C1-8DFC-7309E27ED351}" presName="accentRepeatNode" presStyleLbl="solidFgAcc1" presStyleIdx="2" presStyleCnt="5"/>
      <dgm:spPr>
        <a:solidFill>
          <a:schemeClr val="bg1"/>
        </a:solidFill>
      </dgm:spPr>
      <dgm:t>
        <a:bodyPr/>
        <a:lstStyle/>
        <a:p>
          <a:endParaRPr lang="de-DE"/>
        </a:p>
      </dgm:t>
    </dgm:pt>
    <dgm:pt modelId="{A916E2DC-F34C-4A73-B646-C675D6C30728}" type="pres">
      <dgm:prSet presAssocID="{E126DB1F-068E-4ABD-88FA-D5F796C5C5E6}" presName="text_4" presStyleLbl="node1" presStyleIdx="3" presStyleCnt="5">
        <dgm:presLayoutVars>
          <dgm:bulletEnabled val="1"/>
        </dgm:presLayoutVars>
      </dgm:prSet>
      <dgm:spPr/>
      <dgm:t>
        <a:bodyPr/>
        <a:lstStyle/>
        <a:p>
          <a:endParaRPr lang="de-DE"/>
        </a:p>
      </dgm:t>
    </dgm:pt>
    <dgm:pt modelId="{695AFE2C-2BB2-4054-973D-4B298FF59A17}" type="pres">
      <dgm:prSet presAssocID="{E126DB1F-068E-4ABD-88FA-D5F796C5C5E6}" presName="accent_4" presStyleCnt="0"/>
      <dgm:spPr/>
      <dgm:t>
        <a:bodyPr/>
        <a:lstStyle/>
        <a:p>
          <a:endParaRPr lang="de-DE"/>
        </a:p>
      </dgm:t>
    </dgm:pt>
    <dgm:pt modelId="{AC65D476-0C7C-452B-AC2B-83E3AFA354EC}" type="pres">
      <dgm:prSet presAssocID="{E126DB1F-068E-4ABD-88FA-D5F796C5C5E6}" presName="accentRepeatNode" presStyleLbl="solidFgAcc1" presStyleIdx="3" presStyleCnt="5"/>
      <dgm:spPr>
        <a:solidFill>
          <a:schemeClr val="bg1"/>
        </a:solidFill>
      </dgm:spPr>
      <dgm:t>
        <a:bodyPr/>
        <a:lstStyle/>
        <a:p>
          <a:endParaRPr lang="de-DE"/>
        </a:p>
      </dgm:t>
    </dgm:pt>
    <dgm:pt modelId="{5911E1E8-9F82-4851-B0CE-4777A2F7FA99}" type="pres">
      <dgm:prSet presAssocID="{732751AA-266E-4973-95E3-12EB5F975906}" presName="text_5" presStyleLbl="node1" presStyleIdx="4" presStyleCnt="5">
        <dgm:presLayoutVars>
          <dgm:bulletEnabled val="1"/>
        </dgm:presLayoutVars>
      </dgm:prSet>
      <dgm:spPr/>
      <dgm:t>
        <a:bodyPr/>
        <a:lstStyle/>
        <a:p>
          <a:endParaRPr lang="de-DE"/>
        </a:p>
      </dgm:t>
    </dgm:pt>
    <dgm:pt modelId="{61BCF16A-BBBB-4676-9CFE-EC9AF02A9960}" type="pres">
      <dgm:prSet presAssocID="{732751AA-266E-4973-95E3-12EB5F975906}" presName="accent_5" presStyleCnt="0"/>
      <dgm:spPr/>
      <dgm:t>
        <a:bodyPr/>
        <a:lstStyle/>
        <a:p>
          <a:endParaRPr lang="de-DE"/>
        </a:p>
      </dgm:t>
    </dgm:pt>
    <dgm:pt modelId="{36F8E1AF-D128-48D9-8DC0-2BFA4A94D8B2}" type="pres">
      <dgm:prSet presAssocID="{732751AA-266E-4973-95E3-12EB5F975906}" presName="accentRepeatNode" presStyleLbl="solidFgAcc1" presStyleIdx="4" presStyleCnt="5"/>
      <dgm:spPr>
        <a:solidFill>
          <a:schemeClr val="bg1"/>
        </a:solidFill>
      </dgm:spPr>
      <dgm:t>
        <a:bodyPr/>
        <a:lstStyle/>
        <a:p>
          <a:endParaRPr lang="de-DE"/>
        </a:p>
      </dgm:t>
    </dgm:pt>
  </dgm:ptLst>
  <dgm:cxnLst>
    <dgm:cxn modelId="{7218190B-4CB5-449C-B47E-EAFF354D47CE}" type="presOf" srcId="{D8D1526A-BA2E-444A-893B-801107A28A74}" destId="{14819C63-3BEF-43E5-AAA0-FC8380D4969D}" srcOrd="0" destOrd="0" presId="urn:microsoft.com/office/officeart/2008/layout/VerticalCurvedList"/>
    <dgm:cxn modelId="{8C6AFB5B-964D-44BA-AAD5-7D4DCDCB6757}" type="presOf" srcId="{D0297C61-8DC4-4266-84EE-BDF8BC4FFF4E}" destId="{50626F01-91F1-4CFD-9769-E5FD6813D58C}" srcOrd="0" destOrd="0" presId="urn:microsoft.com/office/officeart/2008/layout/VerticalCurvedList"/>
    <dgm:cxn modelId="{D9D81441-CBF0-443F-8987-D0EF8475946F}" srcId="{D0297C61-8DC4-4266-84EE-BDF8BC4FFF4E}" destId="{154D32BB-EC54-48B1-BF41-7A2CC755BDDC}" srcOrd="1" destOrd="0" parTransId="{BF2D2682-A449-494A-AC5B-96AA1EA15A95}" sibTransId="{6FA8AB6B-D849-46A3-A560-4F01231904FC}"/>
    <dgm:cxn modelId="{806B2F15-830B-4E1A-8D96-146006E95C23}" srcId="{D0297C61-8DC4-4266-84EE-BDF8BC4FFF4E}" destId="{85882A47-0889-49C1-8DFC-7309E27ED351}" srcOrd="2" destOrd="0" parTransId="{62C049CF-59BC-4BF9-82A3-76EBDF11D58F}" sibTransId="{EE33FEEF-15AF-44F7-B01D-064C43FD068A}"/>
    <dgm:cxn modelId="{10B71007-DBB2-4B0E-B8C9-50FEE8B98A3A}" type="presOf" srcId="{85882A47-0889-49C1-8DFC-7309E27ED351}" destId="{C6B1E13F-3E95-4F5B-832A-26F4029F496B}" srcOrd="0" destOrd="0" presId="urn:microsoft.com/office/officeart/2008/layout/VerticalCurvedList"/>
    <dgm:cxn modelId="{1CE8BB7B-4AB0-4D5B-AD18-44B39E756037}" srcId="{D0297C61-8DC4-4266-84EE-BDF8BC4FFF4E}" destId="{E126DB1F-068E-4ABD-88FA-D5F796C5C5E6}" srcOrd="3" destOrd="0" parTransId="{751815A1-5CAE-428F-9746-5C2A41B5FC03}" sibTransId="{6971E688-B4A5-4A5B-A817-81E81B62778E}"/>
    <dgm:cxn modelId="{859EDA22-DBDE-4128-915D-F301A43827F4}" type="presOf" srcId="{65F3DDAA-84B1-428A-9D44-CE919D06F2B7}" destId="{B21A0BBD-C46B-41FA-B64A-20283773F555}" srcOrd="0" destOrd="0" presId="urn:microsoft.com/office/officeart/2008/layout/VerticalCurvedList"/>
    <dgm:cxn modelId="{36DE2953-74D9-45BD-8168-61A64F12407D}" type="presOf" srcId="{E126DB1F-068E-4ABD-88FA-D5F796C5C5E6}" destId="{A916E2DC-F34C-4A73-B646-C675D6C30728}" srcOrd="0" destOrd="0" presId="urn:microsoft.com/office/officeart/2008/layout/VerticalCurvedList"/>
    <dgm:cxn modelId="{7F3989BF-F0AF-4FB2-901A-B1DEB4E0872E}" srcId="{D0297C61-8DC4-4266-84EE-BDF8BC4FFF4E}" destId="{732751AA-266E-4973-95E3-12EB5F975906}" srcOrd="4" destOrd="0" parTransId="{6568C353-900C-499D-97AF-874429A64A85}" sibTransId="{5372E6CA-CD83-48F1-A009-AD383BE5A958}"/>
    <dgm:cxn modelId="{2A687E27-B1B5-4EFF-8A93-0BFD4A993257}" srcId="{D0297C61-8DC4-4266-84EE-BDF8BC4FFF4E}" destId="{D8D1526A-BA2E-444A-893B-801107A28A74}" srcOrd="0" destOrd="0" parTransId="{599D32F8-4DBF-4AD7-A159-EAF4530306B3}" sibTransId="{65F3DDAA-84B1-428A-9D44-CE919D06F2B7}"/>
    <dgm:cxn modelId="{1D32A565-7E9C-4712-875D-BFC2C065F5D8}" type="presOf" srcId="{732751AA-266E-4973-95E3-12EB5F975906}" destId="{5911E1E8-9F82-4851-B0CE-4777A2F7FA99}" srcOrd="0" destOrd="0" presId="urn:microsoft.com/office/officeart/2008/layout/VerticalCurvedList"/>
    <dgm:cxn modelId="{09AA9E5E-71FC-4946-AE16-79B001906DAD}" type="presOf" srcId="{154D32BB-EC54-48B1-BF41-7A2CC755BDDC}" destId="{77EA6038-47C1-42EC-8C92-030AD83DC4C6}" srcOrd="0" destOrd="0" presId="urn:microsoft.com/office/officeart/2008/layout/VerticalCurvedList"/>
    <dgm:cxn modelId="{B9C2F076-029B-4A43-A1F7-3EDF5271BADF}" type="presParOf" srcId="{50626F01-91F1-4CFD-9769-E5FD6813D58C}" destId="{9673F4FC-856C-4E9C-A22A-CD6CF9A03DA6}" srcOrd="0" destOrd="0" presId="urn:microsoft.com/office/officeart/2008/layout/VerticalCurvedList"/>
    <dgm:cxn modelId="{207D70E6-DB32-4EAC-A4F7-588FB505DC6F}" type="presParOf" srcId="{9673F4FC-856C-4E9C-A22A-CD6CF9A03DA6}" destId="{8B1E3ED6-DCF9-48EA-B978-D71D30D8282C}" srcOrd="0" destOrd="0" presId="urn:microsoft.com/office/officeart/2008/layout/VerticalCurvedList"/>
    <dgm:cxn modelId="{C4EC9D1B-EB09-40A6-A052-C70A0AF5B0A3}" type="presParOf" srcId="{8B1E3ED6-DCF9-48EA-B978-D71D30D8282C}" destId="{A2418314-28D6-4609-BA16-8A54FCBFB1F2}" srcOrd="0" destOrd="0" presId="urn:microsoft.com/office/officeart/2008/layout/VerticalCurvedList"/>
    <dgm:cxn modelId="{C5B61285-0AD8-4614-B8EF-CF83AEC1E976}" type="presParOf" srcId="{8B1E3ED6-DCF9-48EA-B978-D71D30D8282C}" destId="{B21A0BBD-C46B-41FA-B64A-20283773F555}" srcOrd="1" destOrd="0" presId="urn:microsoft.com/office/officeart/2008/layout/VerticalCurvedList"/>
    <dgm:cxn modelId="{ECE886CA-45D2-4F76-B4B6-FBDC3B16D11C}" type="presParOf" srcId="{8B1E3ED6-DCF9-48EA-B978-D71D30D8282C}" destId="{90B7AD7F-0365-44C2-8783-AB0F6137A140}" srcOrd="2" destOrd="0" presId="urn:microsoft.com/office/officeart/2008/layout/VerticalCurvedList"/>
    <dgm:cxn modelId="{C3B9C519-C6DA-48B9-AEAC-DCDE61B703CA}" type="presParOf" srcId="{8B1E3ED6-DCF9-48EA-B978-D71D30D8282C}" destId="{D474A50D-5199-4E76-AA74-E9EF77A4AB31}" srcOrd="3" destOrd="0" presId="urn:microsoft.com/office/officeart/2008/layout/VerticalCurvedList"/>
    <dgm:cxn modelId="{3DF2A320-F687-40AF-8A10-382E5C299A03}" type="presParOf" srcId="{9673F4FC-856C-4E9C-A22A-CD6CF9A03DA6}" destId="{14819C63-3BEF-43E5-AAA0-FC8380D4969D}" srcOrd="1" destOrd="0" presId="urn:microsoft.com/office/officeart/2008/layout/VerticalCurvedList"/>
    <dgm:cxn modelId="{8ABDCA98-659A-4B63-A56E-A35FBF1729CD}" type="presParOf" srcId="{9673F4FC-856C-4E9C-A22A-CD6CF9A03DA6}" destId="{FBEBB882-205F-4531-A0B0-B4AF233FE46C}" srcOrd="2" destOrd="0" presId="urn:microsoft.com/office/officeart/2008/layout/VerticalCurvedList"/>
    <dgm:cxn modelId="{4F91D619-0C82-4FC0-B2AC-A106C285FD73}" type="presParOf" srcId="{FBEBB882-205F-4531-A0B0-B4AF233FE46C}" destId="{B293CA0D-E87C-4740-9177-6CE67EA97F5F}" srcOrd="0" destOrd="0" presId="urn:microsoft.com/office/officeart/2008/layout/VerticalCurvedList"/>
    <dgm:cxn modelId="{21A352C1-7700-4F8E-AB9A-2DC1B8B529D4}" type="presParOf" srcId="{9673F4FC-856C-4E9C-A22A-CD6CF9A03DA6}" destId="{77EA6038-47C1-42EC-8C92-030AD83DC4C6}" srcOrd="3" destOrd="0" presId="urn:microsoft.com/office/officeart/2008/layout/VerticalCurvedList"/>
    <dgm:cxn modelId="{BB5BC4CC-8E17-4E13-9CA6-BC719ED535A4}" type="presParOf" srcId="{9673F4FC-856C-4E9C-A22A-CD6CF9A03DA6}" destId="{B97C44B5-A0D3-49EC-9F81-D8A921C51B70}" srcOrd="4" destOrd="0" presId="urn:microsoft.com/office/officeart/2008/layout/VerticalCurvedList"/>
    <dgm:cxn modelId="{E6F258A8-58E2-4663-8070-67FAF418BF0D}" type="presParOf" srcId="{B97C44B5-A0D3-49EC-9F81-D8A921C51B70}" destId="{86EBB974-A564-45B4-AFA2-BB9C7670E30E}" srcOrd="0" destOrd="0" presId="urn:microsoft.com/office/officeart/2008/layout/VerticalCurvedList"/>
    <dgm:cxn modelId="{4E1ACD7E-3DE9-41F9-BE1B-2F5DBD955C25}" type="presParOf" srcId="{9673F4FC-856C-4E9C-A22A-CD6CF9A03DA6}" destId="{C6B1E13F-3E95-4F5B-832A-26F4029F496B}" srcOrd="5" destOrd="0" presId="urn:microsoft.com/office/officeart/2008/layout/VerticalCurvedList"/>
    <dgm:cxn modelId="{B053F1F7-8618-411C-96C0-FCA0944B80B6}" type="presParOf" srcId="{9673F4FC-856C-4E9C-A22A-CD6CF9A03DA6}" destId="{7432CB2E-3C32-4C84-AF4B-0472DCCC77C9}" srcOrd="6" destOrd="0" presId="urn:microsoft.com/office/officeart/2008/layout/VerticalCurvedList"/>
    <dgm:cxn modelId="{C34B6303-8B7F-4D27-94F2-29E6D9BE0A0F}" type="presParOf" srcId="{7432CB2E-3C32-4C84-AF4B-0472DCCC77C9}" destId="{27674F69-16B2-423D-B6C8-8695E3BB56FB}" srcOrd="0" destOrd="0" presId="urn:microsoft.com/office/officeart/2008/layout/VerticalCurvedList"/>
    <dgm:cxn modelId="{43ACDD3C-7AE0-41C2-9CA0-981C106139CA}" type="presParOf" srcId="{9673F4FC-856C-4E9C-A22A-CD6CF9A03DA6}" destId="{A916E2DC-F34C-4A73-B646-C675D6C30728}" srcOrd="7" destOrd="0" presId="urn:microsoft.com/office/officeart/2008/layout/VerticalCurvedList"/>
    <dgm:cxn modelId="{11E723EB-68B6-4DB1-88A2-584042F823F6}" type="presParOf" srcId="{9673F4FC-856C-4E9C-A22A-CD6CF9A03DA6}" destId="{695AFE2C-2BB2-4054-973D-4B298FF59A17}" srcOrd="8" destOrd="0" presId="urn:microsoft.com/office/officeart/2008/layout/VerticalCurvedList"/>
    <dgm:cxn modelId="{5151651F-6053-4A92-B278-26DA89573DE5}" type="presParOf" srcId="{695AFE2C-2BB2-4054-973D-4B298FF59A17}" destId="{AC65D476-0C7C-452B-AC2B-83E3AFA354EC}" srcOrd="0" destOrd="0" presId="urn:microsoft.com/office/officeart/2008/layout/VerticalCurvedList"/>
    <dgm:cxn modelId="{2EA54EE7-0163-4EF4-99DE-649CC4C95CA2}" type="presParOf" srcId="{9673F4FC-856C-4E9C-A22A-CD6CF9A03DA6}" destId="{5911E1E8-9F82-4851-B0CE-4777A2F7FA99}" srcOrd="9" destOrd="0" presId="urn:microsoft.com/office/officeart/2008/layout/VerticalCurvedList"/>
    <dgm:cxn modelId="{9FF14018-F0DB-4956-9040-5D3E54F3A8B9}" type="presParOf" srcId="{9673F4FC-856C-4E9C-A22A-CD6CF9A03DA6}" destId="{61BCF16A-BBBB-4676-9CFE-EC9AF02A9960}" srcOrd="10" destOrd="0" presId="urn:microsoft.com/office/officeart/2008/layout/VerticalCurvedList"/>
    <dgm:cxn modelId="{0A08DE7D-8766-46C4-B649-A9478C2A5CF6}" type="presParOf" srcId="{61BCF16A-BBBB-4676-9CFE-EC9AF02A9960}" destId="{36F8E1AF-D128-48D9-8DC0-2BFA4A94D8B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0297C61-8DC4-4266-84EE-BDF8BC4FFF4E}" type="doc">
      <dgm:prSet loTypeId="urn:microsoft.com/office/officeart/2008/layout/VerticalCurvedList" loCatId="list" qsTypeId="urn:microsoft.com/office/officeart/2005/8/quickstyle/simple4" qsCatId="simple" csTypeId="urn:microsoft.com/office/officeart/2005/8/colors/accent0_3" csCatId="mainScheme" phldr="1"/>
      <dgm:spPr/>
      <dgm:t>
        <a:bodyPr/>
        <a:lstStyle/>
        <a:p>
          <a:endParaRPr lang="de-DE"/>
        </a:p>
      </dgm:t>
    </dgm:pt>
    <dgm:pt modelId="{D8D1526A-BA2E-444A-893B-801107A28A74}">
      <dgm:prSet phldrT="[Text]"/>
      <dgm:spPr>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Reales System</a:t>
          </a:r>
        </a:p>
      </dgm:t>
    </dgm:pt>
    <dgm:pt modelId="{599D32F8-4DBF-4AD7-A159-EAF4530306B3}" type="parTrans" cxnId="{2A687E27-B1B5-4EFF-8A93-0BFD4A993257}">
      <dgm:prSet/>
      <dgm:spPr/>
      <dgm:t>
        <a:bodyPr/>
        <a:lstStyle/>
        <a:p>
          <a:endParaRPr lang="de-DE"/>
        </a:p>
      </dgm:t>
    </dgm:pt>
    <dgm:pt modelId="{65F3DDAA-84B1-428A-9D44-CE919D06F2B7}" type="sibTrans" cxnId="{2A687E27-B1B5-4EFF-8A93-0BFD4A993257}">
      <dgm:prSet/>
      <dgm:spPr/>
      <dgm:t>
        <a:bodyPr/>
        <a:lstStyle/>
        <a:p>
          <a:endParaRPr lang="de-DE"/>
        </a:p>
      </dgm:t>
    </dgm:pt>
    <dgm:pt modelId="{154D32BB-EC54-48B1-BF41-7A2CC755BDDC}">
      <dgm:prSet phldrT="[Text]"/>
      <dgm:spPr>
        <a:solidFill>
          <a:srgbClr val="4D6B5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Wortmodell</a:t>
          </a:r>
        </a:p>
      </dgm:t>
    </dgm:pt>
    <dgm:pt modelId="{BF2D2682-A449-494A-AC5B-96AA1EA15A95}" type="parTrans" cxnId="{D9D81441-CBF0-443F-8987-D0EF8475946F}">
      <dgm:prSet/>
      <dgm:spPr/>
      <dgm:t>
        <a:bodyPr/>
        <a:lstStyle/>
        <a:p>
          <a:endParaRPr lang="de-DE"/>
        </a:p>
      </dgm:t>
    </dgm:pt>
    <dgm:pt modelId="{6FA8AB6B-D849-46A3-A560-4F01231904FC}" type="sibTrans" cxnId="{D9D81441-CBF0-443F-8987-D0EF8475946F}">
      <dgm:prSet/>
      <dgm:spPr/>
      <dgm:t>
        <a:bodyPr/>
        <a:lstStyle/>
        <a:p>
          <a:endParaRPr lang="de-DE"/>
        </a:p>
      </dgm:t>
    </dgm:pt>
    <dgm:pt modelId="{85882A47-0889-49C1-8DFC-7309E27ED351}">
      <dgm:prSet phldrT="[Text]"/>
      <dgm:spPr>
        <a:solidFill>
          <a:srgbClr val="4F6D6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Wirkbeziehungen</a:t>
          </a:r>
          <a:endParaRPr lang="de-DE" dirty="0"/>
        </a:p>
      </dgm:t>
    </dgm:pt>
    <dgm:pt modelId="{62C049CF-59BC-4BF9-82A3-76EBDF11D58F}" type="parTrans" cxnId="{806B2F15-830B-4E1A-8D96-146006E95C23}">
      <dgm:prSet/>
      <dgm:spPr/>
      <dgm:t>
        <a:bodyPr/>
        <a:lstStyle/>
        <a:p>
          <a:endParaRPr lang="de-DE"/>
        </a:p>
      </dgm:t>
    </dgm:pt>
    <dgm:pt modelId="{EE33FEEF-15AF-44F7-B01D-064C43FD068A}" type="sibTrans" cxnId="{806B2F15-830B-4E1A-8D96-146006E95C23}">
      <dgm:prSet/>
      <dgm:spPr/>
      <dgm:t>
        <a:bodyPr/>
        <a:lstStyle/>
        <a:p>
          <a:endParaRPr lang="de-DE"/>
        </a:p>
      </dgm:t>
    </dgm:pt>
    <dgm:pt modelId="{E126DB1F-068E-4ABD-88FA-D5F796C5C5E6}">
      <dgm:prSet phldrT="[Text]"/>
      <dgm:spPr>
        <a:solidFill>
          <a:srgbClr val="5C78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Ablaufbeziehungen</a:t>
          </a:r>
          <a:endParaRPr lang="de-DE" dirty="0"/>
        </a:p>
      </dgm:t>
    </dgm:pt>
    <dgm:pt modelId="{751815A1-5CAE-428F-9746-5C2A41B5FC03}" type="parTrans" cxnId="{1CE8BB7B-4AB0-4D5B-AD18-44B39E756037}">
      <dgm:prSet/>
      <dgm:spPr/>
      <dgm:t>
        <a:bodyPr/>
        <a:lstStyle/>
        <a:p>
          <a:endParaRPr lang="de-DE"/>
        </a:p>
      </dgm:t>
    </dgm:pt>
    <dgm:pt modelId="{6971E688-B4A5-4A5B-A817-81E81B62778E}" type="sibTrans" cxnId="{1CE8BB7B-4AB0-4D5B-AD18-44B39E756037}">
      <dgm:prSet/>
      <dgm:spPr/>
      <dgm:t>
        <a:bodyPr/>
        <a:lstStyle/>
        <a:p>
          <a:endParaRPr lang="de-DE"/>
        </a:p>
      </dgm:t>
    </dgm:pt>
    <dgm:pt modelId="{732751AA-266E-4973-95E3-12EB5F975906}">
      <dgm:prSet phldrT="[Text]"/>
      <dgm:spPr>
        <a:solidFill>
          <a:srgbClr val="6B877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Gültigkeitsprüfung</a:t>
          </a:r>
        </a:p>
      </dgm:t>
    </dgm:pt>
    <dgm:pt modelId="{6568C353-900C-499D-97AF-874429A64A85}" type="parTrans" cxnId="{7F3989BF-F0AF-4FB2-901A-B1DEB4E0872E}">
      <dgm:prSet/>
      <dgm:spPr/>
      <dgm:t>
        <a:bodyPr/>
        <a:lstStyle/>
        <a:p>
          <a:endParaRPr lang="de-DE"/>
        </a:p>
      </dgm:t>
    </dgm:pt>
    <dgm:pt modelId="{5372E6CA-CD83-48F1-A009-AD383BE5A958}" type="sibTrans" cxnId="{7F3989BF-F0AF-4FB2-901A-B1DEB4E0872E}">
      <dgm:prSet/>
      <dgm:spPr/>
      <dgm:t>
        <a:bodyPr/>
        <a:lstStyle/>
        <a:p>
          <a:endParaRPr lang="de-DE"/>
        </a:p>
      </dgm:t>
    </dgm:pt>
    <dgm:pt modelId="{50626F01-91F1-4CFD-9769-E5FD6813D58C}" type="pres">
      <dgm:prSet presAssocID="{D0297C61-8DC4-4266-84EE-BDF8BC4FFF4E}" presName="Name0" presStyleCnt="0">
        <dgm:presLayoutVars>
          <dgm:chMax val="7"/>
          <dgm:chPref val="7"/>
          <dgm:dir/>
        </dgm:presLayoutVars>
      </dgm:prSet>
      <dgm:spPr/>
      <dgm:t>
        <a:bodyPr/>
        <a:lstStyle/>
        <a:p>
          <a:endParaRPr lang="de-DE"/>
        </a:p>
      </dgm:t>
    </dgm:pt>
    <dgm:pt modelId="{9673F4FC-856C-4E9C-A22A-CD6CF9A03DA6}" type="pres">
      <dgm:prSet presAssocID="{D0297C61-8DC4-4266-84EE-BDF8BC4FFF4E}" presName="Name1" presStyleCnt="0"/>
      <dgm:spPr/>
      <dgm:t>
        <a:bodyPr/>
        <a:lstStyle/>
        <a:p>
          <a:endParaRPr lang="de-DE"/>
        </a:p>
      </dgm:t>
    </dgm:pt>
    <dgm:pt modelId="{8B1E3ED6-DCF9-48EA-B978-D71D30D8282C}" type="pres">
      <dgm:prSet presAssocID="{D0297C61-8DC4-4266-84EE-BDF8BC4FFF4E}" presName="cycle" presStyleCnt="0"/>
      <dgm:spPr/>
      <dgm:t>
        <a:bodyPr/>
        <a:lstStyle/>
        <a:p>
          <a:endParaRPr lang="de-DE"/>
        </a:p>
      </dgm:t>
    </dgm:pt>
    <dgm:pt modelId="{A2418314-28D6-4609-BA16-8A54FCBFB1F2}" type="pres">
      <dgm:prSet presAssocID="{D0297C61-8DC4-4266-84EE-BDF8BC4FFF4E}" presName="srcNode" presStyleLbl="node1" presStyleIdx="0" presStyleCnt="5"/>
      <dgm:spPr/>
      <dgm:t>
        <a:bodyPr/>
        <a:lstStyle/>
        <a:p>
          <a:endParaRPr lang="de-DE"/>
        </a:p>
      </dgm:t>
    </dgm:pt>
    <dgm:pt modelId="{B21A0BBD-C46B-41FA-B64A-20283773F555}" type="pres">
      <dgm:prSet presAssocID="{D0297C61-8DC4-4266-84EE-BDF8BC4FFF4E}" presName="conn" presStyleLbl="parChTrans1D2" presStyleIdx="0" presStyleCnt="1"/>
      <dgm:spPr/>
      <dgm:t>
        <a:bodyPr/>
        <a:lstStyle/>
        <a:p>
          <a:endParaRPr lang="de-DE"/>
        </a:p>
      </dgm:t>
    </dgm:pt>
    <dgm:pt modelId="{90B7AD7F-0365-44C2-8783-AB0F6137A140}" type="pres">
      <dgm:prSet presAssocID="{D0297C61-8DC4-4266-84EE-BDF8BC4FFF4E}" presName="extraNode" presStyleLbl="node1" presStyleIdx="0" presStyleCnt="5"/>
      <dgm:spPr/>
      <dgm:t>
        <a:bodyPr/>
        <a:lstStyle/>
        <a:p>
          <a:endParaRPr lang="de-DE"/>
        </a:p>
      </dgm:t>
    </dgm:pt>
    <dgm:pt modelId="{D474A50D-5199-4E76-AA74-E9EF77A4AB31}" type="pres">
      <dgm:prSet presAssocID="{D0297C61-8DC4-4266-84EE-BDF8BC4FFF4E}" presName="dstNode" presStyleLbl="node1" presStyleIdx="0" presStyleCnt="5"/>
      <dgm:spPr/>
      <dgm:t>
        <a:bodyPr/>
        <a:lstStyle/>
        <a:p>
          <a:endParaRPr lang="de-DE"/>
        </a:p>
      </dgm:t>
    </dgm:pt>
    <dgm:pt modelId="{14819C63-3BEF-43E5-AAA0-FC8380D4969D}" type="pres">
      <dgm:prSet presAssocID="{D8D1526A-BA2E-444A-893B-801107A28A74}" presName="text_1" presStyleLbl="node1" presStyleIdx="0" presStyleCnt="5">
        <dgm:presLayoutVars>
          <dgm:bulletEnabled val="1"/>
        </dgm:presLayoutVars>
      </dgm:prSet>
      <dgm:spPr/>
      <dgm:t>
        <a:bodyPr/>
        <a:lstStyle/>
        <a:p>
          <a:endParaRPr lang="de-DE"/>
        </a:p>
      </dgm:t>
    </dgm:pt>
    <dgm:pt modelId="{FBEBB882-205F-4531-A0B0-B4AF233FE46C}" type="pres">
      <dgm:prSet presAssocID="{D8D1526A-BA2E-444A-893B-801107A28A74}" presName="accent_1" presStyleCnt="0"/>
      <dgm:spPr/>
      <dgm:t>
        <a:bodyPr/>
        <a:lstStyle/>
        <a:p>
          <a:endParaRPr lang="de-DE"/>
        </a:p>
      </dgm:t>
    </dgm:pt>
    <dgm:pt modelId="{B293CA0D-E87C-4740-9177-6CE67EA97F5F}" type="pres">
      <dgm:prSet presAssocID="{D8D1526A-BA2E-444A-893B-801107A28A74}" presName="accentRepeatNode" presStyleLbl="solidFgAcc1" presStyleIdx="0"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effectLst/>
      </dgm:spPr>
      <dgm:t>
        <a:bodyPr/>
        <a:lstStyle/>
        <a:p>
          <a:endParaRPr lang="de-DE"/>
        </a:p>
      </dgm:t>
    </dgm:pt>
    <dgm:pt modelId="{77EA6038-47C1-42EC-8C92-030AD83DC4C6}" type="pres">
      <dgm:prSet presAssocID="{154D32BB-EC54-48B1-BF41-7A2CC755BDDC}" presName="text_2" presStyleLbl="node1" presStyleIdx="1" presStyleCnt="5">
        <dgm:presLayoutVars>
          <dgm:bulletEnabled val="1"/>
        </dgm:presLayoutVars>
      </dgm:prSet>
      <dgm:spPr/>
      <dgm:t>
        <a:bodyPr/>
        <a:lstStyle/>
        <a:p>
          <a:endParaRPr lang="de-DE"/>
        </a:p>
      </dgm:t>
    </dgm:pt>
    <dgm:pt modelId="{B97C44B5-A0D3-49EC-9F81-D8A921C51B70}" type="pres">
      <dgm:prSet presAssocID="{154D32BB-EC54-48B1-BF41-7A2CC755BDDC}" presName="accent_2" presStyleCnt="0"/>
      <dgm:spPr/>
      <dgm:t>
        <a:bodyPr/>
        <a:lstStyle/>
        <a:p>
          <a:endParaRPr lang="de-DE"/>
        </a:p>
      </dgm:t>
    </dgm:pt>
    <dgm:pt modelId="{86EBB974-A564-45B4-AFA2-BB9C7670E30E}" type="pres">
      <dgm:prSet presAssocID="{154D32BB-EC54-48B1-BF41-7A2CC755BDDC}" presName="accentRepeatNode" presStyleLbl="solidFgAcc1" presStyleIdx="1"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dgm:spPr>
      <dgm:t>
        <a:bodyPr/>
        <a:lstStyle/>
        <a:p>
          <a:endParaRPr lang="de-DE"/>
        </a:p>
      </dgm:t>
    </dgm:pt>
    <dgm:pt modelId="{C6B1E13F-3E95-4F5B-832A-26F4029F496B}" type="pres">
      <dgm:prSet presAssocID="{85882A47-0889-49C1-8DFC-7309E27ED351}" presName="text_3" presStyleLbl="node1" presStyleIdx="2" presStyleCnt="5">
        <dgm:presLayoutVars>
          <dgm:bulletEnabled val="1"/>
        </dgm:presLayoutVars>
      </dgm:prSet>
      <dgm:spPr/>
      <dgm:t>
        <a:bodyPr/>
        <a:lstStyle/>
        <a:p>
          <a:endParaRPr lang="de-DE"/>
        </a:p>
      </dgm:t>
    </dgm:pt>
    <dgm:pt modelId="{7432CB2E-3C32-4C84-AF4B-0472DCCC77C9}" type="pres">
      <dgm:prSet presAssocID="{85882A47-0889-49C1-8DFC-7309E27ED351}" presName="accent_3" presStyleCnt="0"/>
      <dgm:spPr/>
      <dgm:t>
        <a:bodyPr/>
        <a:lstStyle/>
        <a:p>
          <a:endParaRPr lang="de-DE"/>
        </a:p>
      </dgm:t>
    </dgm:pt>
    <dgm:pt modelId="{27674F69-16B2-423D-B6C8-8695E3BB56FB}" type="pres">
      <dgm:prSet presAssocID="{85882A47-0889-49C1-8DFC-7309E27ED351}" presName="accentRepeatNode" presStyleLbl="solidFgAcc1" presStyleIdx="2"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effectLst>
          <a:glow rad="101600">
            <a:schemeClr val="tx2">
              <a:alpha val="60000"/>
            </a:schemeClr>
          </a:glow>
        </a:effectLst>
      </dgm:spPr>
      <dgm:t>
        <a:bodyPr/>
        <a:lstStyle/>
        <a:p>
          <a:endParaRPr lang="de-DE"/>
        </a:p>
      </dgm:t>
    </dgm:pt>
    <dgm:pt modelId="{A916E2DC-F34C-4A73-B646-C675D6C30728}" type="pres">
      <dgm:prSet presAssocID="{E126DB1F-068E-4ABD-88FA-D5F796C5C5E6}" presName="text_4" presStyleLbl="node1" presStyleIdx="3" presStyleCnt="5">
        <dgm:presLayoutVars>
          <dgm:bulletEnabled val="1"/>
        </dgm:presLayoutVars>
      </dgm:prSet>
      <dgm:spPr/>
      <dgm:t>
        <a:bodyPr/>
        <a:lstStyle/>
        <a:p>
          <a:endParaRPr lang="de-DE"/>
        </a:p>
      </dgm:t>
    </dgm:pt>
    <dgm:pt modelId="{695AFE2C-2BB2-4054-973D-4B298FF59A17}" type="pres">
      <dgm:prSet presAssocID="{E126DB1F-068E-4ABD-88FA-D5F796C5C5E6}" presName="accent_4" presStyleCnt="0"/>
      <dgm:spPr/>
      <dgm:t>
        <a:bodyPr/>
        <a:lstStyle/>
        <a:p>
          <a:endParaRPr lang="de-DE"/>
        </a:p>
      </dgm:t>
    </dgm:pt>
    <dgm:pt modelId="{AC65D476-0C7C-452B-AC2B-83E3AFA354EC}" type="pres">
      <dgm:prSet presAssocID="{E126DB1F-068E-4ABD-88FA-D5F796C5C5E6}" presName="accentRepeatNode" presStyleLbl="solidFgAcc1" presStyleIdx="3" presStyleCnt="5"/>
      <dgm:spPr>
        <a:solidFill>
          <a:schemeClr val="bg1"/>
        </a:solidFill>
      </dgm:spPr>
      <dgm:t>
        <a:bodyPr/>
        <a:lstStyle/>
        <a:p>
          <a:endParaRPr lang="de-DE"/>
        </a:p>
      </dgm:t>
    </dgm:pt>
    <dgm:pt modelId="{5911E1E8-9F82-4851-B0CE-4777A2F7FA99}" type="pres">
      <dgm:prSet presAssocID="{732751AA-266E-4973-95E3-12EB5F975906}" presName="text_5" presStyleLbl="node1" presStyleIdx="4" presStyleCnt="5">
        <dgm:presLayoutVars>
          <dgm:bulletEnabled val="1"/>
        </dgm:presLayoutVars>
      </dgm:prSet>
      <dgm:spPr/>
      <dgm:t>
        <a:bodyPr/>
        <a:lstStyle/>
        <a:p>
          <a:endParaRPr lang="de-DE"/>
        </a:p>
      </dgm:t>
    </dgm:pt>
    <dgm:pt modelId="{61BCF16A-BBBB-4676-9CFE-EC9AF02A9960}" type="pres">
      <dgm:prSet presAssocID="{732751AA-266E-4973-95E3-12EB5F975906}" presName="accent_5" presStyleCnt="0"/>
      <dgm:spPr/>
      <dgm:t>
        <a:bodyPr/>
        <a:lstStyle/>
        <a:p>
          <a:endParaRPr lang="de-DE"/>
        </a:p>
      </dgm:t>
    </dgm:pt>
    <dgm:pt modelId="{36F8E1AF-D128-48D9-8DC0-2BFA4A94D8B2}" type="pres">
      <dgm:prSet presAssocID="{732751AA-266E-4973-95E3-12EB5F975906}" presName="accentRepeatNode" presStyleLbl="solidFgAcc1" presStyleIdx="4" presStyleCnt="5"/>
      <dgm:spPr>
        <a:solidFill>
          <a:schemeClr val="bg1"/>
        </a:solidFill>
      </dgm:spPr>
      <dgm:t>
        <a:bodyPr/>
        <a:lstStyle/>
        <a:p>
          <a:endParaRPr lang="de-DE"/>
        </a:p>
      </dgm:t>
    </dgm:pt>
  </dgm:ptLst>
  <dgm:cxnLst>
    <dgm:cxn modelId="{7218190B-4CB5-449C-B47E-EAFF354D47CE}" type="presOf" srcId="{D8D1526A-BA2E-444A-893B-801107A28A74}" destId="{14819C63-3BEF-43E5-AAA0-FC8380D4969D}" srcOrd="0" destOrd="0" presId="urn:microsoft.com/office/officeart/2008/layout/VerticalCurvedList"/>
    <dgm:cxn modelId="{8C6AFB5B-964D-44BA-AAD5-7D4DCDCB6757}" type="presOf" srcId="{D0297C61-8DC4-4266-84EE-BDF8BC4FFF4E}" destId="{50626F01-91F1-4CFD-9769-E5FD6813D58C}" srcOrd="0" destOrd="0" presId="urn:microsoft.com/office/officeart/2008/layout/VerticalCurvedList"/>
    <dgm:cxn modelId="{D9D81441-CBF0-443F-8987-D0EF8475946F}" srcId="{D0297C61-8DC4-4266-84EE-BDF8BC4FFF4E}" destId="{154D32BB-EC54-48B1-BF41-7A2CC755BDDC}" srcOrd="1" destOrd="0" parTransId="{BF2D2682-A449-494A-AC5B-96AA1EA15A95}" sibTransId="{6FA8AB6B-D849-46A3-A560-4F01231904FC}"/>
    <dgm:cxn modelId="{806B2F15-830B-4E1A-8D96-146006E95C23}" srcId="{D0297C61-8DC4-4266-84EE-BDF8BC4FFF4E}" destId="{85882A47-0889-49C1-8DFC-7309E27ED351}" srcOrd="2" destOrd="0" parTransId="{62C049CF-59BC-4BF9-82A3-76EBDF11D58F}" sibTransId="{EE33FEEF-15AF-44F7-B01D-064C43FD068A}"/>
    <dgm:cxn modelId="{10B71007-DBB2-4B0E-B8C9-50FEE8B98A3A}" type="presOf" srcId="{85882A47-0889-49C1-8DFC-7309E27ED351}" destId="{C6B1E13F-3E95-4F5B-832A-26F4029F496B}" srcOrd="0" destOrd="0" presId="urn:microsoft.com/office/officeart/2008/layout/VerticalCurvedList"/>
    <dgm:cxn modelId="{1CE8BB7B-4AB0-4D5B-AD18-44B39E756037}" srcId="{D0297C61-8DC4-4266-84EE-BDF8BC4FFF4E}" destId="{E126DB1F-068E-4ABD-88FA-D5F796C5C5E6}" srcOrd="3" destOrd="0" parTransId="{751815A1-5CAE-428F-9746-5C2A41B5FC03}" sibTransId="{6971E688-B4A5-4A5B-A817-81E81B62778E}"/>
    <dgm:cxn modelId="{859EDA22-DBDE-4128-915D-F301A43827F4}" type="presOf" srcId="{65F3DDAA-84B1-428A-9D44-CE919D06F2B7}" destId="{B21A0BBD-C46B-41FA-B64A-20283773F555}" srcOrd="0" destOrd="0" presId="urn:microsoft.com/office/officeart/2008/layout/VerticalCurvedList"/>
    <dgm:cxn modelId="{36DE2953-74D9-45BD-8168-61A64F12407D}" type="presOf" srcId="{E126DB1F-068E-4ABD-88FA-D5F796C5C5E6}" destId="{A916E2DC-F34C-4A73-B646-C675D6C30728}" srcOrd="0" destOrd="0" presId="urn:microsoft.com/office/officeart/2008/layout/VerticalCurvedList"/>
    <dgm:cxn modelId="{7F3989BF-F0AF-4FB2-901A-B1DEB4E0872E}" srcId="{D0297C61-8DC4-4266-84EE-BDF8BC4FFF4E}" destId="{732751AA-266E-4973-95E3-12EB5F975906}" srcOrd="4" destOrd="0" parTransId="{6568C353-900C-499D-97AF-874429A64A85}" sibTransId="{5372E6CA-CD83-48F1-A009-AD383BE5A958}"/>
    <dgm:cxn modelId="{2A687E27-B1B5-4EFF-8A93-0BFD4A993257}" srcId="{D0297C61-8DC4-4266-84EE-BDF8BC4FFF4E}" destId="{D8D1526A-BA2E-444A-893B-801107A28A74}" srcOrd="0" destOrd="0" parTransId="{599D32F8-4DBF-4AD7-A159-EAF4530306B3}" sibTransId="{65F3DDAA-84B1-428A-9D44-CE919D06F2B7}"/>
    <dgm:cxn modelId="{1D32A565-7E9C-4712-875D-BFC2C065F5D8}" type="presOf" srcId="{732751AA-266E-4973-95E3-12EB5F975906}" destId="{5911E1E8-9F82-4851-B0CE-4777A2F7FA99}" srcOrd="0" destOrd="0" presId="urn:microsoft.com/office/officeart/2008/layout/VerticalCurvedList"/>
    <dgm:cxn modelId="{09AA9E5E-71FC-4946-AE16-79B001906DAD}" type="presOf" srcId="{154D32BB-EC54-48B1-BF41-7A2CC755BDDC}" destId="{77EA6038-47C1-42EC-8C92-030AD83DC4C6}" srcOrd="0" destOrd="0" presId="urn:microsoft.com/office/officeart/2008/layout/VerticalCurvedList"/>
    <dgm:cxn modelId="{B9C2F076-029B-4A43-A1F7-3EDF5271BADF}" type="presParOf" srcId="{50626F01-91F1-4CFD-9769-E5FD6813D58C}" destId="{9673F4FC-856C-4E9C-A22A-CD6CF9A03DA6}" srcOrd="0" destOrd="0" presId="urn:microsoft.com/office/officeart/2008/layout/VerticalCurvedList"/>
    <dgm:cxn modelId="{207D70E6-DB32-4EAC-A4F7-588FB505DC6F}" type="presParOf" srcId="{9673F4FC-856C-4E9C-A22A-CD6CF9A03DA6}" destId="{8B1E3ED6-DCF9-48EA-B978-D71D30D8282C}" srcOrd="0" destOrd="0" presId="urn:microsoft.com/office/officeart/2008/layout/VerticalCurvedList"/>
    <dgm:cxn modelId="{C4EC9D1B-EB09-40A6-A052-C70A0AF5B0A3}" type="presParOf" srcId="{8B1E3ED6-DCF9-48EA-B978-D71D30D8282C}" destId="{A2418314-28D6-4609-BA16-8A54FCBFB1F2}" srcOrd="0" destOrd="0" presId="urn:microsoft.com/office/officeart/2008/layout/VerticalCurvedList"/>
    <dgm:cxn modelId="{C5B61285-0AD8-4614-B8EF-CF83AEC1E976}" type="presParOf" srcId="{8B1E3ED6-DCF9-48EA-B978-D71D30D8282C}" destId="{B21A0BBD-C46B-41FA-B64A-20283773F555}" srcOrd="1" destOrd="0" presId="urn:microsoft.com/office/officeart/2008/layout/VerticalCurvedList"/>
    <dgm:cxn modelId="{ECE886CA-45D2-4F76-B4B6-FBDC3B16D11C}" type="presParOf" srcId="{8B1E3ED6-DCF9-48EA-B978-D71D30D8282C}" destId="{90B7AD7F-0365-44C2-8783-AB0F6137A140}" srcOrd="2" destOrd="0" presId="urn:microsoft.com/office/officeart/2008/layout/VerticalCurvedList"/>
    <dgm:cxn modelId="{C3B9C519-C6DA-48B9-AEAC-DCDE61B703CA}" type="presParOf" srcId="{8B1E3ED6-DCF9-48EA-B978-D71D30D8282C}" destId="{D474A50D-5199-4E76-AA74-E9EF77A4AB31}" srcOrd="3" destOrd="0" presId="urn:microsoft.com/office/officeart/2008/layout/VerticalCurvedList"/>
    <dgm:cxn modelId="{3DF2A320-F687-40AF-8A10-382E5C299A03}" type="presParOf" srcId="{9673F4FC-856C-4E9C-A22A-CD6CF9A03DA6}" destId="{14819C63-3BEF-43E5-AAA0-FC8380D4969D}" srcOrd="1" destOrd="0" presId="urn:microsoft.com/office/officeart/2008/layout/VerticalCurvedList"/>
    <dgm:cxn modelId="{8ABDCA98-659A-4B63-A56E-A35FBF1729CD}" type="presParOf" srcId="{9673F4FC-856C-4E9C-A22A-CD6CF9A03DA6}" destId="{FBEBB882-205F-4531-A0B0-B4AF233FE46C}" srcOrd="2" destOrd="0" presId="urn:microsoft.com/office/officeart/2008/layout/VerticalCurvedList"/>
    <dgm:cxn modelId="{4F91D619-0C82-4FC0-B2AC-A106C285FD73}" type="presParOf" srcId="{FBEBB882-205F-4531-A0B0-B4AF233FE46C}" destId="{B293CA0D-E87C-4740-9177-6CE67EA97F5F}" srcOrd="0" destOrd="0" presId="urn:microsoft.com/office/officeart/2008/layout/VerticalCurvedList"/>
    <dgm:cxn modelId="{21A352C1-7700-4F8E-AB9A-2DC1B8B529D4}" type="presParOf" srcId="{9673F4FC-856C-4E9C-A22A-CD6CF9A03DA6}" destId="{77EA6038-47C1-42EC-8C92-030AD83DC4C6}" srcOrd="3" destOrd="0" presId="urn:microsoft.com/office/officeart/2008/layout/VerticalCurvedList"/>
    <dgm:cxn modelId="{BB5BC4CC-8E17-4E13-9CA6-BC719ED535A4}" type="presParOf" srcId="{9673F4FC-856C-4E9C-A22A-CD6CF9A03DA6}" destId="{B97C44B5-A0D3-49EC-9F81-D8A921C51B70}" srcOrd="4" destOrd="0" presId="urn:microsoft.com/office/officeart/2008/layout/VerticalCurvedList"/>
    <dgm:cxn modelId="{E6F258A8-58E2-4663-8070-67FAF418BF0D}" type="presParOf" srcId="{B97C44B5-A0D3-49EC-9F81-D8A921C51B70}" destId="{86EBB974-A564-45B4-AFA2-BB9C7670E30E}" srcOrd="0" destOrd="0" presId="urn:microsoft.com/office/officeart/2008/layout/VerticalCurvedList"/>
    <dgm:cxn modelId="{4E1ACD7E-3DE9-41F9-BE1B-2F5DBD955C25}" type="presParOf" srcId="{9673F4FC-856C-4E9C-A22A-CD6CF9A03DA6}" destId="{C6B1E13F-3E95-4F5B-832A-26F4029F496B}" srcOrd="5" destOrd="0" presId="urn:microsoft.com/office/officeart/2008/layout/VerticalCurvedList"/>
    <dgm:cxn modelId="{B053F1F7-8618-411C-96C0-FCA0944B80B6}" type="presParOf" srcId="{9673F4FC-856C-4E9C-A22A-CD6CF9A03DA6}" destId="{7432CB2E-3C32-4C84-AF4B-0472DCCC77C9}" srcOrd="6" destOrd="0" presId="urn:microsoft.com/office/officeart/2008/layout/VerticalCurvedList"/>
    <dgm:cxn modelId="{C34B6303-8B7F-4D27-94F2-29E6D9BE0A0F}" type="presParOf" srcId="{7432CB2E-3C32-4C84-AF4B-0472DCCC77C9}" destId="{27674F69-16B2-423D-B6C8-8695E3BB56FB}" srcOrd="0" destOrd="0" presId="urn:microsoft.com/office/officeart/2008/layout/VerticalCurvedList"/>
    <dgm:cxn modelId="{43ACDD3C-7AE0-41C2-9CA0-981C106139CA}" type="presParOf" srcId="{9673F4FC-856C-4E9C-A22A-CD6CF9A03DA6}" destId="{A916E2DC-F34C-4A73-B646-C675D6C30728}" srcOrd="7" destOrd="0" presId="urn:microsoft.com/office/officeart/2008/layout/VerticalCurvedList"/>
    <dgm:cxn modelId="{11E723EB-68B6-4DB1-88A2-584042F823F6}" type="presParOf" srcId="{9673F4FC-856C-4E9C-A22A-CD6CF9A03DA6}" destId="{695AFE2C-2BB2-4054-973D-4B298FF59A17}" srcOrd="8" destOrd="0" presId="urn:microsoft.com/office/officeart/2008/layout/VerticalCurvedList"/>
    <dgm:cxn modelId="{5151651F-6053-4A92-B278-26DA89573DE5}" type="presParOf" srcId="{695AFE2C-2BB2-4054-973D-4B298FF59A17}" destId="{AC65D476-0C7C-452B-AC2B-83E3AFA354EC}" srcOrd="0" destOrd="0" presId="urn:microsoft.com/office/officeart/2008/layout/VerticalCurvedList"/>
    <dgm:cxn modelId="{2EA54EE7-0163-4EF4-99DE-649CC4C95CA2}" type="presParOf" srcId="{9673F4FC-856C-4E9C-A22A-CD6CF9A03DA6}" destId="{5911E1E8-9F82-4851-B0CE-4777A2F7FA99}" srcOrd="9" destOrd="0" presId="urn:microsoft.com/office/officeart/2008/layout/VerticalCurvedList"/>
    <dgm:cxn modelId="{9FF14018-F0DB-4956-9040-5D3E54F3A8B9}" type="presParOf" srcId="{9673F4FC-856C-4E9C-A22A-CD6CF9A03DA6}" destId="{61BCF16A-BBBB-4676-9CFE-EC9AF02A9960}" srcOrd="10" destOrd="0" presId="urn:microsoft.com/office/officeart/2008/layout/VerticalCurvedList"/>
    <dgm:cxn modelId="{0A08DE7D-8766-46C4-B649-A9478C2A5CF6}" type="presParOf" srcId="{61BCF16A-BBBB-4676-9CFE-EC9AF02A9960}" destId="{36F8E1AF-D128-48D9-8DC0-2BFA4A94D8B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D0297C61-8DC4-4266-84EE-BDF8BC4FFF4E}" type="doc">
      <dgm:prSet loTypeId="urn:microsoft.com/office/officeart/2008/layout/VerticalCurvedList" loCatId="list" qsTypeId="urn:microsoft.com/office/officeart/2005/8/quickstyle/simple4" qsCatId="simple" csTypeId="urn:microsoft.com/office/officeart/2005/8/colors/accent0_3" csCatId="mainScheme" phldr="1"/>
      <dgm:spPr/>
      <dgm:t>
        <a:bodyPr/>
        <a:lstStyle/>
        <a:p>
          <a:endParaRPr lang="de-DE"/>
        </a:p>
      </dgm:t>
    </dgm:pt>
    <dgm:pt modelId="{D8D1526A-BA2E-444A-893B-801107A28A74}">
      <dgm:prSet phldrT="[Text]"/>
      <dgm:spPr>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Reales System</a:t>
          </a:r>
        </a:p>
      </dgm:t>
    </dgm:pt>
    <dgm:pt modelId="{599D32F8-4DBF-4AD7-A159-EAF4530306B3}" type="parTrans" cxnId="{2A687E27-B1B5-4EFF-8A93-0BFD4A993257}">
      <dgm:prSet/>
      <dgm:spPr/>
      <dgm:t>
        <a:bodyPr/>
        <a:lstStyle/>
        <a:p>
          <a:endParaRPr lang="de-DE"/>
        </a:p>
      </dgm:t>
    </dgm:pt>
    <dgm:pt modelId="{65F3DDAA-84B1-428A-9D44-CE919D06F2B7}" type="sibTrans" cxnId="{2A687E27-B1B5-4EFF-8A93-0BFD4A993257}">
      <dgm:prSet/>
      <dgm:spPr/>
      <dgm:t>
        <a:bodyPr/>
        <a:lstStyle/>
        <a:p>
          <a:endParaRPr lang="de-DE"/>
        </a:p>
      </dgm:t>
    </dgm:pt>
    <dgm:pt modelId="{154D32BB-EC54-48B1-BF41-7A2CC755BDDC}">
      <dgm:prSet phldrT="[Text]"/>
      <dgm:spPr>
        <a:solidFill>
          <a:srgbClr val="4D6B5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Wortmodell</a:t>
          </a:r>
        </a:p>
      </dgm:t>
    </dgm:pt>
    <dgm:pt modelId="{BF2D2682-A449-494A-AC5B-96AA1EA15A95}" type="parTrans" cxnId="{D9D81441-CBF0-443F-8987-D0EF8475946F}">
      <dgm:prSet/>
      <dgm:spPr/>
      <dgm:t>
        <a:bodyPr/>
        <a:lstStyle/>
        <a:p>
          <a:endParaRPr lang="de-DE"/>
        </a:p>
      </dgm:t>
    </dgm:pt>
    <dgm:pt modelId="{6FA8AB6B-D849-46A3-A560-4F01231904FC}" type="sibTrans" cxnId="{D9D81441-CBF0-443F-8987-D0EF8475946F}">
      <dgm:prSet/>
      <dgm:spPr/>
      <dgm:t>
        <a:bodyPr/>
        <a:lstStyle/>
        <a:p>
          <a:endParaRPr lang="de-DE"/>
        </a:p>
      </dgm:t>
    </dgm:pt>
    <dgm:pt modelId="{85882A47-0889-49C1-8DFC-7309E27ED351}">
      <dgm:prSet phldrT="[Text]"/>
      <dgm:spPr>
        <a:solidFill>
          <a:srgbClr val="4F6D6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Wirkbeziehungen</a:t>
          </a:r>
          <a:endParaRPr lang="de-DE" dirty="0"/>
        </a:p>
      </dgm:t>
    </dgm:pt>
    <dgm:pt modelId="{62C049CF-59BC-4BF9-82A3-76EBDF11D58F}" type="parTrans" cxnId="{806B2F15-830B-4E1A-8D96-146006E95C23}">
      <dgm:prSet/>
      <dgm:spPr/>
      <dgm:t>
        <a:bodyPr/>
        <a:lstStyle/>
        <a:p>
          <a:endParaRPr lang="de-DE"/>
        </a:p>
      </dgm:t>
    </dgm:pt>
    <dgm:pt modelId="{EE33FEEF-15AF-44F7-B01D-064C43FD068A}" type="sibTrans" cxnId="{806B2F15-830B-4E1A-8D96-146006E95C23}">
      <dgm:prSet/>
      <dgm:spPr/>
      <dgm:t>
        <a:bodyPr/>
        <a:lstStyle/>
        <a:p>
          <a:endParaRPr lang="de-DE"/>
        </a:p>
      </dgm:t>
    </dgm:pt>
    <dgm:pt modelId="{E126DB1F-068E-4ABD-88FA-D5F796C5C5E6}">
      <dgm:prSet phldrT="[Text]"/>
      <dgm:spPr>
        <a:solidFill>
          <a:srgbClr val="5C78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Ablaufbeziehungen</a:t>
          </a:r>
          <a:endParaRPr lang="de-DE" dirty="0"/>
        </a:p>
      </dgm:t>
    </dgm:pt>
    <dgm:pt modelId="{751815A1-5CAE-428F-9746-5C2A41B5FC03}" type="parTrans" cxnId="{1CE8BB7B-4AB0-4D5B-AD18-44B39E756037}">
      <dgm:prSet/>
      <dgm:spPr/>
      <dgm:t>
        <a:bodyPr/>
        <a:lstStyle/>
        <a:p>
          <a:endParaRPr lang="de-DE"/>
        </a:p>
      </dgm:t>
    </dgm:pt>
    <dgm:pt modelId="{6971E688-B4A5-4A5B-A817-81E81B62778E}" type="sibTrans" cxnId="{1CE8BB7B-4AB0-4D5B-AD18-44B39E756037}">
      <dgm:prSet/>
      <dgm:spPr/>
      <dgm:t>
        <a:bodyPr/>
        <a:lstStyle/>
        <a:p>
          <a:endParaRPr lang="de-DE"/>
        </a:p>
      </dgm:t>
    </dgm:pt>
    <dgm:pt modelId="{732751AA-266E-4973-95E3-12EB5F975906}">
      <dgm:prSet phldrT="[Text]"/>
      <dgm:spPr>
        <a:solidFill>
          <a:srgbClr val="6B877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Gültigkeitsprüfung</a:t>
          </a:r>
        </a:p>
      </dgm:t>
    </dgm:pt>
    <dgm:pt modelId="{6568C353-900C-499D-97AF-874429A64A85}" type="parTrans" cxnId="{7F3989BF-F0AF-4FB2-901A-B1DEB4E0872E}">
      <dgm:prSet/>
      <dgm:spPr/>
      <dgm:t>
        <a:bodyPr/>
        <a:lstStyle/>
        <a:p>
          <a:endParaRPr lang="de-DE"/>
        </a:p>
      </dgm:t>
    </dgm:pt>
    <dgm:pt modelId="{5372E6CA-CD83-48F1-A009-AD383BE5A958}" type="sibTrans" cxnId="{7F3989BF-F0AF-4FB2-901A-B1DEB4E0872E}">
      <dgm:prSet/>
      <dgm:spPr/>
      <dgm:t>
        <a:bodyPr/>
        <a:lstStyle/>
        <a:p>
          <a:endParaRPr lang="de-DE"/>
        </a:p>
      </dgm:t>
    </dgm:pt>
    <dgm:pt modelId="{50626F01-91F1-4CFD-9769-E5FD6813D58C}" type="pres">
      <dgm:prSet presAssocID="{D0297C61-8DC4-4266-84EE-BDF8BC4FFF4E}" presName="Name0" presStyleCnt="0">
        <dgm:presLayoutVars>
          <dgm:chMax val="7"/>
          <dgm:chPref val="7"/>
          <dgm:dir/>
        </dgm:presLayoutVars>
      </dgm:prSet>
      <dgm:spPr/>
      <dgm:t>
        <a:bodyPr/>
        <a:lstStyle/>
        <a:p>
          <a:endParaRPr lang="de-DE"/>
        </a:p>
      </dgm:t>
    </dgm:pt>
    <dgm:pt modelId="{9673F4FC-856C-4E9C-A22A-CD6CF9A03DA6}" type="pres">
      <dgm:prSet presAssocID="{D0297C61-8DC4-4266-84EE-BDF8BC4FFF4E}" presName="Name1" presStyleCnt="0"/>
      <dgm:spPr/>
      <dgm:t>
        <a:bodyPr/>
        <a:lstStyle/>
        <a:p>
          <a:endParaRPr lang="de-DE"/>
        </a:p>
      </dgm:t>
    </dgm:pt>
    <dgm:pt modelId="{8B1E3ED6-DCF9-48EA-B978-D71D30D8282C}" type="pres">
      <dgm:prSet presAssocID="{D0297C61-8DC4-4266-84EE-BDF8BC4FFF4E}" presName="cycle" presStyleCnt="0"/>
      <dgm:spPr/>
      <dgm:t>
        <a:bodyPr/>
        <a:lstStyle/>
        <a:p>
          <a:endParaRPr lang="de-DE"/>
        </a:p>
      </dgm:t>
    </dgm:pt>
    <dgm:pt modelId="{A2418314-28D6-4609-BA16-8A54FCBFB1F2}" type="pres">
      <dgm:prSet presAssocID="{D0297C61-8DC4-4266-84EE-BDF8BC4FFF4E}" presName="srcNode" presStyleLbl="node1" presStyleIdx="0" presStyleCnt="5"/>
      <dgm:spPr/>
      <dgm:t>
        <a:bodyPr/>
        <a:lstStyle/>
        <a:p>
          <a:endParaRPr lang="de-DE"/>
        </a:p>
      </dgm:t>
    </dgm:pt>
    <dgm:pt modelId="{B21A0BBD-C46B-41FA-B64A-20283773F555}" type="pres">
      <dgm:prSet presAssocID="{D0297C61-8DC4-4266-84EE-BDF8BC4FFF4E}" presName="conn" presStyleLbl="parChTrans1D2" presStyleIdx="0" presStyleCnt="1"/>
      <dgm:spPr/>
      <dgm:t>
        <a:bodyPr/>
        <a:lstStyle/>
        <a:p>
          <a:endParaRPr lang="de-DE"/>
        </a:p>
      </dgm:t>
    </dgm:pt>
    <dgm:pt modelId="{90B7AD7F-0365-44C2-8783-AB0F6137A140}" type="pres">
      <dgm:prSet presAssocID="{D0297C61-8DC4-4266-84EE-BDF8BC4FFF4E}" presName="extraNode" presStyleLbl="node1" presStyleIdx="0" presStyleCnt="5"/>
      <dgm:spPr/>
      <dgm:t>
        <a:bodyPr/>
        <a:lstStyle/>
        <a:p>
          <a:endParaRPr lang="de-DE"/>
        </a:p>
      </dgm:t>
    </dgm:pt>
    <dgm:pt modelId="{D474A50D-5199-4E76-AA74-E9EF77A4AB31}" type="pres">
      <dgm:prSet presAssocID="{D0297C61-8DC4-4266-84EE-BDF8BC4FFF4E}" presName="dstNode" presStyleLbl="node1" presStyleIdx="0" presStyleCnt="5"/>
      <dgm:spPr/>
      <dgm:t>
        <a:bodyPr/>
        <a:lstStyle/>
        <a:p>
          <a:endParaRPr lang="de-DE"/>
        </a:p>
      </dgm:t>
    </dgm:pt>
    <dgm:pt modelId="{14819C63-3BEF-43E5-AAA0-FC8380D4969D}" type="pres">
      <dgm:prSet presAssocID="{D8D1526A-BA2E-444A-893B-801107A28A74}" presName="text_1" presStyleLbl="node1" presStyleIdx="0" presStyleCnt="5">
        <dgm:presLayoutVars>
          <dgm:bulletEnabled val="1"/>
        </dgm:presLayoutVars>
      </dgm:prSet>
      <dgm:spPr/>
      <dgm:t>
        <a:bodyPr/>
        <a:lstStyle/>
        <a:p>
          <a:endParaRPr lang="de-DE"/>
        </a:p>
      </dgm:t>
    </dgm:pt>
    <dgm:pt modelId="{FBEBB882-205F-4531-A0B0-B4AF233FE46C}" type="pres">
      <dgm:prSet presAssocID="{D8D1526A-BA2E-444A-893B-801107A28A74}" presName="accent_1" presStyleCnt="0"/>
      <dgm:spPr/>
      <dgm:t>
        <a:bodyPr/>
        <a:lstStyle/>
        <a:p>
          <a:endParaRPr lang="de-DE"/>
        </a:p>
      </dgm:t>
    </dgm:pt>
    <dgm:pt modelId="{B293CA0D-E87C-4740-9177-6CE67EA97F5F}" type="pres">
      <dgm:prSet presAssocID="{D8D1526A-BA2E-444A-893B-801107A28A74}" presName="accentRepeatNode" presStyleLbl="solidFgAcc1" presStyleIdx="0"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effectLst/>
      </dgm:spPr>
      <dgm:t>
        <a:bodyPr/>
        <a:lstStyle/>
        <a:p>
          <a:endParaRPr lang="de-DE"/>
        </a:p>
      </dgm:t>
    </dgm:pt>
    <dgm:pt modelId="{77EA6038-47C1-42EC-8C92-030AD83DC4C6}" type="pres">
      <dgm:prSet presAssocID="{154D32BB-EC54-48B1-BF41-7A2CC755BDDC}" presName="text_2" presStyleLbl="node1" presStyleIdx="1" presStyleCnt="5">
        <dgm:presLayoutVars>
          <dgm:bulletEnabled val="1"/>
        </dgm:presLayoutVars>
      </dgm:prSet>
      <dgm:spPr/>
      <dgm:t>
        <a:bodyPr/>
        <a:lstStyle/>
        <a:p>
          <a:endParaRPr lang="de-DE"/>
        </a:p>
      </dgm:t>
    </dgm:pt>
    <dgm:pt modelId="{B97C44B5-A0D3-49EC-9F81-D8A921C51B70}" type="pres">
      <dgm:prSet presAssocID="{154D32BB-EC54-48B1-BF41-7A2CC755BDDC}" presName="accent_2" presStyleCnt="0"/>
      <dgm:spPr/>
      <dgm:t>
        <a:bodyPr/>
        <a:lstStyle/>
        <a:p>
          <a:endParaRPr lang="de-DE"/>
        </a:p>
      </dgm:t>
    </dgm:pt>
    <dgm:pt modelId="{86EBB974-A564-45B4-AFA2-BB9C7670E30E}" type="pres">
      <dgm:prSet presAssocID="{154D32BB-EC54-48B1-BF41-7A2CC755BDDC}" presName="accentRepeatNode" presStyleLbl="solidFgAcc1" presStyleIdx="1"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dgm:spPr>
      <dgm:t>
        <a:bodyPr/>
        <a:lstStyle/>
        <a:p>
          <a:endParaRPr lang="de-DE"/>
        </a:p>
      </dgm:t>
    </dgm:pt>
    <dgm:pt modelId="{C6B1E13F-3E95-4F5B-832A-26F4029F496B}" type="pres">
      <dgm:prSet presAssocID="{85882A47-0889-49C1-8DFC-7309E27ED351}" presName="text_3" presStyleLbl="node1" presStyleIdx="2" presStyleCnt="5">
        <dgm:presLayoutVars>
          <dgm:bulletEnabled val="1"/>
        </dgm:presLayoutVars>
      </dgm:prSet>
      <dgm:spPr/>
      <dgm:t>
        <a:bodyPr/>
        <a:lstStyle/>
        <a:p>
          <a:endParaRPr lang="de-DE"/>
        </a:p>
      </dgm:t>
    </dgm:pt>
    <dgm:pt modelId="{7432CB2E-3C32-4C84-AF4B-0472DCCC77C9}" type="pres">
      <dgm:prSet presAssocID="{85882A47-0889-49C1-8DFC-7309E27ED351}" presName="accent_3" presStyleCnt="0"/>
      <dgm:spPr/>
      <dgm:t>
        <a:bodyPr/>
        <a:lstStyle/>
        <a:p>
          <a:endParaRPr lang="de-DE"/>
        </a:p>
      </dgm:t>
    </dgm:pt>
    <dgm:pt modelId="{27674F69-16B2-423D-B6C8-8695E3BB56FB}" type="pres">
      <dgm:prSet presAssocID="{85882A47-0889-49C1-8DFC-7309E27ED351}" presName="accentRepeatNode" presStyleLbl="solidFgAcc1" presStyleIdx="2"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dgm:spPr>
      <dgm:t>
        <a:bodyPr/>
        <a:lstStyle/>
        <a:p>
          <a:endParaRPr lang="de-DE"/>
        </a:p>
      </dgm:t>
    </dgm:pt>
    <dgm:pt modelId="{A916E2DC-F34C-4A73-B646-C675D6C30728}" type="pres">
      <dgm:prSet presAssocID="{E126DB1F-068E-4ABD-88FA-D5F796C5C5E6}" presName="text_4" presStyleLbl="node1" presStyleIdx="3" presStyleCnt="5">
        <dgm:presLayoutVars>
          <dgm:bulletEnabled val="1"/>
        </dgm:presLayoutVars>
      </dgm:prSet>
      <dgm:spPr/>
      <dgm:t>
        <a:bodyPr/>
        <a:lstStyle/>
        <a:p>
          <a:endParaRPr lang="de-DE"/>
        </a:p>
      </dgm:t>
    </dgm:pt>
    <dgm:pt modelId="{695AFE2C-2BB2-4054-973D-4B298FF59A17}" type="pres">
      <dgm:prSet presAssocID="{E126DB1F-068E-4ABD-88FA-D5F796C5C5E6}" presName="accent_4" presStyleCnt="0"/>
      <dgm:spPr/>
      <dgm:t>
        <a:bodyPr/>
        <a:lstStyle/>
        <a:p>
          <a:endParaRPr lang="de-DE"/>
        </a:p>
      </dgm:t>
    </dgm:pt>
    <dgm:pt modelId="{AC65D476-0C7C-452B-AC2B-83E3AFA354EC}" type="pres">
      <dgm:prSet presAssocID="{E126DB1F-068E-4ABD-88FA-D5F796C5C5E6}" presName="accentRepeatNode" presStyleLbl="solidFgAcc1" presStyleIdx="3"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effectLst>
          <a:glow rad="101600">
            <a:schemeClr val="tx2">
              <a:alpha val="60000"/>
            </a:schemeClr>
          </a:glow>
        </a:effectLst>
      </dgm:spPr>
      <dgm:t>
        <a:bodyPr/>
        <a:lstStyle/>
        <a:p>
          <a:endParaRPr lang="de-DE"/>
        </a:p>
      </dgm:t>
    </dgm:pt>
    <dgm:pt modelId="{5911E1E8-9F82-4851-B0CE-4777A2F7FA99}" type="pres">
      <dgm:prSet presAssocID="{732751AA-266E-4973-95E3-12EB5F975906}" presName="text_5" presStyleLbl="node1" presStyleIdx="4" presStyleCnt="5">
        <dgm:presLayoutVars>
          <dgm:bulletEnabled val="1"/>
        </dgm:presLayoutVars>
      </dgm:prSet>
      <dgm:spPr/>
      <dgm:t>
        <a:bodyPr/>
        <a:lstStyle/>
        <a:p>
          <a:endParaRPr lang="de-DE"/>
        </a:p>
      </dgm:t>
    </dgm:pt>
    <dgm:pt modelId="{61BCF16A-BBBB-4676-9CFE-EC9AF02A9960}" type="pres">
      <dgm:prSet presAssocID="{732751AA-266E-4973-95E3-12EB5F975906}" presName="accent_5" presStyleCnt="0"/>
      <dgm:spPr/>
      <dgm:t>
        <a:bodyPr/>
        <a:lstStyle/>
        <a:p>
          <a:endParaRPr lang="de-DE"/>
        </a:p>
      </dgm:t>
    </dgm:pt>
    <dgm:pt modelId="{36F8E1AF-D128-48D9-8DC0-2BFA4A94D8B2}" type="pres">
      <dgm:prSet presAssocID="{732751AA-266E-4973-95E3-12EB5F975906}" presName="accentRepeatNode" presStyleLbl="solidFgAcc1" presStyleIdx="4" presStyleCnt="5"/>
      <dgm:spPr>
        <a:solidFill>
          <a:schemeClr val="bg1"/>
        </a:solidFill>
      </dgm:spPr>
      <dgm:t>
        <a:bodyPr/>
        <a:lstStyle/>
        <a:p>
          <a:endParaRPr lang="de-DE"/>
        </a:p>
      </dgm:t>
    </dgm:pt>
  </dgm:ptLst>
  <dgm:cxnLst>
    <dgm:cxn modelId="{7218190B-4CB5-449C-B47E-EAFF354D47CE}" type="presOf" srcId="{D8D1526A-BA2E-444A-893B-801107A28A74}" destId="{14819C63-3BEF-43E5-AAA0-FC8380D4969D}" srcOrd="0" destOrd="0" presId="urn:microsoft.com/office/officeart/2008/layout/VerticalCurvedList"/>
    <dgm:cxn modelId="{8C6AFB5B-964D-44BA-AAD5-7D4DCDCB6757}" type="presOf" srcId="{D0297C61-8DC4-4266-84EE-BDF8BC4FFF4E}" destId="{50626F01-91F1-4CFD-9769-E5FD6813D58C}" srcOrd="0" destOrd="0" presId="urn:microsoft.com/office/officeart/2008/layout/VerticalCurvedList"/>
    <dgm:cxn modelId="{D9D81441-CBF0-443F-8987-D0EF8475946F}" srcId="{D0297C61-8DC4-4266-84EE-BDF8BC4FFF4E}" destId="{154D32BB-EC54-48B1-BF41-7A2CC755BDDC}" srcOrd="1" destOrd="0" parTransId="{BF2D2682-A449-494A-AC5B-96AA1EA15A95}" sibTransId="{6FA8AB6B-D849-46A3-A560-4F01231904FC}"/>
    <dgm:cxn modelId="{806B2F15-830B-4E1A-8D96-146006E95C23}" srcId="{D0297C61-8DC4-4266-84EE-BDF8BC4FFF4E}" destId="{85882A47-0889-49C1-8DFC-7309E27ED351}" srcOrd="2" destOrd="0" parTransId="{62C049CF-59BC-4BF9-82A3-76EBDF11D58F}" sibTransId="{EE33FEEF-15AF-44F7-B01D-064C43FD068A}"/>
    <dgm:cxn modelId="{10B71007-DBB2-4B0E-B8C9-50FEE8B98A3A}" type="presOf" srcId="{85882A47-0889-49C1-8DFC-7309E27ED351}" destId="{C6B1E13F-3E95-4F5B-832A-26F4029F496B}" srcOrd="0" destOrd="0" presId="urn:microsoft.com/office/officeart/2008/layout/VerticalCurvedList"/>
    <dgm:cxn modelId="{1CE8BB7B-4AB0-4D5B-AD18-44B39E756037}" srcId="{D0297C61-8DC4-4266-84EE-BDF8BC4FFF4E}" destId="{E126DB1F-068E-4ABD-88FA-D5F796C5C5E6}" srcOrd="3" destOrd="0" parTransId="{751815A1-5CAE-428F-9746-5C2A41B5FC03}" sibTransId="{6971E688-B4A5-4A5B-A817-81E81B62778E}"/>
    <dgm:cxn modelId="{859EDA22-DBDE-4128-915D-F301A43827F4}" type="presOf" srcId="{65F3DDAA-84B1-428A-9D44-CE919D06F2B7}" destId="{B21A0BBD-C46B-41FA-B64A-20283773F555}" srcOrd="0" destOrd="0" presId="urn:microsoft.com/office/officeart/2008/layout/VerticalCurvedList"/>
    <dgm:cxn modelId="{36DE2953-74D9-45BD-8168-61A64F12407D}" type="presOf" srcId="{E126DB1F-068E-4ABD-88FA-D5F796C5C5E6}" destId="{A916E2DC-F34C-4A73-B646-C675D6C30728}" srcOrd="0" destOrd="0" presId="urn:microsoft.com/office/officeart/2008/layout/VerticalCurvedList"/>
    <dgm:cxn modelId="{7F3989BF-F0AF-4FB2-901A-B1DEB4E0872E}" srcId="{D0297C61-8DC4-4266-84EE-BDF8BC4FFF4E}" destId="{732751AA-266E-4973-95E3-12EB5F975906}" srcOrd="4" destOrd="0" parTransId="{6568C353-900C-499D-97AF-874429A64A85}" sibTransId="{5372E6CA-CD83-48F1-A009-AD383BE5A958}"/>
    <dgm:cxn modelId="{2A687E27-B1B5-4EFF-8A93-0BFD4A993257}" srcId="{D0297C61-8DC4-4266-84EE-BDF8BC4FFF4E}" destId="{D8D1526A-BA2E-444A-893B-801107A28A74}" srcOrd="0" destOrd="0" parTransId="{599D32F8-4DBF-4AD7-A159-EAF4530306B3}" sibTransId="{65F3DDAA-84B1-428A-9D44-CE919D06F2B7}"/>
    <dgm:cxn modelId="{1D32A565-7E9C-4712-875D-BFC2C065F5D8}" type="presOf" srcId="{732751AA-266E-4973-95E3-12EB5F975906}" destId="{5911E1E8-9F82-4851-B0CE-4777A2F7FA99}" srcOrd="0" destOrd="0" presId="urn:microsoft.com/office/officeart/2008/layout/VerticalCurvedList"/>
    <dgm:cxn modelId="{09AA9E5E-71FC-4946-AE16-79B001906DAD}" type="presOf" srcId="{154D32BB-EC54-48B1-BF41-7A2CC755BDDC}" destId="{77EA6038-47C1-42EC-8C92-030AD83DC4C6}" srcOrd="0" destOrd="0" presId="urn:microsoft.com/office/officeart/2008/layout/VerticalCurvedList"/>
    <dgm:cxn modelId="{B9C2F076-029B-4A43-A1F7-3EDF5271BADF}" type="presParOf" srcId="{50626F01-91F1-4CFD-9769-E5FD6813D58C}" destId="{9673F4FC-856C-4E9C-A22A-CD6CF9A03DA6}" srcOrd="0" destOrd="0" presId="urn:microsoft.com/office/officeart/2008/layout/VerticalCurvedList"/>
    <dgm:cxn modelId="{207D70E6-DB32-4EAC-A4F7-588FB505DC6F}" type="presParOf" srcId="{9673F4FC-856C-4E9C-A22A-CD6CF9A03DA6}" destId="{8B1E3ED6-DCF9-48EA-B978-D71D30D8282C}" srcOrd="0" destOrd="0" presId="urn:microsoft.com/office/officeart/2008/layout/VerticalCurvedList"/>
    <dgm:cxn modelId="{C4EC9D1B-EB09-40A6-A052-C70A0AF5B0A3}" type="presParOf" srcId="{8B1E3ED6-DCF9-48EA-B978-D71D30D8282C}" destId="{A2418314-28D6-4609-BA16-8A54FCBFB1F2}" srcOrd="0" destOrd="0" presId="urn:microsoft.com/office/officeart/2008/layout/VerticalCurvedList"/>
    <dgm:cxn modelId="{C5B61285-0AD8-4614-B8EF-CF83AEC1E976}" type="presParOf" srcId="{8B1E3ED6-DCF9-48EA-B978-D71D30D8282C}" destId="{B21A0BBD-C46B-41FA-B64A-20283773F555}" srcOrd="1" destOrd="0" presId="urn:microsoft.com/office/officeart/2008/layout/VerticalCurvedList"/>
    <dgm:cxn modelId="{ECE886CA-45D2-4F76-B4B6-FBDC3B16D11C}" type="presParOf" srcId="{8B1E3ED6-DCF9-48EA-B978-D71D30D8282C}" destId="{90B7AD7F-0365-44C2-8783-AB0F6137A140}" srcOrd="2" destOrd="0" presId="urn:microsoft.com/office/officeart/2008/layout/VerticalCurvedList"/>
    <dgm:cxn modelId="{C3B9C519-C6DA-48B9-AEAC-DCDE61B703CA}" type="presParOf" srcId="{8B1E3ED6-DCF9-48EA-B978-D71D30D8282C}" destId="{D474A50D-5199-4E76-AA74-E9EF77A4AB31}" srcOrd="3" destOrd="0" presId="urn:microsoft.com/office/officeart/2008/layout/VerticalCurvedList"/>
    <dgm:cxn modelId="{3DF2A320-F687-40AF-8A10-382E5C299A03}" type="presParOf" srcId="{9673F4FC-856C-4E9C-A22A-CD6CF9A03DA6}" destId="{14819C63-3BEF-43E5-AAA0-FC8380D4969D}" srcOrd="1" destOrd="0" presId="urn:microsoft.com/office/officeart/2008/layout/VerticalCurvedList"/>
    <dgm:cxn modelId="{8ABDCA98-659A-4B63-A56E-A35FBF1729CD}" type="presParOf" srcId="{9673F4FC-856C-4E9C-A22A-CD6CF9A03DA6}" destId="{FBEBB882-205F-4531-A0B0-B4AF233FE46C}" srcOrd="2" destOrd="0" presId="urn:microsoft.com/office/officeart/2008/layout/VerticalCurvedList"/>
    <dgm:cxn modelId="{4F91D619-0C82-4FC0-B2AC-A106C285FD73}" type="presParOf" srcId="{FBEBB882-205F-4531-A0B0-B4AF233FE46C}" destId="{B293CA0D-E87C-4740-9177-6CE67EA97F5F}" srcOrd="0" destOrd="0" presId="urn:microsoft.com/office/officeart/2008/layout/VerticalCurvedList"/>
    <dgm:cxn modelId="{21A352C1-7700-4F8E-AB9A-2DC1B8B529D4}" type="presParOf" srcId="{9673F4FC-856C-4E9C-A22A-CD6CF9A03DA6}" destId="{77EA6038-47C1-42EC-8C92-030AD83DC4C6}" srcOrd="3" destOrd="0" presId="urn:microsoft.com/office/officeart/2008/layout/VerticalCurvedList"/>
    <dgm:cxn modelId="{BB5BC4CC-8E17-4E13-9CA6-BC719ED535A4}" type="presParOf" srcId="{9673F4FC-856C-4E9C-A22A-CD6CF9A03DA6}" destId="{B97C44B5-A0D3-49EC-9F81-D8A921C51B70}" srcOrd="4" destOrd="0" presId="urn:microsoft.com/office/officeart/2008/layout/VerticalCurvedList"/>
    <dgm:cxn modelId="{E6F258A8-58E2-4663-8070-67FAF418BF0D}" type="presParOf" srcId="{B97C44B5-A0D3-49EC-9F81-D8A921C51B70}" destId="{86EBB974-A564-45B4-AFA2-BB9C7670E30E}" srcOrd="0" destOrd="0" presId="urn:microsoft.com/office/officeart/2008/layout/VerticalCurvedList"/>
    <dgm:cxn modelId="{4E1ACD7E-3DE9-41F9-BE1B-2F5DBD955C25}" type="presParOf" srcId="{9673F4FC-856C-4E9C-A22A-CD6CF9A03DA6}" destId="{C6B1E13F-3E95-4F5B-832A-26F4029F496B}" srcOrd="5" destOrd="0" presId="urn:microsoft.com/office/officeart/2008/layout/VerticalCurvedList"/>
    <dgm:cxn modelId="{B053F1F7-8618-411C-96C0-FCA0944B80B6}" type="presParOf" srcId="{9673F4FC-856C-4E9C-A22A-CD6CF9A03DA6}" destId="{7432CB2E-3C32-4C84-AF4B-0472DCCC77C9}" srcOrd="6" destOrd="0" presId="urn:microsoft.com/office/officeart/2008/layout/VerticalCurvedList"/>
    <dgm:cxn modelId="{C34B6303-8B7F-4D27-94F2-29E6D9BE0A0F}" type="presParOf" srcId="{7432CB2E-3C32-4C84-AF4B-0472DCCC77C9}" destId="{27674F69-16B2-423D-B6C8-8695E3BB56FB}" srcOrd="0" destOrd="0" presId="urn:microsoft.com/office/officeart/2008/layout/VerticalCurvedList"/>
    <dgm:cxn modelId="{43ACDD3C-7AE0-41C2-9CA0-981C106139CA}" type="presParOf" srcId="{9673F4FC-856C-4E9C-A22A-CD6CF9A03DA6}" destId="{A916E2DC-F34C-4A73-B646-C675D6C30728}" srcOrd="7" destOrd="0" presId="urn:microsoft.com/office/officeart/2008/layout/VerticalCurvedList"/>
    <dgm:cxn modelId="{11E723EB-68B6-4DB1-88A2-584042F823F6}" type="presParOf" srcId="{9673F4FC-856C-4E9C-A22A-CD6CF9A03DA6}" destId="{695AFE2C-2BB2-4054-973D-4B298FF59A17}" srcOrd="8" destOrd="0" presId="urn:microsoft.com/office/officeart/2008/layout/VerticalCurvedList"/>
    <dgm:cxn modelId="{5151651F-6053-4A92-B278-26DA89573DE5}" type="presParOf" srcId="{695AFE2C-2BB2-4054-973D-4B298FF59A17}" destId="{AC65D476-0C7C-452B-AC2B-83E3AFA354EC}" srcOrd="0" destOrd="0" presId="urn:microsoft.com/office/officeart/2008/layout/VerticalCurvedList"/>
    <dgm:cxn modelId="{2EA54EE7-0163-4EF4-99DE-649CC4C95CA2}" type="presParOf" srcId="{9673F4FC-856C-4E9C-A22A-CD6CF9A03DA6}" destId="{5911E1E8-9F82-4851-B0CE-4777A2F7FA99}" srcOrd="9" destOrd="0" presId="urn:microsoft.com/office/officeart/2008/layout/VerticalCurvedList"/>
    <dgm:cxn modelId="{9FF14018-F0DB-4956-9040-5D3E54F3A8B9}" type="presParOf" srcId="{9673F4FC-856C-4E9C-A22A-CD6CF9A03DA6}" destId="{61BCF16A-BBBB-4676-9CFE-EC9AF02A9960}" srcOrd="10" destOrd="0" presId="urn:microsoft.com/office/officeart/2008/layout/VerticalCurvedList"/>
    <dgm:cxn modelId="{0A08DE7D-8766-46C4-B649-A9478C2A5CF6}" type="presParOf" srcId="{61BCF16A-BBBB-4676-9CFE-EC9AF02A9960}" destId="{36F8E1AF-D128-48D9-8DC0-2BFA4A94D8B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D0297C61-8DC4-4266-84EE-BDF8BC4FFF4E}" type="doc">
      <dgm:prSet loTypeId="urn:microsoft.com/office/officeart/2008/layout/VerticalCurvedList" loCatId="list" qsTypeId="urn:microsoft.com/office/officeart/2005/8/quickstyle/simple4" qsCatId="simple" csTypeId="urn:microsoft.com/office/officeart/2005/8/colors/accent0_3" csCatId="mainScheme" phldr="1"/>
      <dgm:spPr/>
      <dgm:t>
        <a:bodyPr/>
        <a:lstStyle/>
        <a:p>
          <a:endParaRPr lang="de-DE"/>
        </a:p>
      </dgm:t>
    </dgm:pt>
    <dgm:pt modelId="{D8D1526A-BA2E-444A-893B-801107A28A74}">
      <dgm:prSet phldrT="[Text]"/>
      <dgm:spPr>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Reales System</a:t>
          </a:r>
        </a:p>
      </dgm:t>
    </dgm:pt>
    <dgm:pt modelId="{599D32F8-4DBF-4AD7-A159-EAF4530306B3}" type="parTrans" cxnId="{2A687E27-B1B5-4EFF-8A93-0BFD4A993257}">
      <dgm:prSet/>
      <dgm:spPr/>
      <dgm:t>
        <a:bodyPr/>
        <a:lstStyle/>
        <a:p>
          <a:endParaRPr lang="de-DE"/>
        </a:p>
      </dgm:t>
    </dgm:pt>
    <dgm:pt modelId="{65F3DDAA-84B1-428A-9D44-CE919D06F2B7}" type="sibTrans" cxnId="{2A687E27-B1B5-4EFF-8A93-0BFD4A993257}">
      <dgm:prSet/>
      <dgm:spPr/>
      <dgm:t>
        <a:bodyPr/>
        <a:lstStyle/>
        <a:p>
          <a:endParaRPr lang="de-DE"/>
        </a:p>
      </dgm:t>
    </dgm:pt>
    <dgm:pt modelId="{154D32BB-EC54-48B1-BF41-7A2CC755BDDC}">
      <dgm:prSet phldrT="[Text]"/>
      <dgm:spPr>
        <a:solidFill>
          <a:srgbClr val="4D6B5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Wortmodell</a:t>
          </a:r>
        </a:p>
      </dgm:t>
    </dgm:pt>
    <dgm:pt modelId="{BF2D2682-A449-494A-AC5B-96AA1EA15A95}" type="parTrans" cxnId="{D9D81441-CBF0-443F-8987-D0EF8475946F}">
      <dgm:prSet/>
      <dgm:spPr/>
      <dgm:t>
        <a:bodyPr/>
        <a:lstStyle/>
        <a:p>
          <a:endParaRPr lang="de-DE"/>
        </a:p>
      </dgm:t>
    </dgm:pt>
    <dgm:pt modelId="{6FA8AB6B-D849-46A3-A560-4F01231904FC}" type="sibTrans" cxnId="{D9D81441-CBF0-443F-8987-D0EF8475946F}">
      <dgm:prSet/>
      <dgm:spPr/>
      <dgm:t>
        <a:bodyPr/>
        <a:lstStyle/>
        <a:p>
          <a:endParaRPr lang="de-DE"/>
        </a:p>
      </dgm:t>
    </dgm:pt>
    <dgm:pt modelId="{85882A47-0889-49C1-8DFC-7309E27ED351}">
      <dgm:prSet phldrT="[Text]"/>
      <dgm:spPr>
        <a:solidFill>
          <a:srgbClr val="4F6D6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Wirkbeziehungen</a:t>
          </a:r>
          <a:endParaRPr lang="de-DE" dirty="0"/>
        </a:p>
      </dgm:t>
    </dgm:pt>
    <dgm:pt modelId="{62C049CF-59BC-4BF9-82A3-76EBDF11D58F}" type="parTrans" cxnId="{806B2F15-830B-4E1A-8D96-146006E95C23}">
      <dgm:prSet/>
      <dgm:spPr/>
      <dgm:t>
        <a:bodyPr/>
        <a:lstStyle/>
        <a:p>
          <a:endParaRPr lang="de-DE"/>
        </a:p>
      </dgm:t>
    </dgm:pt>
    <dgm:pt modelId="{EE33FEEF-15AF-44F7-B01D-064C43FD068A}" type="sibTrans" cxnId="{806B2F15-830B-4E1A-8D96-146006E95C23}">
      <dgm:prSet/>
      <dgm:spPr/>
      <dgm:t>
        <a:bodyPr/>
        <a:lstStyle/>
        <a:p>
          <a:endParaRPr lang="de-DE"/>
        </a:p>
      </dgm:t>
    </dgm:pt>
    <dgm:pt modelId="{E126DB1F-068E-4ABD-88FA-D5F796C5C5E6}">
      <dgm:prSet phldrT="[Text]"/>
      <dgm:spPr>
        <a:solidFill>
          <a:srgbClr val="5C78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smtClean="0"/>
            <a:t>Ablaufbeziehungen</a:t>
          </a:r>
          <a:endParaRPr lang="de-DE" dirty="0"/>
        </a:p>
      </dgm:t>
    </dgm:pt>
    <dgm:pt modelId="{751815A1-5CAE-428F-9746-5C2A41B5FC03}" type="parTrans" cxnId="{1CE8BB7B-4AB0-4D5B-AD18-44B39E756037}">
      <dgm:prSet/>
      <dgm:spPr/>
      <dgm:t>
        <a:bodyPr/>
        <a:lstStyle/>
        <a:p>
          <a:endParaRPr lang="de-DE"/>
        </a:p>
      </dgm:t>
    </dgm:pt>
    <dgm:pt modelId="{6971E688-B4A5-4A5B-A817-81E81B62778E}" type="sibTrans" cxnId="{1CE8BB7B-4AB0-4D5B-AD18-44B39E756037}">
      <dgm:prSet/>
      <dgm:spPr/>
      <dgm:t>
        <a:bodyPr/>
        <a:lstStyle/>
        <a:p>
          <a:endParaRPr lang="de-DE"/>
        </a:p>
      </dgm:t>
    </dgm:pt>
    <dgm:pt modelId="{732751AA-266E-4973-95E3-12EB5F975906}">
      <dgm:prSet phldrT="[Text]"/>
      <dgm:spPr>
        <a:solidFill>
          <a:srgbClr val="6B877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de-DE" dirty="0"/>
            <a:t>Gültigkeitsprüfung</a:t>
          </a:r>
        </a:p>
      </dgm:t>
    </dgm:pt>
    <dgm:pt modelId="{6568C353-900C-499D-97AF-874429A64A85}" type="parTrans" cxnId="{7F3989BF-F0AF-4FB2-901A-B1DEB4E0872E}">
      <dgm:prSet/>
      <dgm:spPr/>
      <dgm:t>
        <a:bodyPr/>
        <a:lstStyle/>
        <a:p>
          <a:endParaRPr lang="de-DE"/>
        </a:p>
      </dgm:t>
    </dgm:pt>
    <dgm:pt modelId="{5372E6CA-CD83-48F1-A009-AD383BE5A958}" type="sibTrans" cxnId="{7F3989BF-F0AF-4FB2-901A-B1DEB4E0872E}">
      <dgm:prSet/>
      <dgm:spPr/>
      <dgm:t>
        <a:bodyPr/>
        <a:lstStyle/>
        <a:p>
          <a:endParaRPr lang="de-DE"/>
        </a:p>
      </dgm:t>
    </dgm:pt>
    <dgm:pt modelId="{50626F01-91F1-4CFD-9769-E5FD6813D58C}" type="pres">
      <dgm:prSet presAssocID="{D0297C61-8DC4-4266-84EE-BDF8BC4FFF4E}" presName="Name0" presStyleCnt="0">
        <dgm:presLayoutVars>
          <dgm:chMax val="7"/>
          <dgm:chPref val="7"/>
          <dgm:dir/>
        </dgm:presLayoutVars>
      </dgm:prSet>
      <dgm:spPr/>
      <dgm:t>
        <a:bodyPr/>
        <a:lstStyle/>
        <a:p>
          <a:endParaRPr lang="de-DE"/>
        </a:p>
      </dgm:t>
    </dgm:pt>
    <dgm:pt modelId="{9673F4FC-856C-4E9C-A22A-CD6CF9A03DA6}" type="pres">
      <dgm:prSet presAssocID="{D0297C61-8DC4-4266-84EE-BDF8BC4FFF4E}" presName="Name1" presStyleCnt="0"/>
      <dgm:spPr/>
      <dgm:t>
        <a:bodyPr/>
        <a:lstStyle/>
        <a:p>
          <a:endParaRPr lang="de-DE"/>
        </a:p>
      </dgm:t>
    </dgm:pt>
    <dgm:pt modelId="{8B1E3ED6-DCF9-48EA-B978-D71D30D8282C}" type="pres">
      <dgm:prSet presAssocID="{D0297C61-8DC4-4266-84EE-BDF8BC4FFF4E}" presName="cycle" presStyleCnt="0"/>
      <dgm:spPr/>
      <dgm:t>
        <a:bodyPr/>
        <a:lstStyle/>
        <a:p>
          <a:endParaRPr lang="de-DE"/>
        </a:p>
      </dgm:t>
    </dgm:pt>
    <dgm:pt modelId="{A2418314-28D6-4609-BA16-8A54FCBFB1F2}" type="pres">
      <dgm:prSet presAssocID="{D0297C61-8DC4-4266-84EE-BDF8BC4FFF4E}" presName="srcNode" presStyleLbl="node1" presStyleIdx="0" presStyleCnt="5"/>
      <dgm:spPr/>
      <dgm:t>
        <a:bodyPr/>
        <a:lstStyle/>
        <a:p>
          <a:endParaRPr lang="de-DE"/>
        </a:p>
      </dgm:t>
    </dgm:pt>
    <dgm:pt modelId="{B21A0BBD-C46B-41FA-B64A-20283773F555}" type="pres">
      <dgm:prSet presAssocID="{D0297C61-8DC4-4266-84EE-BDF8BC4FFF4E}" presName="conn" presStyleLbl="parChTrans1D2" presStyleIdx="0" presStyleCnt="1"/>
      <dgm:spPr/>
      <dgm:t>
        <a:bodyPr/>
        <a:lstStyle/>
        <a:p>
          <a:endParaRPr lang="de-DE"/>
        </a:p>
      </dgm:t>
    </dgm:pt>
    <dgm:pt modelId="{90B7AD7F-0365-44C2-8783-AB0F6137A140}" type="pres">
      <dgm:prSet presAssocID="{D0297C61-8DC4-4266-84EE-BDF8BC4FFF4E}" presName="extraNode" presStyleLbl="node1" presStyleIdx="0" presStyleCnt="5"/>
      <dgm:spPr/>
      <dgm:t>
        <a:bodyPr/>
        <a:lstStyle/>
        <a:p>
          <a:endParaRPr lang="de-DE"/>
        </a:p>
      </dgm:t>
    </dgm:pt>
    <dgm:pt modelId="{D474A50D-5199-4E76-AA74-E9EF77A4AB31}" type="pres">
      <dgm:prSet presAssocID="{D0297C61-8DC4-4266-84EE-BDF8BC4FFF4E}" presName="dstNode" presStyleLbl="node1" presStyleIdx="0" presStyleCnt="5"/>
      <dgm:spPr/>
      <dgm:t>
        <a:bodyPr/>
        <a:lstStyle/>
        <a:p>
          <a:endParaRPr lang="de-DE"/>
        </a:p>
      </dgm:t>
    </dgm:pt>
    <dgm:pt modelId="{14819C63-3BEF-43E5-AAA0-FC8380D4969D}" type="pres">
      <dgm:prSet presAssocID="{D8D1526A-BA2E-444A-893B-801107A28A74}" presName="text_1" presStyleLbl="node1" presStyleIdx="0" presStyleCnt="5">
        <dgm:presLayoutVars>
          <dgm:bulletEnabled val="1"/>
        </dgm:presLayoutVars>
      </dgm:prSet>
      <dgm:spPr/>
      <dgm:t>
        <a:bodyPr/>
        <a:lstStyle/>
        <a:p>
          <a:endParaRPr lang="de-DE"/>
        </a:p>
      </dgm:t>
    </dgm:pt>
    <dgm:pt modelId="{FBEBB882-205F-4531-A0B0-B4AF233FE46C}" type="pres">
      <dgm:prSet presAssocID="{D8D1526A-BA2E-444A-893B-801107A28A74}" presName="accent_1" presStyleCnt="0"/>
      <dgm:spPr/>
      <dgm:t>
        <a:bodyPr/>
        <a:lstStyle/>
        <a:p>
          <a:endParaRPr lang="de-DE"/>
        </a:p>
      </dgm:t>
    </dgm:pt>
    <dgm:pt modelId="{B293CA0D-E87C-4740-9177-6CE67EA97F5F}" type="pres">
      <dgm:prSet presAssocID="{D8D1526A-BA2E-444A-893B-801107A28A74}" presName="accentRepeatNode" presStyleLbl="solidFgAcc1" presStyleIdx="0"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effectLst/>
      </dgm:spPr>
      <dgm:t>
        <a:bodyPr/>
        <a:lstStyle/>
        <a:p>
          <a:endParaRPr lang="de-DE"/>
        </a:p>
      </dgm:t>
    </dgm:pt>
    <dgm:pt modelId="{77EA6038-47C1-42EC-8C92-030AD83DC4C6}" type="pres">
      <dgm:prSet presAssocID="{154D32BB-EC54-48B1-BF41-7A2CC755BDDC}" presName="text_2" presStyleLbl="node1" presStyleIdx="1" presStyleCnt="5">
        <dgm:presLayoutVars>
          <dgm:bulletEnabled val="1"/>
        </dgm:presLayoutVars>
      </dgm:prSet>
      <dgm:spPr/>
      <dgm:t>
        <a:bodyPr/>
        <a:lstStyle/>
        <a:p>
          <a:endParaRPr lang="de-DE"/>
        </a:p>
      </dgm:t>
    </dgm:pt>
    <dgm:pt modelId="{B97C44B5-A0D3-49EC-9F81-D8A921C51B70}" type="pres">
      <dgm:prSet presAssocID="{154D32BB-EC54-48B1-BF41-7A2CC755BDDC}" presName="accent_2" presStyleCnt="0"/>
      <dgm:spPr/>
      <dgm:t>
        <a:bodyPr/>
        <a:lstStyle/>
        <a:p>
          <a:endParaRPr lang="de-DE"/>
        </a:p>
      </dgm:t>
    </dgm:pt>
    <dgm:pt modelId="{86EBB974-A564-45B4-AFA2-BB9C7670E30E}" type="pres">
      <dgm:prSet presAssocID="{154D32BB-EC54-48B1-BF41-7A2CC755BDDC}" presName="accentRepeatNode" presStyleLbl="solidFgAcc1" presStyleIdx="1"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dgm:spPr>
      <dgm:t>
        <a:bodyPr/>
        <a:lstStyle/>
        <a:p>
          <a:endParaRPr lang="de-DE"/>
        </a:p>
      </dgm:t>
    </dgm:pt>
    <dgm:pt modelId="{C6B1E13F-3E95-4F5B-832A-26F4029F496B}" type="pres">
      <dgm:prSet presAssocID="{85882A47-0889-49C1-8DFC-7309E27ED351}" presName="text_3" presStyleLbl="node1" presStyleIdx="2" presStyleCnt="5">
        <dgm:presLayoutVars>
          <dgm:bulletEnabled val="1"/>
        </dgm:presLayoutVars>
      </dgm:prSet>
      <dgm:spPr/>
      <dgm:t>
        <a:bodyPr/>
        <a:lstStyle/>
        <a:p>
          <a:endParaRPr lang="de-DE"/>
        </a:p>
      </dgm:t>
    </dgm:pt>
    <dgm:pt modelId="{7432CB2E-3C32-4C84-AF4B-0472DCCC77C9}" type="pres">
      <dgm:prSet presAssocID="{85882A47-0889-49C1-8DFC-7309E27ED351}" presName="accent_3" presStyleCnt="0"/>
      <dgm:spPr/>
      <dgm:t>
        <a:bodyPr/>
        <a:lstStyle/>
        <a:p>
          <a:endParaRPr lang="de-DE"/>
        </a:p>
      </dgm:t>
    </dgm:pt>
    <dgm:pt modelId="{27674F69-16B2-423D-B6C8-8695E3BB56FB}" type="pres">
      <dgm:prSet presAssocID="{85882A47-0889-49C1-8DFC-7309E27ED351}" presName="accentRepeatNode" presStyleLbl="solidFgAcc1" presStyleIdx="2"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dgm:spPr>
      <dgm:t>
        <a:bodyPr/>
        <a:lstStyle/>
        <a:p>
          <a:endParaRPr lang="de-DE"/>
        </a:p>
      </dgm:t>
    </dgm:pt>
    <dgm:pt modelId="{A916E2DC-F34C-4A73-B646-C675D6C30728}" type="pres">
      <dgm:prSet presAssocID="{E126DB1F-068E-4ABD-88FA-D5F796C5C5E6}" presName="text_4" presStyleLbl="node1" presStyleIdx="3" presStyleCnt="5">
        <dgm:presLayoutVars>
          <dgm:bulletEnabled val="1"/>
        </dgm:presLayoutVars>
      </dgm:prSet>
      <dgm:spPr/>
      <dgm:t>
        <a:bodyPr/>
        <a:lstStyle/>
        <a:p>
          <a:endParaRPr lang="de-DE"/>
        </a:p>
      </dgm:t>
    </dgm:pt>
    <dgm:pt modelId="{695AFE2C-2BB2-4054-973D-4B298FF59A17}" type="pres">
      <dgm:prSet presAssocID="{E126DB1F-068E-4ABD-88FA-D5F796C5C5E6}" presName="accent_4" presStyleCnt="0"/>
      <dgm:spPr/>
      <dgm:t>
        <a:bodyPr/>
        <a:lstStyle/>
        <a:p>
          <a:endParaRPr lang="de-DE"/>
        </a:p>
      </dgm:t>
    </dgm:pt>
    <dgm:pt modelId="{AC65D476-0C7C-452B-AC2B-83E3AFA354EC}" type="pres">
      <dgm:prSet presAssocID="{E126DB1F-068E-4ABD-88FA-D5F796C5C5E6}" presName="accentRepeatNode" presStyleLbl="solidFgAcc1" presStyleIdx="3"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dgm:spPr>
      <dgm:t>
        <a:bodyPr/>
        <a:lstStyle/>
        <a:p>
          <a:endParaRPr lang="de-DE"/>
        </a:p>
      </dgm:t>
    </dgm:pt>
    <dgm:pt modelId="{5911E1E8-9F82-4851-B0CE-4777A2F7FA99}" type="pres">
      <dgm:prSet presAssocID="{732751AA-266E-4973-95E3-12EB5F975906}" presName="text_5" presStyleLbl="node1" presStyleIdx="4" presStyleCnt="5">
        <dgm:presLayoutVars>
          <dgm:bulletEnabled val="1"/>
        </dgm:presLayoutVars>
      </dgm:prSet>
      <dgm:spPr/>
      <dgm:t>
        <a:bodyPr/>
        <a:lstStyle/>
        <a:p>
          <a:endParaRPr lang="de-DE"/>
        </a:p>
      </dgm:t>
    </dgm:pt>
    <dgm:pt modelId="{61BCF16A-BBBB-4676-9CFE-EC9AF02A9960}" type="pres">
      <dgm:prSet presAssocID="{732751AA-266E-4973-95E3-12EB5F975906}" presName="accent_5" presStyleCnt="0"/>
      <dgm:spPr/>
      <dgm:t>
        <a:bodyPr/>
        <a:lstStyle/>
        <a:p>
          <a:endParaRPr lang="de-DE"/>
        </a:p>
      </dgm:t>
    </dgm:pt>
    <dgm:pt modelId="{36F8E1AF-D128-48D9-8DC0-2BFA4A94D8B2}" type="pres">
      <dgm:prSet presAssocID="{732751AA-266E-4973-95E3-12EB5F975906}" presName="accentRepeatNode" presStyleLbl="solidFgAcc1" presStyleIdx="4" presStyleCnt="5"/>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effectLst>
          <a:glow rad="101600">
            <a:schemeClr val="tx2">
              <a:alpha val="60000"/>
            </a:schemeClr>
          </a:glow>
        </a:effectLst>
      </dgm:spPr>
      <dgm:t>
        <a:bodyPr/>
        <a:lstStyle/>
        <a:p>
          <a:endParaRPr lang="de-DE"/>
        </a:p>
      </dgm:t>
    </dgm:pt>
  </dgm:ptLst>
  <dgm:cxnLst>
    <dgm:cxn modelId="{7218190B-4CB5-449C-B47E-EAFF354D47CE}" type="presOf" srcId="{D8D1526A-BA2E-444A-893B-801107A28A74}" destId="{14819C63-3BEF-43E5-AAA0-FC8380D4969D}" srcOrd="0" destOrd="0" presId="urn:microsoft.com/office/officeart/2008/layout/VerticalCurvedList"/>
    <dgm:cxn modelId="{8C6AFB5B-964D-44BA-AAD5-7D4DCDCB6757}" type="presOf" srcId="{D0297C61-8DC4-4266-84EE-BDF8BC4FFF4E}" destId="{50626F01-91F1-4CFD-9769-E5FD6813D58C}" srcOrd="0" destOrd="0" presId="urn:microsoft.com/office/officeart/2008/layout/VerticalCurvedList"/>
    <dgm:cxn modelId="{D9D81441-CBF0-443F-8987-D0EF8475946F}" srcId="{D0297C61-8DC4-4266-84EE-BDF8BC4FFF4E}" destId="{154D32BB-EC54-48B1-BF41-7A2CC755BDDC}" srcOrd="1" destOrd="0" parTransId="{BF2D2682-A449-494A-AC5B-96AA1EA15A95}" sibTransId="{6FA8AB6B-D849-46A3-A560-4F01231904FC}"/>
    <dgm:cxn modelId="{806B2F15-830B-4E1A-8D96-146006E95C23}" srcId="{D0297C61-8DC4-4266-84EE-BDF8BC4FFF4E}" destId="{85882A47-0889-49C1-8DFC-7309E27ED351}" srcOrd="2" destOrd="0" parTransId="{62C049CF-59BC-4BF9-82A3-76EBDF11D58F}" sibTransId="{EE33FEEF-15AF-44F7-B01D-064C43FD068A}"/>
    <dgm:cxn modelId="{10B71007-DBB2-4B0E-B8C9-50FEE8B98A3A}" type="presOf" srcId="{85882A47-0889-49C1-8DFC-7309E27ED351}" destId="{C6B1E13F-3E95-4F5B-832A-26F4029F496B}" srcOrd="0" destOrd="0" presId="urn:microsoft.com/office/officeart/2008/layout/VerticalCurvedList"/>
    <dgm:cxn modelId="{1CE8BB7B-4AB0-4D5B-AD18-44B39E756037}" srcId="{D0297C61-8DC4-4266-84EE-BDF8BC4FFF4E}" destId="{E126DB1F-068E-4ABD-88FA-D5F796C5C5E6}" srcOrd="3" destOrd="0" parTransId="{751815A1-5CAE-428F-9746-5C2A41B5FC03}" sibTransId="{6971E688-B4A5-4A5B-A817-81E81B62778E}"/>
    <dgm:cxn modelId="{859EDA22-DBDE-4128-915D-F301A43827F4}" type="presOf" srcId="{65F3DDAA-84B1-428A-9D44-CE919D06F2B7}" destId="{B21A0BBD-C46B-41FA-B64A-20283773F555}" srcOrd="0" destOrd="0" presId="urn:microsoft.com/office/officeart/2008/layout/VerticalCurvedList"/>
    <dgm:cxn modelId="{36DE2953-74D9-45BD-8168-61A64F12407D}" type="presOf" srcId="{E126DB1F-068E-4ABD-88FA-D5F796C5C5E6}" destId="{A916E2DC-F34C-4A73-B646-C675D6C30728}" srcOrd="0" destOrd="0" presId="urn:microsoft.com/office/officeart/2008/layout/VerticalCurvedList"/>
    <dgm:cxn modelId="{7F3989BF-F0AF-4FB2-901A-B1DEB4E0872E}" srcId="{D0297C61-8DC4-4266-84EE-BDF8BC4FFF4E}" destId="{732751AA-266E-4973-95E3-12EB5F975906}" srcOrd="4" destOrd="0" parTransId="{6568C353-900C-499D-97AF-874429A64A85}" sibTransId="{5372E6CA-CD83-48F1-A009-AD383BE5A958}"/>
    <dgm:cxn modelId="{2A687E27-B1B5-4EFF-8A93-0BFD4A993257}" srcId="{D0297C61-8DC4-4266-84EE-BDF8BC4FFF4E}" destId="{D8D1526A-BA2E-444A-893B-801107A28A74}" srcOrd="0" destOrd="0" parTransId="{599D32F8-4DBF-4AD7-A159-EAF4530306B3}" sibTransId="{65F3DDAA-84B1-428A-9D44-CE919D06F2B7}"/>
    <dgm:cxn modelId="{1D32A565-7E9C-4712-875D-BFC2C065F5D8}" type="presOf" srcId="{732751AA-266E-4973-95E3-12EB5F975906}" destId="{5911E1E8-9F82-4851-B0CE-4777A2F7FA99}" srcOrd="0" destOrd="0" presId="urn:microsoft.com/office/officeart/2008/layout/VerticalCurvedList"/>
    <dgm:cxn modelId="{09AA9E5E-71FC-4946-AE16-79B001906DAD}" type="presOf" srcId="{154D32BB-EC54-48B1-BF41-7A2CC755BDDC}" destId="{77EA6038-47C1-42EC-8C92-030AD83DC4C6}" srcOrd="0" destOrd="0" presId="urn:microsoft.com/office/officeart/2008/layout/VerticalCurvedList"/>
    <dgm:cxn modelId="{B9C2F076-029B-4A43-A1F7-3EDF5271BADF}" type="presParOf" srcId="{50626F01-91F1-4CFD-9769-E5FD6813D58C}" destId="{9673F4FC-856C-4E9C-A22A-CD6CF9A03DA6}" srcOrd="0" destOrd="0" presId="urn:microsoft.com/office/officeart/2008/layout/VerticalCurvedList"/>
    <dgm:cxn modelId="{207D70E6-DB32-4EAC-A4F7-588FB505DC6F}" type="presParOf" srcId="{9673F4FC-856C-4E9C-A22A-CD6CF9A03DA6}" destId="{8B1E3ED6-DCF9-48EA-B978-D71D30D8282C}" srcOrd="0" destOrd="0" presId="urn:microsoft.com/office/officeart/2008/layout/VerticalCurvedList"/>
    <dgm:cxn modelId="{C4EC9D1B-EB09-40A6-A052-C70A0AF5B0A3}" type="presParOf" srcId="{8B1E3ED6-DCF9-48EA-B978-D71D30D8282C}" destId="{A2418314-28D6-4609-BA16-8A54FCBFB1F2}" srcOrd="0" destOrd="0" presId="urn:microsoft.com/office/officeart/2008/layout/VerticalCurvedList"/>
    <dgm:cxn modelId="{C5B61285-0AD8-4614-B8EF-CF83AEC1E976}" type="presParOf" srcId="{8B1E3ED6-DCF9-48EA-B978-D71D30D8282C}" destId="{B21A0BBD-C46B-41FA-B64A-20283773F555}" srcOrd="1" destOrd="0" presId="urn:microsoft.com/office/officeart/2008/layout/VerticalCurvedList"/>
    <dgm:cxn modelId="{ECE886CA-45D2-4F76-B4B6-FBDC3B16D11C}" type="presParOf" srcId="{8B1E3ED6-DCF9-48EA-B978-D71D30D8282C}" destId="{90B7AD7F-0365-44C2-8783-AB0F6137A140}" srcOrd="2" destOrd="0" presId="urn:microsoft.com/office/officeart/2008/layout/VerticalCurvedList"/>
    <dgm:cxn modelId="{C3B9C519-C6DA-48B9-AEAC-DCDE61B703CA}" type="presParOf" srcId="{8B1E3ED6-DCF9-48EA-B978-D71D30D8282C}" destId="{D474A50D-5199-4E76-AA74-E9EF77A4AB31}" srcOrd="3" destOrd="0" presId="urn:microsoft.com/office/officeart/2008/layout/VerticalCurvedList"/>
    <dgm:cxn modelId="{3DF2A320-F687-40AF-8A10-382E5C299A03}" type="presParOf" srcId="{9673F4FC-856C-4E9C-A22A-CD6CF9A03DA6}" destId="{14819C63-3BEF-43E5-AAA0-FC8380D4969D}" srcOrd="1" destOrd="0" presId="urn:microsoft.com/office/officeart/2008/layout/VerticalCurvedList"/>
    <dgm:cxn modelId="{8ABDCA98-659A-4B63-A56E-A35FBF1729CD}" type="presParOf" srcId="{9673F4FC-856C-4E9C-A22A-CD6CF9A03DA6}" destId="{FBEBB882-205F-4531-A0B0-B4AF233FE46C}" srcOrd="2" destOrd="0" presId="urn:microsoft.com/office/officeart/2008/layout/VerticalCurvedList"/>
    <dgm:cxn modelId="{4F91D619-0C82-4FC0-B2AC-A106C285FD73}" type="presParOf" srcId="{FBEBB882-205F-4531-A0B0-B4AF233FE46C}" destId="{B293CA0D-E87C-4740-9177-6CE67EA97F5F}" srcOrd="0" destOrd="0" presId="urn:microsoft.com/office/officeart/2008/layout/VerticalCurvedList"/>
    <dgm:cxn modelId="{21A352C1-7700-4F8E-AB9A-2DC1B8B529D4}" type="presParOf" srcId="{9673F4FC-856C-4E9C-A22A-CD6CF9A03DA6}" destId="{77EA6038-47C1-42EC-8C92-030AD83DC4C6}" srcOrd="3" destOrd="0" presId="urn:microsoft.com/office/officeart/2008/layout/VerticalCurvedList"/>
    <dgm:cxn modelId="{BB5BC4CC-8E17-4E13-9CA6-BC719ED535A4}" type="presParOf" srcId="{9673F4FC-856C-4E9C-A22A-CD6CF9A03DA6}" destId="{B97C44B5-A0D3-49EC-9F81-D8A921C51B70}" srcOrd="4" destOrd="0" presId="urn:microsoft.com/office/officeart/2008/layout/VerticalCurvedList"/>
    <dgm:cxn modelId="{E6F258A8-58E2-4663-8070-67FAF418BF0D}" type="presParOf" srcId="{B97C44B5-A0D3-49EC-9F81-D8A921C51B70}" destId="{86EBB974-A564-45B4-AFA2-BB9C7670E30E}" srcOrd="0" destOrd="0" presId="urn:microsoft.com/office/officeart/2008/layout/VerticalCurvedList"/>
    <dgm:cxn modelId="{4E1ACD7E-3DE9-41F9-BE1B-2F5DBD955C25}" type="presParOf" srcId="{9673F4FC-856C-4E9C-A22A-CD6CF9A03DA6}" destId="{C6B1E13F-3E95-4F5B-832A-26F4029F496B}" srcOrd="5" destOrd="0" presId="urn:microsoft.com/office/officeart/2008/layout/VerticalCurvedList"/>
    <dgm:cxn modelId="{B053F1F7-8618-411C-96C0-FCA0944B80B6}" type="presParOf" srcId="{9673F4FC-856C-4E9C-A22A-CD6CF9A03DA6}" destId="{7432CB2E-3C32-4C84-AF4B-0472DCCC77C9}" srcOrd="6" destOrd="0" presId="urn:microsoft.com/office/officeart/2008/layout/VerticalCurvedList"/>
    <dgm:cxn modelId="{C34B6303-8B7F-4D27-94F2-29E6D9BE0A0F}" type="presParOf" srcId="{7432CB2E-3C32-4C84-AF4B-0472DCCC77C9}" destId="{27674F69-16B2-423D-B6C8-8695E3BB56FB}" srcOrd="0" destOrd="0" presId="urn:microsoft.com/office/officeart/2008/layout/VerticalCurvedList"/>
    <dgm:cxn modelId="{43ACDD3C-7AE0-41C2-9CA0-981C106139CA}" type="presParOf" srcId="{9673F4FC-856C-4E9C-A22A-CD6CF9A03DA6}" destId="{A916E2DC-F34C-4A73-B646-C675D6C30728}" srcOrd="7" destOrd="0" presId="urn:microsoft.com/office/officeart/2008/layout/VerticalCurvedList"/>
    <dgm:cxn modelId="{11E723EB-68B6-4DB1-88A2-584042F823F6}" type="presParOf" srcId="{9673F4FC-856C-4E9C-A22A-CD6CF9A03DA6}" destId="{695AFE2C-2BB2-4054-973D-4B298FF59A17}" srcOrd="8" destOrd="0" presId="urn:microsoft.com/office/officeart/2008/layout/VerticalCurvedList"/>
    <dgm:cxn modelId="{5151651F-6053-4A92-B278-26DA89573DE5}" type="presParOf" srcId="{695AFE2C-2BB2-4054-973D-4B298FF59A17}" destId="{AC65D476-0C7C-452B-AC2B-83E3AFA354EC}" srcOrd="0" destOrd="0" presId="urn:microsoft.com/office/officeart/2008/layout/VerticalCurvedList"/>
    <dgm:cxn modelId="{2EA54EE7-0163-4EF4-99DE-649CC4C95CA2}" type="presParOf" srcId="{9673F4FC-856C-4E9C-A22A-CD6CF9A03DA6}" destId="{5911E1E8-9F82-4851-B0CE-4777A2F7FA99}" srcOrd="9" destOrd="0" presId="urn:microsoft.com/office/officeart/2008/layout/VerticalCurvedList"/>
    <dgm:cxn modelId="{9FF14018-F0DB-4956-9040-5D3E54F3A8B9}" type="presParOf" srcId="{9673F4FC-856C-4E9C-A22A-CD6CF9A03DA6}" destId="{61BCF16A-BBBB-4676-9CFE-EC9AF02A9960}" srcOrd="10" destOrd="0" presId="urn:microsoft.com/office/officeart/2008/layout/VerticalCurvedList"/>
    <dgm:cxn modelId="{0A08DE7D-8766-46C4-B649-A9478C2A5CF6}" type="presParOf" srcId="{61BCF16A-BBBB-4676-9CFE-EC9AF02A9960}" destId="{36F8E1AF-D128-48D9-8DC0-2BFA4A94D8B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73CAC-D6BC-49BB-839B-4AEB4F3E1682}">
      <dsp:nvSpPr>
        <dsp:cNvPr id="0" name=""/>
        <dsp:cNvSpPr/>
      </dsp:nvSpPr>
      <dsp:spPr>
        <a:xfrm>
          <a:off x="997027" y="687776"/>
          <a:ext cx="1645092" cy="1645092"/>
        </a:xfrm>
        <a:prstGeom prst="ellipse">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de-DE" sz="1900" kern="1200" dirty="0" smtClean="0">
              <a:solidFill>
                <a:schemeClr val="bg1"/>
              </a:solidFill>
            </a:rPr>
            <a:t>Informatik</a:t>
          </a:r>
          <a:endParaRPr lang="de-DE" sz="1900" kern="1200" dirty="0">
            <a:solidFill>
              <a:schemeClr val="bg1"/>
            </a:solidFill>
          </a:endParaRPr>
        </a:p>
      </dsp:txBody>
      <dsp:txXfrm>
        <a:off x="1237945" y="928694"/>
        <a:ext cx="1163256" cy="1163256"/>
      </dsp:txXfrm>
    </dsp:sp>
    <dsp:sp modelId="{87E01B1E-28EC-4BB7-9731-4086A6929EC5}">
      <dsp:nvSpPr>
        <dsp:cNvPr id="0" name=""/>
        <dsp:cNvSpPr/>
      </dsp:nvSpPr>
      <dsp:spPr>
        <a:xfrm>
          <a:off x="1408300" y="27111"/>
          <a:ext cx="822546" cy="822546"/>
        </a:xfrm>
        <a:prstGeom prst="ellipse">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de-DE" sz="900" b="1" kern="1200" dirty="0" err="1" smtClean="0">
              <a:solidFill>
                <a:schemeClr val="bg1"/>
              </a:solidFill>
            </a:rPr>
            <a:t>Berech-enbarkeit</a:t>
          </a:r>
          <a:endParaRPr lang="de-DE" sz="900" b="1" kern="1200" dirty="0">
            <a:solidFill>
              <a:schemeClr val="bg1"/>
            </a:solidFill>
          </a:endParaRPr>
        </a:p>
      </dsp:txBody>
      <dsp:txXfrm>
        <a:off x="1528759" y="147570"/>
        <a:ext cx="581628" cy="581628"/>
      </dsp:txXfrm>
    </dsp:sp>
    <dsp:sp modelId="{400AEC2F-C303-48A2-9D18-CD434485B77B}">
      <dsp:nvSpPr>
        <dsp:cNvPr id="0" name=""/>
        <dsp:cNvSpPr/>
      </dsp:nvSpPr>
      <dsp:spPr>
        <a:xfrm>
          <a:off x="2246375" y="430706"/>
          <a:ext cx="822546" cy="822546"/>
        </a:xfrm>
        <a:prstGeom prst="ellipse">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b="1" kern="1200" dirty="0" err="1" smtClean="0">
              <a:solidFill>
                <a:schemeClr val="bg1"/>
              </a:solidFill>
            </a:rPr>
            <a:t>Kommu-nikation</a:t>
          </a:r>
          <a:endParaRPr lang="de-DE" sz="1000" b="1" kern="1200" dirty="0">
            <a:solidFill>
              <a:schemeClr val="bg1"/>
            </a:solidFill>
          </a:endParaRPr>
        </a:p>
      </dsp:txBody>
      <dsp:txXfrm>
        <a:off x="2366834" y="551165"/>
        <a:ext cx="581628" cy="581628"/>
      </dsp:txXfrm>
    </dsp:sp>
    <dsp:sp modelId="{0FF9B9E0-CC93-427A-80C7-35BB08DE4A59}">
      <dsp:nvSpPr>
        <dsp:cNvPr id="0" name=""/>
        <dsp:cNvSpPr/>
      </dsp:nvSpPr>
      <dsp:spPr>
        <a:xfrm>
          <a:off x="2453363" y="1337578"/>
          <a:ext cx="822546" cy="822546"/>
        </a:xfrm>
        <a:prstGeom prst="ellipse">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b="1" kern="1200" dirty="0" err="1" smtClean="0">
              <a:solidFill>
                <a:schemeClr val="bg1"/>
              </a:solidFill>
            </a:rPr>
            <a:t>Koordi</a:t>
          </a:r>
          <a:r>
            <a:rPr lang="de-DE" sz="1000" b="1" kern="1200" dirty="0" smtClean="0">
              <a:solidFill>
                <a:schemeClr val="bg1"/>
              </a:solidFill>
            </a:rPr>
            <a:t>-nation</a:t>
          </a:r>
          <a:endParaRPr lang="de-DE" sz="1000" b="1" kern="1200" dirty="0">
            <a:solidFill>
              <a:schemeClr val="bg1"/>
            </a:solidFill>
          </a:endParaRPr>
        </a:p>
      </dsp:txBody>
      <dsp:txXfrm>
        <a:off x="2573822" y="1458037"/>
        <a:ext cx="581628" cy="581628"/>
      </dsp:txXfrm>
    </dsp:sp>
    <dsp:sp modelId="{4658A7D2-5F3F-406F-B5C5-D58A84A80DCE}">
      <dsp:nvSpPr>
        <dsp:cNvPr id="0" name=""/>
        <dsp:cNvSpPr/>
      </dsp:nvSpPr>
      <dsp:spPr>
        <a:xfrm>
          <a:off x="1873397" y="2064832"/>
          <a:ext cx="822546" cy="822546"/>
        </a:xfrm>
        <a:prstGeom prst="ellipse">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b="1" kern="1200" dirty="0" smtClean="0">
              <a:solidFill>
                <a:schemeClr val="bg1"/>
              </a:solidFill>
            </a:rPr>
            <a:t>Wieder-abruf</a:t>
          </a:r>
          <a:endParaRPr lang="de-DE" sz="1000" b="1" kern="1200" dirty="0">
            <a:solidFill>
              <a:schemeClr val="bg1"/>
            </a:solidFill>
          </a:endParaRPr>
        </a:p>
      </dsp:txBody>
      <dsp:txXfrm>
        <a:off x="1993856" y="2185291"/>
        <a:ext cx="581628" cy="581628"/>
      </dsp:txXfrm>
    </dsp:sp>
    <dsp:sp modelId="{DE723B9B-4647-4EE8-9244-5A3934126B9F}">
      <dsp:nvSpPr>
        <dsp:cNvPr id="0" name=""/>
        <dsp:cNvSpPr/>
      </dsp:nvSpPr>
      <dsp:spPr>
        <a:xfrm>
          <a:off x="943204" y="2064832"/>
          <a:ext cx="822546" cy="822546"/>
        </a:xfrm>
        <a:prstGeom prst="ellipse">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b="1" kern="1200" dirty="0" err="1" smtClean="0">
              <a:solidFill>
                <a:schemeClr val="bg1"/>
              </a:solidFill>
            </a:rPr>
            <a:t>Automa-tion</a:t>
          </a:r>
          <a:endParaRPr lang="de-DE" sz="1000" b="1" kern="1200" dirty="0">
            <a:solidFill>
              <a:schemeClr val="bg1"/>
            </a:solidFill>
          </a:endParaRPr>
        </a:p>
      </dsp:txBody>
      <dsp:txXfrm>
        <a:off x="1063663" y="2185291"/>
        <a:ext cx="581628" cy="581628"/>
      </dsp:txXfrm>
    </dsp:sp>
    <dsp:sp modelId="{64F3C80F-77DE-4426-936E-989945EE7FD4}">
      <dsp:nvSpPr>
        <dsp:cNvPr id="0" name=""/>
        <dsp:cNvSpPr/>
      </dsp:nvSpPr>
      <dsp:spPr>
        <a:xfrm>
          <a:off x="363238" y="1337578"/>
          <a:ext cx="822546" cy="822546"/>
        </a:xfrm>
        <a:prstGeom prst="ellipse">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b="1" kern="1200" dirty="0" err="1" smtClean="0">
              <a:solidFill>
                <a:schemeClr val="bg1"/>
              </a:solidFill>
            </a:rPr>
            <a:t>Evalua-tion</a:t>
          </a:r>
          <a:endParaRPr lang="de-DE" sz="1000" b="1" kern="1200" dirty="0">
            <a:solidFill>
              <a:schemeClr val="bg1"/>
            </a:solidFill>
          </a:endParaRPr>
        </a:p>
      </dsp:txBody>
      <dsp:txXfrm>
        <a:off x="483697" y="1458037"/>
        <a:ext cx="581628" cy="581628"/>
      </dsp:txXfrm>
    </dsp:sp>
    <dsp:sp modelId="{7C51F934-84E7-41B1-BA67-9E3489A3CDED}">
      <dsp:nvSpPr>
        <dsp:cNvPr id="0" name=""/>
        <dsp:cNvSpPr/>
      </dsp:nvSpPr>
      <dsp:spPr>
        <a:xfrm>
          <a:off x="570225" y="430706"/>
          <a:ext cx="822546" cy="822546"/>
        </a:xfrm>
        <a:prstGeom prst="ellipse">
          <a:avLst/>
        </a:prstGeom>
        <a:solidFill>
          <a:schemeClr val="tx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de-DE" sz="1000" b="1" kern="1200" dirty="0">
              <a:solidFill>
                <a:schemeClr val="bg1"/>
              </a:solidFill>
            </a:rPr>
            <a:t>Design</a:t>
          </a:r>
        </a:p>
      </dsp:txBody>
      <dsp:txXfrm>
        <a:off x="690684" y="551165"/>
        <a:ext cx="581628" cy="581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A0BBD-C46B-41FA-B64A-20283773F555}">
      <dsp:nvSpPr>
        <dsp:cNvPr id="0" name=""/>
        <dsp:cNvSpPr/>
      </dsp:nvSpPr>
      <dsp:spPr>
        <a:xfrm>
          <a:off x="-6676822" y="-1021001"/>
          <a:ext cx="7946660" cy="7946660"/>
        </a:xfrm>
        <a:prstGeom prst="blockArc">
          <a:avLst>
            <a:gd name="adj1" fmla="val 18900000"/>
            <a:gd name="adj2" fmla="val 2700000"/>
            <a:gd name="adj3" fmla="val 272"/>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819C63-3BEF-43E5-AAA0-FC8380D4969D}">
      <dsp:nvSpPr>
        <dsp:cNvPr id="0" name=""/>
        <dsp:cNvSpPr/>
      </dsp:nvSpPr>
      <dsp:spPr>
        <a:xfrm>
          <a:off x="554626" y="368923"/>
          <a:ext cx="8290108" cy="738318"/>
        </a:xfrm>
        <a:prstGeom prst="rect">
          <a:avLst/>
        </a:prstGeom>
        <a:solidFill>
          <a:schemeClr val="tx2">
            <a:lumMod val="75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Reales System</a:t>
          </a:r>
        </a:p>
      </dsp:txBody>
      <dsp:txXfrm>
        <a:off x="554626" y="368923"/>
        <a:ext cx="8290108" cy="738318"/>
      </dsp:txXfrm>
    </dsp:sp>
    <dsp:sp modelId="{B293CA0D-E87C-4740-9177-6CE67EA97F5F}">
      <dsp:nvSpPr>
        <dsp:cNvPr id="0" name=""/>
        <dsp:cNvSpPr/>
      </dsp:nvSpPr>
      <dsp:spPr>
        <a:xfrm>
          <a:off x="93177" y="276633"/>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EA6038-47C1-42EC-8C92-030AD83DC4C6}">
      <dsp:nvSpPr>
        <dsp:cNvPr id="0" name=""/>
        <dsp:cNvSpPr/>
      </dsp:nvSpPr>
      <dsp:spPr>
        <a:xfrm>
          <a:off x="1083683" y="1476046"/>
          <a:ext cx="7761050" cy="738318"/>
        </a:xfrm>
        <a:prstGeom prst="rect">
          <a:avLst/>
        </a:prstGeom>
        <a:solidFill>
          <a:srgbClr val="4D6B5F"/>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Wortmodell</a:t>
          </a:r>
        </a:p>
      </dsp:txBody>
      <dsp:txXfrm>
        <a:off x="1083683" y="1476046"/>
        <a:ext cx="7761050" cy="738318"/>
      </dsp:txXfrm>
    </dsp:sp>
    <dsp:sp modelId="{86EBB974-A564-45B4-AFA2-BB9C7670E30E}">
      <dsp:nvSpPr>
        <dsp:cNvPr id="0" name=""/>
        <dsp:cNvSpPr/>
      </dsp:nvSpPr>
      <dsp:spPr>
        <a:xfrm>
          <a:off x="622234" y="1383756"/>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B1E13F-3E95-4F5B-832A-26F4029F496B}">
      <dsp:nvSpPr>
        <dsp:cNvPr id="0" name=""/>
        <dsp:cNvSpPr/>
      </dsp:nvSpPr>
      <dsp:spPr>
        <a:xfrm>
          <a:off x="1246061" y="2583169"/>
          <a:ext cx="7598672" cy="738318"/>
        </a:xfrm>
        <a:prstGeom prst="rect">
          <a:avLst/>
        </a:prstGeom>
        <a:solidFill>
          <a:srgbClr val="4F6D61"/>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Wirkbeziehungen</a:t>
          </a:r>
          <a:endParaRPr lang="de-DE" sz="4000" kern="1200" dirty="0"/>
        </a:p>
      </dsp:txBody>
      <dsp:txXfrm>
        <a:off x="1246061" y="2583169"/>
        <a:ext cx="7598672" cy="738318"/>
      </dsp:txXfrm>
    </dsp:sp>
    <dsp:sp modelId="{27674F69-16B2-423D-B6C8-8695E3BB56FB}">
      <dsp:nvSpPr>
        <dsp:cNvPr id="0" name=""/>
        <dsp:cNvSpPr/>
      </dsp:nvSpPr>
      <dsp:spPr>
        <a:xfrm>
          <a:off x="784612" y="2490879"/>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916E2DC-F34C-4A73-B646-C675D6C30728}">
      <dsp:nvSpPr>
        <dsp:cNvPr id="0" name=""/>
        <dsp:cNvSpPr/>
      </dsp:nvSpPr>
      <dsp:spPr>
        <a:xfrm>
          <a:off x="1083683" y="3690293"/>
          <a:ext cx="7761050" cy="738318"/>
        </a:xfrm>
        <a:prstGeom prst="rect">
          <a:avLst/>
        </a:prstGeom>
        <a:solidFill>
          <a:srgbClr val="5C786C"/>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Ablaufbeziehungen</a:t>
          </a:r>
          <a:endParaRPr lang="de-DE" sz="4000" kern="1200" dirty="0"/>
        </a:p>
      </dsp:txBody>
      <dsp:txXfrm>
        <a:off x="1083683" y="3690293"/>
        <a:ext cx="7761050" cy="738318"/>
      </dsp:txXfrm>
    </dsp:sp>
    <dsp:sp modelId="{AC65D476-0C7C-452B-AC2B-83E3AFA354EC}">
      <dsp:nvSpPr>
        <dsp:cNvPr id="0" name=""/>
        <dsp:cNvSpPr/>
      </dsp:nvSpPr>
      <dsp:spPr>
        <a:xfrm>
          <a:off x="622234" y="3598003"/>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911E1E8-9F82-4851-B0CE-4777A2F7FA99}">
      <dsp:nvSpPr>
        <dsp:cNvPr id="0" name=""/>
        <dsp:cNvSpPr/>
      </dsp:nvSpPr>
      <dsp:spPr>
        <a:xfrm>
          <a:off x="554626" y="4797416"/>
          <a:ext cx="8290108" cy="738318"/>
        </a:xfrm>
        <a:prstGeom prst="rect">
          <a:avLst/>
        </a:prstGeom>
        <a:solidFill>
          <a:srgbClr val="6B877B"/>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Gültigkeitsprüfung</a:t>
          </a:r>
        </a:p>
      </dsp:txBody>
      <dsp:txXfrm>
        <a:off x="554626" y="4797416"/>
        <a:ext cx="8290108" cy="738318"/>
      </dsp:txXfrm>
    </dsp:sp>
    <dsp:sp modelId="{36F8E1AF-D128-48D9-8DC0-2BFA4A94D8B2}">
      <dsp:nvSpPr>
        <dsp:cNvPr id="0" name=""/>
        <dsp:cNvSpPr/>
      </dsp:nvSpPr>
      <dsp:spPr>
        <a:xfrm>
          <a:off x="93177" y="4705126"/>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A0BBD-C46B-41FA-B64A-20283773F555}">
      <dsp:nvSpPr>
        <dsp:cNvPr id="0" name=""/>
        <dsp:cNvSpPr/>
      </dsp:nvSpPr>
      <dsp:spPr>
        <a:xfrm>
          <a:off x="-6676822" y="-1021001"/>
          <a:ext cx="7946660" cy="7946660"/>
        </a:xfrm>
        <a:prstGeom prst="blockArc">
          <a:avLst>
            <a:gd name="adj1" fmla="val 18900000"/>
            <a:gd name="adj2" fmla="val 2700000"/>
            <a:gd name="adj3" fmla="val 272"/>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819C63-3BEF-43E5-AAA0-FC8380D4969D}">
      <dsp:nvSpPr>
        <dsp:cNvPr id="0" name=""/>
        <dsp:cNvSpPr/>
      </dsp:nvSpPr>
      <dsp:spPr>
        <a:xfrm>
          <a:off x="554626" y="368923"/>
          <a:ext cx="8290108" cy="738318"/>
        </a:xfrm>
        <a:prstGeom prst="rect">
          <a:avLst/>
        </a:prstGeom>
        <a:solidFill>
          <a:schemeClr val="tx2">
            <a:lumMod val="75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Reales System</a:t>
          </a:r>
        </a:p>
      </dsp:txBody>
      <dsp:txXfrm>
        <a:off x="554626" y="368923"/>
        <a:ext cx="8290108" cy="738318"/>
      </dsp:txXfrm>
    </dsp:sp>
    <dsp:sp modelId="{B293CA0D-E87C-4740-9177-6CE67EA97F5F}">
      <dsp:nvSpPr>
        <dsp:cNvPr id="0" name=""/>
        <dsp:cNvSpPr/>
      </dsp:nvSpPr>
      <dsp:spPr>
        <a:xfrm>
          <a:off x="93177" y="276633"/>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a:glow rad="101600">
            <a:schemeClr val="tx2">
              <a:alpha val="60000"/>
            </a:schemeClr>
          </a:glow>
        </a:effectLst>
      </dsp:spPr>
      <dsp:style>
        <a:lnRef idx="1">
          <a:scrgbClr r="0" g="0" b="0"/>
        </a:lnRef>
        <a:fillRef idx="1">
          <a:scrgbClr r="0" g="0" b="0"/>
        </a:fillRef>
        <a:effectRef idx="0">
          <a:scrgbClr r="0" g="0" b="0"/>
        </a:effectRef>
        <a:fontRef idx="minor"/>
      </dsp:style>
    </dsp:sp>
    <dsp:sp modelId="{77EA6038-47C1-42EC-8C92-030AD83DC4C6}">
      <dsp:nvSpPr>
        <dsp:cNvPr id="0" name=""/>
        <dsp:cNvSpPr/>
      </dsp:nvSpPr>
      <dsp:spPr>
        <a:xfrm>
          <a:off x="1083683" y="1476046"/>
          <a:ext cx="7761050" cy="738318"/>
        </a:xfrm>
        <a:prstGeom prst="rect">
          <a:avLst/>
        </a:prstGeom>
        <a:solidFill>
          <a:srgbClr val="4D6B5F"/>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Wortmodell</a:t>
          </a:r>
        </a:p>
      </dsp:txBody>
      <dsp:txXfrm>
        <a:off x="1083683" y="1476046"/>
        <a:ext cx="7761050" cy="738318"/>
      </dsp:txXfrm>
    </dsp:sp>
    <dsp:sp modelId="{86EBB974-A564-45B4-AFA2-BB9C7670E30E}">
      <dsp:nvSpPr>
        <dsp:cNvPr id="0" name=""/>
        <dsp:cNvSpPr/>
      </dsp:nvSpPr>
      <dsp:spPr>
        <a:xfrm>
          <a:off x="622234" y="1383756"/>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B1E13F-3E95-4F5B-832A-26F4029F496B}">
      <dsp:nvSpPr>
        <dsp:cNvPr id="0" name=""/>
        <dsp:cNvSpPr/>
      </dsp:nvSpPr>
      <dsp:spPr>
        <a:xfrm>
          <a:off x="1246061" y="2583169"/>
          <a:ext cx="7598672" cy="738318"/>
        </a:xfrm>
        <a:prstGeom prst="rect">
          <a:avLst/>
        </a:prstGeom>
        <a:solidFill>
          <a:srgbClr val="4F6D61"/>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Wirkbeziehungen</a:t>
          </a:r>
          <a:endParaRPr lang="de-DE" sz="4000" kern="1200" dirty="0"/>
        </a:p>
      </dsp:txBody>
      <dsp:txXfrm>
        <a:off x="1246061" y="2583169"/>
        <a:ext cx="7598672" cy="738318"/>
      </dsp:txXfrm>
    </dsp:sp>
    <dsp:sp modelId="{27674F69-16B2-423D-B6C8-8695E3BB56FB}">
      <dsp:nvSpPr>
        <dsp:cNvPr id="0" name=""/>
        <dsp:cNvSpPr/>
      </dsp:nvSpPr>
      <dsp:spPr>
        <a:xfrm>
          <a:off x="784612" y="2490879"/>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916E2DC-F34C-4A73-B646-C675D6C30728}">
      <dsp:nvSpPr>
        <dsp:cNvPr id="0" name=""/>
        <dsp:cNvSpPr/>
      </dsp:nvSpPr>
      <dsp:spPr>
        <a:xfrm>
          <a:off x="1083683" y="3690293"/>
          <a:ext cx="7761050" cy="738318"/>
        </a:xfrm>
        <a:prstGeom prst="rect">
          <a:avLst/>
        </a:prstGeom>
        <a:solidFill>
          <a:srgbClr val="5C786C"/>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Ablaufbeziehungen</a:t>
          </a:r>
          <a:endParaRPr lang="de-DE" sz="4000" kern="1200" dirty="0"/>
        </a:p>
      </dsp:txBody>
      <dsp:txXfrm>
        <a:off x="1083683" y="3690293"/>
        <a:ext cx="7761050" cy="738318"/>
      </dsp:txXfrm>
    </dsp:sp>
    <dsp:sp modelId="{AC65D476-0C7C-452B-AC2B-83E3AFA354EC}">
      <dsp:nvSpPr>
        <dsp:cNvPr id="0" name=""/>
        <dsp:cNvSpPr/>
      </dsp:nvSpPr>
      <dsp:spPr>
        <a:xfrm>
          <a:off x="622234" y="3598003"/>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911E1E8-9F82-4851-B0CE-4777A2F7FA99}">
      <dsp:nvSpPr>
        <dsp:cNvPr id="0" name=""/>
        <dsp:cNvSpPr/>
      </dsp:nvSpPr>
      <dsp:spPr>
        <a:xfrm>
          <a:off x="554626" y="4797416"/>
          <a:ext cx="8290108" cy="738318"/>
        </a:xfrm>
        <a:prstGeom prst="rect">
          <a:avLst/>
        </a:prstGeom>
        <a:solidFill>
          <a:srgbClr val="6B877B"/>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Gültigkeitsprüfung</a:t>
          </a:r>
        </a:p>
      </dsp:txBody>
      <dsp:txXfrm>
        <a:off x="554626" y="4797416"/>
        <a:ext cx="8290108" cy="738318"/>
      </dsp:txXfrm>
    </dsp:sp>
    <dsp:sp modelId="{36F8E1AF-D128-48D9-8DC0-2BFA4A94D8B2}">
      <dsp:nvSpPr>
        <dsp:cNvPr id="0" name=""/>
        <dsp:cNvSpPr/>
      </dsp:nvSpPr>
      <dsp:spPr>
        <a:xfrm>
          <a:off x="93177" y="4705126"/>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A0BBD-C46B-41FA-B64A-20283773F555}">
      <dsp:nvSpPr>
        <dsp:cNvPr id="0" name=""/>
        <dsp:cNvSpPr/>
      </dsp:nvSpPr>
      <dsp:spPr>
        <a:xfrm>
          <a:off x="-6676822" y="-1021001"/>
          <a:ext cx="7946660" cy="7946660"/>
        </a:xfrm>
        <a:prstGeom prst="blockArc">
          <a:avLst>
            <a:gd name="adj1" fmla="val 18900000"/>
            <a:gd name="adj2" fmla="val 2700000"/>
            <a:gd name="adj3" fmla="val 272"/>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819C63-3BEF-43E5-AAA0-FC8380D4969D}">
      <dsp:nvSpPr>
        <dsp:cNvPr id="0" name=""/>
        <dsp:cNvSpPr/>
      </dsp:nvSpPr>
      <dsp:spPr>
        <a:xfrm>
          <a:off x="554626" y="368923"/>
          <a:ext cx="8290108" cy="738318"/>
        </a:xfrm>
        <a:prstGeom prst="rect">
          <a:avLst/>
        </a:prstGeom>
        <a:solidFill>
          <a:schemeClr val="tx2">
            <a:lumMod val="75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Reales System</a:t>
          </a:r>
        </a:p>
      </dsp:txBody>
      <dsp:txXfrm>
        <a:off x="554626" y="368923"/>
        <a:ext cx="8290108" cy="738318"/>
      </dsp:txXfrm>
    </dsp:sp>
    <dsp:sp modelId="{B293CA0D-E87C-4740-9177-6CE67EA97F5F}">
      <dsp:nvSpPr>
        <dsp:cNvPr id="0" name=""/>
        <dsp:cNvSpPr/>
      </dsp:nvSpPr>
      <dsp:spPr>
        <a:xfrm>
          <a:off x="93177" y="276633"/>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EA6038-47C1-42EC-8C92-030AD83DC4C6}">
      <dsp:nvSpPr>
        <dsp:cNvPr id="0" name=""/>
        <dsp:cNvSpPr/>
      </dsp:nvSpPr>
      <dsp:spPr>
        <a:xfrm>
          <a:off x="1083683" y="1476046"/>
          <a:ext cx="7761050" cy="738318"/>
        </a:xfrm>
        <a:prstGeom prst="rect">
          <a:avLst/>
        </a:prstGeom>
        <a:solidFill>
          <a:srgbClr val="4D6B5F"/>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Wortmodell</a:t>
          </a:r>
        </a:p>
      </dsp:txBody>
      <dsp:txXfrm>
        <a:off x="1083683" y="1476046"/>
        <a:ext cx="7761050" cy="738318"/>
      </dsp:txXfrm>
    </dsp:sp>
    <dsp:sp modelId="{86EBB974-A564-45B4-AFA2-BB9C7670E30E}">
      <dsp:nvSpPr>
        <dsp:cNvPr id="0" name=""/>
        <dsp:cNvSpPr/>
      </dsp:nvSpPr>
      <dsp:spPr>
        <a:xfrm>
          <a:off x="622234" y="1383756"/>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a:glow rad="101600">
            <a:schemeClr val="tx2">
              <a:alpha val="60000"/>
            </a:schemeClr>
          </a:glow>
        </a:effectLst>
      </dsp:spPr>
      <dsp:style>
        <a:lnRef idx="1">
          <a:scrgbClr r="0" g="0" b="0"/>
        </a:lnRef>
        <a:fillRef idx="1">
          <a:scrgbClr r="0" g="0" b="0"/>
        </a:fillRef>
        <a:effectRef idx="0">
          <a:scrgbClr r="0" g="0" b="0"/>
        </a:effectRef>
        <a:fontRef idx="minor"/>
      </dsp:style>
    </dsp:sp>
    <dsp:sp modelId="{C6B1E13F-3E95-4F5B-832A-26F4029F496B}">
      <dsp:nvSpPr>
        <dsp:cNvPr id="0" name=""/>
        <dsp:cNvSpPr/>
      </dsp:nvSpPr>
      <dsp:spPr>
        <a:xfrm>
          <a:off x="1246061" y="2583169"/>
          <a:ext cx="7598672" cy="738318"/>
        </a:xfrm>
        <a:prstGeom prst="rect">
          <a:avLst/>
        </a:prstGeom>
        <a:solidFill>
          <a:srgbClr val="4F6D61"/>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Wirkbeziehungen</a:t>
          </a:r>
          <a:endParaRPr lang="de-DE" sz="4000" kern="1200" dirty="0"/>
        </a:p>
      </dsp:txBody>
      <dsp:txXfrm>
        <a:off x="1246061" y="2583169"/>
        <a:ext cx="7598672" cy="738318"/>
      </dsp:txXfrm>
    </dsp:sp>
    <dsp:sp modelId="{27674F69-16B2-423D-B6C8-8695E3BB56FB}">
      <dsp:nvSpPr>
        <dsp:cNvPr id="0" name=""/>
        <dsp:cNvSpPr/>
      </dsp:nvSpPr>
      <dsp:spPr>
        <a:xfrm>
          <a:off x="784612" y="2490879"/>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916E2DC-F34C-4A73-B646-C675D6C30728}">
      <dsp:nvSpPr>
        <dsp:cNvPr id="0" name=""/>
        <dsp:cNvSpPr/>
      </dsp:nvSpPr>
      <dsp:spPr>
        <a:xfrm>
          <a:off x="1083683" y="3690293"/>
          <a:ext cx="7761050" cy="738318"/>
        </a:xfrm>
        <a:prstGeom prst="rect">
          <a:avLst/>
        </a:prstGeom>
        <a:solidFill>
          <a:srgbClr val="5C786C"/>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Ablaufbeziehungen</a:t>
          </a:r>
          <a:endParaRPr lang="de-DE" sz="4000" kern="1200" dirty="0"/>
        </a:p>
      </dsp:txBody>
      <dsp:txXfrm>
        <a:off x="1083683" y="3690293"/>
        <a:ext cx="7761050" cy="738318"/>
      </dsp:txXfrm>
    </dsp:sp>
    <dsp:sp modelId="{AC65D476-0C7C-452B-AC2B-83E3AFA354EC}">
      <dsp:nvSpPr>
        <dsp:cNvPr id="0" name=""/>
        <dsp:cNvSpPr/>
      </dsp:nvSpPr>
      <dsp:spPr>
        <a:xfrm>
          <a:off x="622234" y="3598003"/>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911E1E8-9F82-4851-B0CE-4777A2F7FA99}">
      <dsp:nvSpPr>
        <dsp:cNvPr id="0" name=""/>
        <dsp:cNvSpPr/>
      </dsp:nvSpPr>
      <dsp:spPr>
        <a:xfrm>
          <a:off x="554626" y="4797416"/>
          <a:ext cx="8290108" cy="738318"/>
        </a:xfrm>
        <a:prstGeom prst="rect">
          <a:avLst/>
        </a:prstGeom>
        <a:solidFill>
          <a:srgbClr val="6B877B"/>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Gültigkeitsprüfung</a:t>
          </a:r>
        </a:p>
      </dsp:txBody>
      <dsp:txXfrm>
        <a:off x="554626" y="4797416"/>
        <a:ext cx="8290108" cy="738318"/>
      </dsp:txXfrm>
    </dsp:sp>
    <dsp:sp modelId="{36F8E1AF-D128-48D9-8DC0-2BFA4A94D8B2}">
      <dsp:nvSpPr>
        <dsp:cNvPr id="0" name=""/>
        <dsp:cNvSpPr/>
      </dsp:nvSpPr>
      <dsp:spPr>
        <a:xfrm>
          <a:off x="93177" y="4705126"/>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A0BBD-C46B-41FA-B64A-20283773F555}">
      <dsp:nvSpPr>
        <dsp:cNvPr id="0" name=""/>
        <dsp:cNvSpPr/>
      </dsp:nvSpPr>
      <dsp:spPr>
        <a:xfrm>
          <a:off x="-6676822" y="-1021001"/>
          <a:ext cx="7946660" cy="7946660"/>
        </a:xfrm>
        <a:prstGeom prst="blockArc">
          <a:avLst>
            <a:gd name="adj1" fmla="val 18900000"/>
            <a:gd name="adj2" fmla="val 2700000"/>
            <a:gd name="adj3" fmla="val 272"/>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819C63-3BEF-43E5-AAA0-FC8380D4969D}">
      <dsp:nvSpPr>
        <dsp:cNvPr id="0" name=""/>
        <dsp:cNvSpPr/>
      </dsp:nvSpPr>
      <dsp:spPr>
        <a:xfrm>
          <a:off x="554626" y="368923"/>
          <a:ext cx="8290108" cy="738318"/>
        </a:xfrm>
        <a:prstGeom prst="rect">
          <a:avLst/>
        </a:prstGeom>
        <a:solidFill>
          <a:schemeClr val="tx2">
            <a:lumMod val="75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Reales System</a:t>
          </a:r>
        </a:p>
      </dsp:txBody>
      <dsp:txXfrm>
        <a:off x="554626" y="368923"/>
        <a:ext cx="8290108" cy="738318"/>
      </dsp:txXfrm>
    </dsp:sp>
    <dsp:sp modelId="{B293CA0D-E87C-4740-9177-6CE67EA97F5F}">
      <dsp:nvSpPr>
        <dsp:cNvPr id="0" name=""/>
        <dsp:cNvSpPr/>
      </dsp:nvSpPr>
      <dsp:spPr>
        <a:xfrm>
          <a:off x="93177" y="276633"/>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EA6038-47C1-42EC-8C92-030AD83DC4C6}">
      <dsp:nvSpPr>
        <dsp:cNvPr id="0" name=""/>
        <dsp:cNvSpPr/>
      </dsp:nvSpPr>
      <dsp:spPr>
        <a:xfrm>
          <a:off x="1083683" y="1476046"/>
          <a:ext cx="7761050" cy="738318"/>
        </a:xfrm>
        <a:prstGeom prst="rect">
          <a:avLst/>
        </a:prstGeom>
        <a:solidFill>
          <a:srgbClr val="4D6B5F"/>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Wortmodell</a:t>
          </a:r>
        </a:p>
      </dsp:txBody>
      <dsp:txXfrm>
        <a:off x="1083683" y="1476046"/>
        <a:ext cx="7761050" cy="738318"/>
      </dsp:txXfrm>
    </dsp:sp>
    <dsp:sp modelId="{86EBB974-A564-45B4-AFA2-BB9C7670E30E}">
      <dsp:nvSpPr>
        <dsp:cNvPr id="0" name=""/>
        <dsp:cNvSpPr/>
      </dsp:nvSpPr>
      <dsp:spPr>
        <a:xfrm>
          <a:off x="622234" y="1383756"/>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B1E13F-3E95-4F5B-832A-26F4029F496B}">
      <dsp:nvSpPr>
        <dsp:cNvPr id="0" name=""/>
        <dsp:cNvSpPr/>
      </dsp:nvSpPr>
      <dsp:spPr>
        <a:xfrm>
          <a:off x="1246061" y="2583169"/>
          <a:ext cx="7598672" cy="738318"/>
        </a:xfrm>
        <a:prstGeom prst="rect">
          <a:avLst/>
        </a:prstGeom>
        <a:solidFill>
          <a:srgbClr val="4F6D61"/>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Wirkbeziehungen</a:t>
          </a:r>
          <a:endParaRPr lang="de-DE" sz="4000" kern="1200" dirty="0"/>
        </a:p>
      </dsp:txBody>
      <dsp:txXfrm>
        <a:off x="1246061" y="2583169"/>
        <a:ext cx="7598672" cy="738318"/>
      </dsp:txXfrm>
    </dsp:sp>
    <dsp:sp modelId="{27674F69-16B2-423D-B6C8-8695E3BB56FB}">
      <dsp:nvSpPr>
        <dsp:cNvPr id="0" name=""/>
        <dsp:cNvSpPr/>
      </dsp:nvSpPr>
      <dsp:spPr>
        <a:xfrm>
          <a:off x="784612" y="2490879"/>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a:glow rad="101600">
            <a:schemeClr val="tx2">
              <a:alpha val="60000"/>
            </a:schemeClr>
          </a:glow>
        </a:effectLst>
      </dsp:spPr>
      <dsp:style>
        <a:lnRef idx="1">
          <a:scrgbClr r="0" g="0" b="0"/>
        </a:lnRef>
        <a:fillRef idx="1">
          <a:scrgbClr r="0" g="0" b="0"/>
        </a:fillRef>
        <a:effectRef idx="0">
          <a:scrgbClr r="0" g="0" b="0"/>
        </a:effectRef>
        <a:fontRef idx="minor"/>
      </dsp:style>
    </dsp:sp>
    <dsp:sp modelId="{A916E2DC-F34C-4A73-B646-C675D6C30728}">
      <dsp:nvSpPr>
        <dsp:cNvPr id="0" name=""/>
        <dsp:cNvSpPr/>
      </dsp:nvSpPr>
      <dsp:spPr>
        <a:xfrm>
          <a:off x="1083683" y="3690293"/>
          <a:ext cx="7761050" cy="738318"/>
        </a:xfrm>
        <a:prstGeom prst="rect">
          <a:avLst/>
        </a:prstGeom>
        <a:solidFill>
          <a:srgbClr val="5C786C"/>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Ablaufbeziehungen</a:t>
          </a:r>
          <a:endParaRPr lang="de-DE" sz="4000" kern="1200" dirty="0"/>
        </a:p>
      </dsp:txBody>
      <dsp:txXfrm>
        <a:off x="1083683" y="3690293"/>
        <a:ext cx="7761050" cy="738318"/>
      </dsp:txXfrm>
    </dsp:sp>
    <dsp:sp modelId="{AC65D476-0C7C-452B-AC2B-83E3AFA354EC}">
      <dsp:nvSpPr>
        <dsp:cNvPr id="0" name=""/>
        <dsp:cNvSpPr/>
      </dsp:nvSpPr>
      <dsp:spPr>
        <a:xfrm>
          <a:off x="622234" y="3598003"/>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911E1E8-9F82-4851-B0CE-4777A2F7FA99}">
      <dsp:nvSpPr>
        <dsp:cNvPr id="0" name=""/>
        <dsp:cNvSpPr/>
      </dsp:nvSpPr>
      <dsp:spPr>
        <a:xfrm>
          <a:off x="554626" y="4797416"/>
          <a:ext cx="8290108" cy="738318"/>
        </a:xfrm>
        <a:prstGeom prst="rect">
          <a:avLst/>
        </a:prstGeom>
        <a:solidFill>
          <a:srgbClr val="6B877B"/>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Gültigkeitsprüfung</a:t>
          </a:r>
        </a:p>
      </dsp:txBody>
      <dsp:txXfrm>
        <a:off x="554626" y="4797416"/>
        <a:ext cx="8290108" cy="738318"/>
      </dsp:txXfrm>
    </dsp:sp>
    <dsp:sp modelId="{36F8E1AF-D128-48D9-8DC0-2BFA4A94D8B2}">
      <dsp:nvSpPr>
        <dsp:cNvPr id="0" name=""/>
        <dsp:cNvSpPr/>
      </dsp:nvSpPr>
      <dsp:spPr>
        <a:xfrm>
          <a:off x="93177" y="4705126"/>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A0BBD-C46B-41FA-B64A-20283773F555}">
      <dsp:nvSpPr>
        <dsp:cNvPr id="0" name=""/>
        <dsp:cNvSpPr/>
      </dsp:nvSpPr>
      <dsp:spPr>
        <a:xfrm>
          <a:off x="-6676822" y="-1021001"/>
          <a:ext cx="7946660" cy="7946660"/>
        </a:xfrm>
        <a:prstGeom prst="blockArc">
          <a:avLst>
            <a:gd name="adj1" fmla="val 18900000"/>
            <a:gd name="adj2" fmla="val 2700000"/>
            <a:gd name="adj3" fmla="val 272"/>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819C63-3BEF-43E5-AAA0-FC8380D4969D}">
      <dsp:nvSpPr>
        <dsp:cNvPr id="0" name=""/>
        <dsp:cNvSpPr/>
      </dsp:nvSpPr>
      <dsp:spPr>
        <a:xfrm>
          <a:off x="554626" y="368923"/>
          <a:ext cx="8290108" cy="738318"/>
        </a:xfrm>
        <a:prstGeom prst="rect">
          <a:avLst/>
        </a:prstGeom>
        <a:solidFill>
          <a:schemeClr val="tx2">
            <a:lumMod val="75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Reales System</a:t>
          </a:r>
        </a:p>
      </dsp:txBody>
      <dsp:txXfrm>
        <a:off x="554626" y="368923"/>
        <a:ext cx="8290108" cy="738318"/>
      </dsp:txXfrm>
    </dsp:sp>
    <dsp:sp modelId="{B293CA0D-E87C-4740-9177-6CE67EA97F5F}">
      <dsp:nvSpPr>
        <dsp:cNvPr id="0" name=""/>
        <dsp:cNvSpPr/>
      </dsp:nvSpPr>
      <dsp:spPr>
        <a:xfrm>
          <a:off x="93177" y="276633"/>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EA6038-47C1-42EC-8C92-030AD83DC4C6}">
      <dsp:nvSpPr>
        <dsp:cNvPr id="0" name=""/>
        <dsp:cNvSpPr/>
      </dsp:nvSpPr>
      <dsp:spPr>
        <a:xfrm>
          <a:off x="1083683" y="1476046"/>
          <a:ext cx="7761050" cy="738318"/>
        </a:xfrm>
        <a:prstGeom prst="rect">
          <a:avLst/>
        </a:prstGeom>
        <a:solidFill>
          <a:srgbClr val="4D6B5F"/>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Wortmodell</a:t>
          </a:r>
        </a:p>
      </dsp:txBody>
      <dsp:txXfrm>
        <a:off x="1083683" y="1476046"/>
        <a:ext cx="7761050" cy="738318"/>
      </dsp:txXfrm>
    </dsp:sp>
    <dsp:sp modelId="{86EBB974-A564-45B4-AFA2-BB9C7670E30E}">
      <dsp:nvSpPr>
        <dsp:cNvPr id="0" name=""/>
        <dsp:cNvSpPr/>
      </dsp:nvSpPr>
      <dsp:spPr>
        <a:xfrm>
          <a:off x="622234" y="1383756"/>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B1E13F-3E95-4F5B-832A-26F4029F496B}">
      <dsp:nvSpPr>
        <dsp:cNvPr id="0" name=""/>
        <dsp:cNvSpPr/>
      </dsp:nvSpPr>
      <dsp:spPr>
        <a:xfrm>
          <a:off x="1246061" y="2583169"/>
          <a:ext cx="7598672" cy="738318"/>
        </a:xfrm>
        <a:prstGeom prst="rect">
          <a:avLst/>
        </a:prstGeom>
        <a:solidFill>
          <a:srgbClr val="4F6D61"/>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Wirkbeziehungen</a:t>
          </a:r>
          <a:endParaRPr lang="de-DE" sz="4000" kern="1200" dirty="0"/>
        </a:p>
      </dsp:txBody>
      <dsp:txXfrm>
        <a:off x="1246061" y="2583169"/>
        <a:ext cx="7598672" cy="738318"/>
      </dsp:txXfrm>
    </dsp:sp>
    <dsp:sp modelId="{27674F69-16B2-423D-B6C8-8695E3BB56FB}">
      <dsp:nvSpPr>
        <dsp:cNvPr id="0" name=""/>
        <dsp:cNvSpPr/>
      </dsp:nvSpPr>
      <dsp:spPr>
        <a:xfrm>
          <a:off x="784612" y="2490879"/>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916E2DC-F34C-4A73-B646-C675D6C30728}">
      <dsp:nvSpPr>
        <dsp:cNvPr id="0" name=""/>
        <dsp:cNvSpPr/>
      </dsp:nvSpPr>
      <dsp:spPr>
        <a:xfrm>
          <a:off x="1083683" y="3690293"/>
          <a:ext cx="7761050" cy="738318"/>
        </a:xfrm>
        <a:prstGeom prst="rect">
          <a:avLst/>
        </a:prstGeom>
        <a:solidFill>
          <a:srgbClr val="5C786C"/>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Ablaufbeziehungen</a:t>
          </a:r>
          <a:endParaRPr lang="de-DE" sz="4000" kern="1200" dirty="0"/>
        </a:p>
      </dsp:txBody>
      <dsp:txXfrm>
        <a:off x="1083683" y="3690293"/>
        <a:ext cx="7761050" cy="738318"/>
      </dsp:txXfrm>
    </dsp:sp>
    <dsp:sp modelId="{AC65D476-0C7C-452B-AC2B-83E3AFA354EC}">
      <dsp:nvSpPr>
        <dsp:cNvPr id="0" name=""/>
        <dsp:cNvSpPr/>
      </dsp:nvSpPr>
      <dsp:spPr>
        <a:xfrm>
          <a:off x="622234" y="3598003"/>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a:glow rad="101600">
            <a:schemeClr val="tx2">
              <a:alpha val="60000"/>
            </a:schemeClr>
          </a:glow>
        </a:effectLst>
      </dsp:spPr>
      <dsp:style>
        <a:lnRef idx="1">
          <a:scrgbClr r="0" g="0" b="0"/>
        </a:lnRef>
        <a:fillRef idx="1">
          <a:scrgbClr r="0" g="0" b="0"/>
        </a:fillRef>
        <a:effectRef idx="0">
          <a:scrgbClr r="0" g="0" b="0"/>
        </a:effectRef>
        <a:fontRef idx="minor"/>
      </dsp:style>
    </dsp:sp>
    <dsp:sp modelId="{5911E1E8-9F82-4851-B0CE-4777A2F7FA99}">
      <dsp:nvSpPr>
        <dsp:cNvPr id="0" name=""/>
        <dsp:cNvSpPr/>
      </dsp:nvSpPr>
      <dsp:spPr>
        <a:xfrm>
          <a:off x="554626" y="4797416"/>
          <a:ext cx="8290108" cy="738318"/>
        </a:xfrm>
        <a:prstGeom prst="rect">
          <a:avLst/>
        </a:prstGeom>
        <a:solidFill>
          <a:srgbClr val="6B877B"/>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Gültigkeitsprüfung</a:t>
          </a:r>
        </a:p>
      </dsp:txBody>
      <dsp:txXfrm>
        <a:off x="554626" y="4797416"/>
        <a:ext cx="8290108" cy="738318"/>
      </dsp:txXfrm>
    </dsp:sp>
    <dsp:sp modelId="{36F8E1AF-D128-48D9-8DC0-2BFA4A94D8B2}">
      <dsp:nvSpPr>
        <dsp:cNvPr id="0" name=""/>
        <dsp:cNvSpPr/>
      </dsp:nvSpPr>
      <dsp:spPr>
        <a:xfrm>
          <a:off x="93177" y="4705126"/>
          <a:ext cx="922898" cy="922898"/>
        </a:xfrm>
        <a:prstGeom prst="ellipse">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A0BBD-C46B-41FA-B64A-20283773F555}">
      <dsp:nvSpPr>
        <dsp:cNvPr id="0" name=""/>
        <dsp:cNvSpPr/>
      </dsp:nvSpPr>
      <dsp:spPr>
        <a:xfrm>
          <a:off x="-6676822" y="-1021001"/>
          <a:ext cx="7946660" cy="7946660"/>
        </a:xfrm>
        <a:prstGeom prst="blockArc">
          <a:avLst>
            <a:gd name="adj1" fmla="val 18900000"/>
            <a:gd name="adj2" fmla="val 2700000"/>
            <a:gd name="adj3" fmla="val 272"/>
          </a:avLst>
        </a:pr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819C63-3BEF-43E5-AAA0-FC8380D4969D}">
      <dsp:nvSpPr>
        <dsp:cNvPr id="0" name=""/>
        <dsp:cNvSpPr/>
      </dsp:nvSpPr>
      <dsp:spPr>
        <a:xfrm>
          <a:off x="554626" y="368923"/>
          <a:ext cx="8290108" cy="738318"/>
        </a:xfrm>
        <a:prstGeom prst="rect">
          <a:avLst/>
        </a:prstGeom>
        <a:solidFill>
          <a:schemeClr val="tx2">
            <a:lumMod val="75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Reales System</a:t>
          </a:r>
        </a:p>
      </dsp:txBody>
      <dsp:txXfrm>
        <a:off x="554626" y="368923"/>
        <a:ext cx="8290108" cy="738318"/>
      </dsp:txXfrm>
    </dsp:sp>
    <dsp:sp modelId="{B293CA0D-E87C-4740-9177-6CE67EA97F5F}">
      <dsp:nvSpPr>
        <dsp:cNvPr id="0" name=""/>
        <dsp:cNvSpPr/>
      </dsp:nvSpPr>
      <dsp:spPr>
        <a:xfrm>
          <a:off x="93177" y="276633"/>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EA6038-47C1-42EC-8C92-030AD83DC4C6}">
      <dsp:nvSpPr>
        <dsp:cNvPr id="0" name=""/>
        <dsp:cNvSpPr/>
      </dsp:nvSpPr>
      <dsp:spPr>
        <a:xfrm>
          <a:off x="1083683" y="1476046"/>
          <a:ext cx="7761050" cy="738318"/>
        </a:xfrm>
        <a:prstGeom prst="rect">
          <a:avLst/>
        </a:prstGeom>
        <a:solidFill>
          <a:srgbClr val="4D6B5F"/>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Wortmodell</a:t>
          </a:r>
        </a:p>
      </dsp:txBody>
      <dsp:txXfrm>
        <a:off x="1083683" y="1476046"/>
        <a:ext cx="7761050" cy="738318"/>
      </dsp:txXfrm>
    </dsp:sp>
    <dsp:sp modelId="{86EBB974-A564-45B4-AFA2-BB9C7670E30E}">
      <dsp:nvSpPr>
        <dsp:cNvPr id="0" name=""/>
        <dsp:cNvSpPr/>
      </dsp:nvSpPr>
      <dsp:spPr>
        <a:xfrm>
          <a:off x="622234" y="1383756"/>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B1E13F-3E95-4F5B-832A-26F4029F496B}">
      <dsp:nvSpPr>
        <dsp:cNvPr id="0" name=""/>
        <dsp:cNvSpPr/>
      </dsp:nvSpPr>
      <dsp:spPr>
        <a:xfrm>
          <a:off x="1246061" y="2583169"/>
          <a:ext cx="7598672" cy="738318"/>
        </a:xfrm>
        <a:prstGeom prst="rect">
          <a:avLst/>
        </a:prstGeom>
        <a:solidFill>
          <a:srgbClr val="4F6D61"/>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Wirkbeziehungen</a:t>
          </a:r>
          <a:endParaRPr lang="de-DE" sz="4000" kern="1200" dirty="0"/>
        </a:p>
      </dsp:txBody>
      <dsp:txXfrm>
        <a:off x="1246061" y="2583169"/>
        <a:ext cx="7598672" cy="738318"/>
      </dsp:txXfrm>
    </dsp:sp>
    <dsp:sp modelId="{27674F69-16B2-423D-B6C8-8695E3BB56FB}">
      <dsp:nvSpPr>
        <dsp:cNvPr id="0" name=""/>
        <dsp:cNvSpPr/>
      </dsp:nvSpPr>
      <dsp:spPr>
        <a:xfrm>
          <a:off x="784612" y="2490879"/>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916E2DC-F34C-4A73-B646-C675D6C30728}">
      <dsp:nvSpPr>
        <dsp:cNvPr id="0" name=""/>
        <dsp:cNvSpPr/>
      </dsp:nvSpPr>
      <dsp:spPr>
        <a:xfrm>
          <a:off x="1083683" y="3690293"/>
          <a:ext cx="7761050" cy="738318"/>
        </a:xfrm>
        <a:prstGeom prst="rect">
          <a:avLst/>
        </a:prstGeom>
        <a:solidFill>
          <a:srgbClr val="5C786C"/>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smtClean="0"/>
            <a:t>Ablaufbeziehungen</a:t>
          </a:r>
          <a:endParaRPr lang="de-DE" sz="4000" kern="1200" dirty="0"/>
        </a:p>
      </dsp:txBody>
      <dsp:txXfrm>
        <a:off x="1083683" y="3690293"/>
        <a:ext cx="7761050" cy="738318"/>
      </dsp:txXfrm>
    </dsp:sp>
    <dsp:sp modelId="{AC65D476-0C7C-452B-AC2B-83E3AFA354EC}">
      <dsp:nvSpPr>
        <dsp:cNvPr id="0" name=""/>
        <dsp:cNvSpPr/>
      </dsp:nvSpPr>
      <dsp:spPr>
        <a:xfrm>
          <a:off x="622234" y="3598003"/>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911E1E8-9F82-4851-B0CE-4777A2F7FA99}">
      <dsp:nvSpPr>
        <dsp:cNvPr id="0" name=""/>
        <dsp:cNvSpPr/>
      </dsp:nvSpPr>
      <dsp:spPr>
        <a:xfrm>
          <a:off x="554626" y="4797416"/>
          <a:ext cx="8290108" cy="738318"/>
        </a:xfrm>
        <a:prstGeom prst="rect">
          <a:avLst/>
        </a:prstGeom>
        <a:solidFill>
          <a:srgbClr val="6B877B"/>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586040" tIns="101600" rIns="101600" bIns="101600" numCol="1" spcCol="1270" anchor="ctr" anchorCtr="0">
          <a:noAutofit/>
        </a:bodyPr>
        <a:lstStyle/>
        <a:p>
          <a:pPr lvl="0" algn="l" defTabSz="1778000">
            <a:lnSpc>
              <a:spcPct val="90000"/>
            </a:lnSpc>
            <a:spcBef>
              <a:spcPct val="0"/>
            </a:spcBef>
            <a:spcAft>
              <a:spcPct val="35000"/>
            </a:spcAft>
          </a:pPr>
          <a:r>
            <a:rPr lang="de-DE" sz="4000" kern="1200" dirty="0"/>
            <a:t>Gültigkeitsprüfung</a:t>
          </a:r>
        </a:p>
      </dsp:txBody>
      <dsp:txXfrm>
        <a:off x="554626" y="4797416"/>
        <a:ext cx="8290108" cy="738318"/>
      </dsp:txXfrm>
    </dsp:sp>
    <dsp:sp modelId="{36F8E1AF-D128-48D9-8DC0-2BFA4A94D8B2}">
      <dsp:nvSpPr>
        <dsp:cNvPr id="0" name=""/>
        <dsp:cNvSpPr/>
      </dsp:nvSpPr>
      <dsp:spPr>
        <a:xfrm>
          <a:off x="93177" y="4705126"/>
          <a:ext cx="922898" cy="922898"/>
        </a:xfrm>
        <a:prstGeom prst="ellipse">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w="6350" cap="flat" cmpd="sng" algn="ctr">
          <a:solidFill>
            <a:schemeClr val="dk2">
              <a:hueOff val="0"/>
              <a:satOff val="0"/>
              <a:lumOff val="0"/>
              <a:alphaOff val="0"/>
            </a:schemeClr>
          </a:solidFill>
          <a:prstDash val="solid"/>
          <a:miter lim="800000"/>
        </a:ln>
        <a:effectLst>
          <a:glow rad="101600">
            <a:schemeClr val="tx2">
              <a:alpha val="60000"/>
            </a:schemeClr>
          </a:glow>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EB065853-211D-41B8-B676-3DF68509B90E}" type="datetimeFigureOut">
              <a:rPr lang="de-DE" smtClean="0"/>
              <a:pPr/>
              <a:t>01.09.2021</a:t>
            </a:fld>
            <a:endParaRPr lang="de-DE"/>
          </a:p>
        </p:txBody>
      </p:sp>
      <p:sp>
        <p:nvSpPr>
          <p:cNvPr id="4" name="Fußzeilenplatzhalt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de-DE"/>
          </a:p>
        </p:txBody>
      </p:sp>
      <p:sp>
        <p:nvSpPr>
          <p:cNvPr id="5" name="Foliennummernplatzhalt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E3CDCE39-3E12-4CEA-9B89-4FA1B22EBB28}" type="slidenum">
              <a:rPr lang="de-DE" smtClean="0"/>
              <a:pPr/>
              <a:t>‹Nr.›</a:t>
            </a:fld>
            <a:endParaRPr lang="de-DE"/>
          </a:p>
        </p:txBody>
      </p:sp>
    </p:spTree>
    <p:extLst>
      <p:ext uri="{BB962C8B-B14F-4D97-AF65-F5344CB8AC3E}">
        <p14:creationId xmlns:p14="http://schemas.microsoft.com/office/powerpoint/2010/main" val="3202247334"/>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izenplatzhalter 4"/>
          <p:cNvSpPr>
            <a:spLocks noGrp="1"/>
          </p:cNvSpPr>
          <p:nvPr>
            <p:ph type="body" sz="quarter" idx="3"/>
          </p:nvPr>
        </p:nvSpPr>
        <p:spPr>
          <a:xfrm>
            <a:off x="568367" y="4310305"/>
            <a:ext cx="5967330" cy="5320404"/>
          </a:xfrm>
          <a:prstGeom prst="rect">
            <a:avLst/>
          </a:prstGeom>
        </p:spPr>
        <p:txBody>
          <a:bodyPr vert="horz" lIns="0" tIns="0" rIns="0" bIns="0" rtlCol="0">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568366" y="9721108"/>
            <a:ext cx="1491833" cy="339449"/>
          </a:xfrm>
          <a:prstGeom prst="rect">
            <a:avLst/>
          </a:prstGeom>
        </p:spPr>
        <p:txBody>
          <a:bodyPr vert="horz" lIns="0" tIns="49538" rIns="99075" bIns="49538" rtlCol="0" anchor="b"/>
          <a:lstStyle>
            <a:lvl1pPr algn="l">
              <a:defRPr sz="900" b="1">
                <a:latin typeface="Arial" panose="020B0604020202020204" pitchFamily="34" charset="0"/>
                <a:cs typeface="Arial" panose="020B0604020202020204" pitchFamily="34" charset="0"/>
              </a:defRPr>
            </a:lvl1pPr>
          </a:lstStyle>
          <a:p>
            <a:r>
              <a:rPr lang="de-DE" dirty="0" err="1"/>
              <a:t>ITSBw</a:t>
            </a:r>
            <a:r>
              <a:rPr lang="de-DE" dirty="0"/>
              <a:t> IX. Inspektion</a:t>
            </a:r>
          </a:p>
        </p:txBody>
      </p:sp>
      <p:sp>
        <p:nvSpPr>
          <p:cNvPr id="7" name="Foliennummernplatzhalter 6"/>
          <p:cNvSpPr>
            <a:spLocks noGrp="1"/>
          </p:cNvSpPr>
          <p:nvPr>
            <p:ph type="sldNum" sz="quarter" idx="5"/>
          </p:nvPr>
        </p:nvSpPr>
        <p:spPr>
          <a:xfrm>
            <a:off x="6118158" y="9721106"/>
            <a:ext cx="417539" cy="511731"/>
          </a:xfrm>
          <a:prstGeom prst="rect">
            <a:avLst/>
          </a:prstGeom>
        </p:spPr>
        <p:txBody>
          <a:bodyPr vert="horz" lIns="99075" tIns="49538" rIns="99075" bIns="49538" rtlCol="0" anchor="ctr"/>
          <a:lstStyle>
            <a:lvl1pPr algn="l">
              <a:defRPr sz="900" b="1">
                <a:latin typeface="Arial" panose="020B0604020202020204" pitchFamily="34" charset="0"/>
                <a:cs typeface="Arial" panose="020B0604020202020204" pitchFamily="34" charset="0"/>
              </a:defRPr>
            </a:lvl1pPr>
          </a:lstStyle>
          <a:p>
            <a:fld id="{69FD6EC8-41F9-4909-8444-6ED8E5058E3D}" type="slidenum">
              <a:rPr lang="de-DE" smtClean="0"/>
              <a:pPr/>
              <a:t>‹Nr.›</a:t>
            </a:fld>
            <a:endParaRPr lang="de-DE" dirty="0"/>
          </a:p>
        </p:txBody>
      </p:sp>
      <p:sp>
        <p:nvSpPr>
          <p:cNvPr id="10" name="Fußzeilenplatzhalter 5"/>
          <p:cNvSpPr txBox="1">
            <a:spLocks/>
          </p:cNvSpPr>
          <p:nvPr/>
        </p:nvSpPr>
        <p:spPr>
          <a:xfrm>
            <a:off x="3076510" y="9721108"/>
            <a:ext cx="951043" cy="339449"/>
          </a:xfrm>
          <a:prstGeom prst="rect">
            <a:avLst/>
          </a:prstGeom>
        </p:spPr>
        <p:txBody>
          <a:bodyPr vert="horz" lIns="99075" tIns="49538" rIns="99075" bIns="49538" rtlCol="0" anchor="b"/>
          <a:lstStyle>
            <a:defPPr>
              <a:defRPr lang="de-DE"/>
            </a:defPPr>
            <a:lvl1pPr marL="0" algn="l" defTabSz="914296" rtl="0" eaLnBrk="1" latinLnBrk="0" hangingPunct="1">
              <a:defRPr sz="800" b="1" kern="1200">
                <a:solidFill>
                  <a:schemeClr val="tx1"/>
                </a:solidFill>
                <a:latin typeface="Arial" panose="020B0604020202020204" pitchFamily="34" charset="0"/>
                <a:ea typeface="+mn-ea"/>
                <a:cs typeface="Arial" panose="020B0604020202020204" pitchFamily="34" charset="0"/>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pPr algn="ctr"/>
            <a:r>
              <a:rPr lang="de-DE" dirty="0"/>
              <a:t>Offen</a:t>
            </a:r>
          </a:p>
        </p:txBody>
      </p:sp>
      <p:sp>
        <p:nvSpPr>
          <p:cNvPr id="11" name="Folienbildplatzhalter 10"/>
          <p:cNvSpPr>
            <a:spLocks noGrp="1" noRot="1" noChangeAspect="1"/>
          </p:cNvSpPr>
          <p:nvPr>
            <p:ph type="sldImg" idx="2"/>
          </p:nvPr>
        </p:nvSpPr>
        <p:spPr>
          <a:xfrm>
            <a:off x="403225" y="882650"/>
            <a:ext cx="4819650" cy="3336925"/>
          </a:xfrm>
          <a:prstGeom prst="rect">
            <a:avLst/>
          </a:prstGeom>
          <a:noFill/>
          <a:ln w="12700">
            <a:solidFill>
              <a:prstClr val="black"/>
            </a:solidFill>
          </a:ln>
        </p:spPr>
        <p:txBody>
          <a:bodyPr vert="horz" lIns="99075" tIns="49538" rIns="99075" bIns="49538" rtlCol="0" anchor="ctr"/>
          <a:lstStyle/>
          <a:p>
            <a:endParaRPr lang="de-DE"/>
          </a:p>
        </p:txBody>
      </p:sp>
      <p:sp>
        <p:nvSpPr>
          <p:cNvPr id="4" name="Kopfzeilenplatzhalter 3">
            <a:extLst>
              <a:ext uri="{FF2B5EF4-FFF2-40B4-BE49-F238E27FC236}">
                <a16:creationId xmlns:a16="http://schemas.microsoft.com/office/drawing/2014/main" id="{09D77A84-352E-4ECD-8CE2-2061D9AFD235}"/>
              </a:ext>
            </a:extLst>
          </p:cNvPr>
          <p:cNvSpPr>
            <a:spLocks noGrp="1"/>
          </p:cNvSpPr>
          <p:nvPr>
            <p:ph type="hdr" sz="quarter"/>
          </p:nvPr>
        </p:nvSpPr>
        <p:spPr>
          <a:xfrm>
            <a:off x="582148" y="278931"/>
            <a:ext cx="4461716" cy="513508"/>
          </a:xfrm>
          <a:prstGeom prst="rect">
            <a:avLst/>
          </a:prstGeom>
        </p:spPr>
        <p:txBody>
          <a:bodyPr vert="horz" lIns="0" tIns="49538" rIns="99075" bIns="49538" rtlCol="0" anchor="b"/>
          <a:lstStyle>
            <a:lvl1pPr>
              <a:defRPr lang="de-DE" sz="900" b="1" smtClean="0">
                <a:latin typeface="Arial" panose="020B0604020202020204" pitchFamily="34" charset="0"/>
                <a:cs typeface="Arial" panose="020B0604020202020204" pitchFamily="34" charset="0"/>
              </a:defRPr>
            </a:lvl1pPr>
          </a:lstStyle>
          <a:p>
            <a:r>
              <a:rPr lang="de-DE" dirty="0"/>
              <a:t>Mathematische Grundlagen - Skript 1 - Einführung</a:t>
            </a:r>
          </a:p>
        </p:txBody>
      </p:sp>
    </p:spTree>
    <p:extLst>
      <p:ext uri="{BB962C8B-B14F-4D97-AF65-F5344CB8AC3E}">
        <p14:creationId xmlns:p14="http://schemas.microsoft.com/office/powerpoint/2010/main" val="3694065063"/>
      </p:ext>
    </p:extLst>
  </p:cSld>
  <p:clrMap bg1="lt1" tx1="dk1" bg2="lt2" tx2="dk2" accent1="accent1" accent2="accent2" accent3="accent3" accent4="accent4" accent5="accent5" accent6="accent6" hlink="hlink" folHlink="folHlink"/>
  <p:hf dt="0"/>
  <p:notesStyle>
    <a:lvl1pPr marL="0" algn="just" defTabSz="914296" rtl="0" eaLnBrk="1" latinLnBrk="0" hangingPunct="1">
      <a:defRPr sz="800" kern="1200">
        <a:solidFill>
          <a:schemeClr val="tx1"/>
        </a:solidFill>
        <a:latin typeface="Arial" panose="020B0604020202020204" pitchFamily="34" charset="0"/>
        <a:ea typeface="+mn-ea"/>
        <a:cs typeface="Arial" panose="020B0604020202020204" pitchFamily="34" charset="0"/>
      </a:defRPr>
    </a:lvl1pPr>
    <a:lvl2pPr marL="457148" algn="just" defTabSz="914296" rtl="0" eaLnBrk="1" latinLnBrk="0" hangingPunct="1">
      <a:defRPr sz="800" kern="1200">
        <a:solidFill>
          <a:schemeClr val="tx1"/>
        </a:solidFill>
        <a:latin typeface="Arial" panose="020B0604020202020204" pitchFamily="34" charset="0"/>
        <a:ea typeface="+mn-ea"/>
        <a:cs typeface="Arial" panose="020B0604020202020204" pitchFamily="34" charset="0"/>
      </a:defRPr>
    </a:lvl2pPr>
    <a:lvl3pPr marL="914296" algn="just" defTabSz="914296" rtl="0" eaLnBrk="1" latinLnBrk="0" hangingPunct="1">
      <a:defRPr sz="800" kern="1200">
        <a:solidFill>
          <a:schemeClr val="tx1"/>
        </a:solidFill>
        <a:latin typeface="Arial" panose="020B0604020202020204" pitchFamily="34" charset="0"/>
        <a:ea typeface="+mn-ea"/>
        <a:cs typeface="Arial" panose="020B0604020202020204" pitchFamily="34" charset="0"/>
      </a:defRPr>
    </a:lvl3pPr>
    <a:lvl4pPr marL="1371445" algn="just" defTabSz="914296" rtl="0" eaLnBrk="1" latinLnBrk="0" hangingPunct="1">
      <a:defRPr sz="800" kern="1200">
        <a:solidFill>
          <a:schemeClr val="tx1"/>
        </a:solidFill>
        <a:latin typeface="Arial" panose="020B0604020202020204" pitchFamily="34" charset="0"/>
        <a:ea typeface="+mn-ea"/>
        <a:cs typeface="Arial" panose="020B0604020202020204" pitchFamily="34" charset="0"/>
      </a:defRPr>
    </a:lvl4pPr>
    <a:lvl5pPr marL="1828592" algn="just" defTabSz="914296" rtl="0" eaLnBrk="1" latinLnBrk="0" hangingPunct="1">
      <a:defRPr sz="800" kern="1200">
        <a:solidFill>
          <a:schemeClr val="tx1"/>
        </a:solidFill>
        <a:latin typeface="Arial" panose="020B0604020202020204" pitchFamily="34" charset="0"/>
        <a:ea typeface="+mn-ea"/>
        <a:cs typeface="Arial" panose="020B0604020202020204" pitchFamily="34" charset="0"/>
      </a:defRPr>
    </a:lvl5pPr>
    <a:lvl6pPr marL="2285740" algn="l" defTabSz="914296" rtl="0" eaLnBrk="1" latinLnBrk="0" hangingPunct="1">
      <a:defRPr sz="1200" kern="1200">
        <a:solidFill>
          <a:schemeClr val="tx1"/>
        </a:solidFill>
        <a:latin typeface="+mn-lt"/>
        <a:ea typeface="+mn-ea"/>
        <a:cs typeface="+mn-cs"/>
      </a:defRPr>
    </a:lvl6pPr>
    <a:lvl7pPr marL="2742888" algn="l" defTabSz="914296" rtl="0" eaLnBrk="1" latinLnBrk="0" hangingPunct="1">
      <a:defRPr sz="1200" kern="1200">
        <a:solidFill>
          <a:schemeClr val="tx1"/>
        </a:solidFill>
        <a:latin typeface="+mn-lt"/>
        <a:ea typeface="+mn-ea"/>
        <a:cs typeface="+mn-cs"/>
      </a:defRPr>
    </a:lvl7pPr>
    <a:lvl8pPr marL="3200036" algn="l" defTabSz="914296" rtl="0" eaLnBrk="1" latinLnBrk="0" hangingPunct="1">
      <a:defRPr sz="1200" kern="1200">
        <a:solidFill>
          <a:schemeClr val="tx1"/>
        </a:solidFill>
        <a:latin typeface="+mn-lt"/>
        <a:ea typeface="+mn-ea"/>
        <a:cs typeface="+mn-cs"/>
      </a:defRPr>
    </a:lvl8pPr>
    <a:lvl9pPr marL="3657184" algn="l" defTabSz="9142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de.wikipedia.org/wiki/Rangordnung" TargetMode="External"/><Relationship Id="rId7" Type="http://schemas.openxmlformats.org/officeDocument/2006/relationships/hyperlink" Target="https://de.wikipedia.org/wiki/TIOBE-Index#cite_note-3"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e.wikipedia.org/wiki/TIOBE-Index#cite_note-2" TargetMode="External"/><Relationship Id="rId5" Type="http://schemas.openxmlformats.org/officeDocument/2006/relationships/hyperlink" Target="https://de.wikipedia.org/wiki/Alexa_Internet" TargetMode="External"/><Relationship Id="rId4" Type="http://schemas.openxmlformats.org/officeDocument/2006/relationships/hyperlink" Target="https://de.wikipedia.org/wiki/Programmiersprache" TargetMode="External"/><Relationship Id="rId9" Type="http://schemas.openxmlformats.org/officeDocument/2006/relationships/image" Target="../media/image19.png"/></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image" Target="../media/image19.png"/></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blog.oreilly.de/wp-content/uploads/2016/11/language_poster_2011_841x594_neu.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athepedia.de/Disjunktion.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wikipedia.org/w/index.php?title=Technische_Informatik&amp;oldid=168643034"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e.wikipedia.org/w/index.php?title=Angewandte_Informatik&amp;oldid=169523968" TargetMode="External"/><Relationship Id="rId5" Type="http://schemas.openxmlformats.org/officeDocument/2006/relationships/hyperlink" Target="https://de.wikipedia.org/w/index.php?title=Theoretische_Informatik&amp;oldid=168896923" TargetMode="External"/><Relationship Id="rId4" Type="http://schemas.openxmlformats.org/officeDocument/2006/relationships/hyperlink" Target="https://de.wikipedia.org/w/index.php?title=Praktische_Informatik&amp;oldid=168718555"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image" Target="../media/image8.wmf"/></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image" Target="../media/image14.svg"/></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69FD6EC8-41F9-4909-8444-6ED8E5058E3D}" type="slidenum">
              <a:rPr lang="de-DE" smtClean="0"/>
              <a:pPr/>
              <a:t>1</a:t>
            </a:fld>
            <a:endParaRPr lang="de-DE"/>
          </a:p>
        </p:txBody>
      </p:sp>
      <p:sp>
        <p:nvSpPr>
          <p:cNvPr id="3" name="Folienbildplatzhalter 2">
            <a:extLst>
              <a:ext uri="{FF2B5EF4-FFF2-40B4-BE49-F238E27FC236}">
                <a16:creationId xmlns:a16="http://schemas.microsoft.com/office/drawing/2014/main" id="{1250C6A3-78E3-4E2F-B3FE-89689440580B}"/>
              </a:ext>
            </a:extLst>
          </p:cNvPr>
          <p:cNvSpPr>
            <a:spLocks noGrp="1" noRot="1" noChangeAspect="1"/>
          </p:cNvSpPr>
          <p:nvPr>
            <p:ph type="sldImg"/>
          </p:nvPr>
        </p:nvSpPr>
        <p:spPr>
          <a:xfrm>
            <a:off x="403225" y="882650"/>
            <a:ext cx="4819650" cy="3336925"/>
          </a:xfrm>
        </p:spPr>
      </p:sp>
      <p:sp>
        <p:nvSpPr>
          <p:cNvPr id="5" name="Notizenplatzhalter 4">
            <a:extLst>
              <a:ext uri="{FF2B5EF4-FFF2-40B4-BE49-F238E27FC236}">
                <a16:creationId xmlns:a16="http://schemas.microsoft.com/office/drawing/2014/main" id="{F56E8E2E-C68B-41E6-A765-01B817F27EDC}"/>
              </a:ext>
            </a:extLst>
          </p:cNvPr>
          <p:cNvSpPr>
            <a:spLocks noGrp="1"/>
          </p:cNvSpPr>
          <p:nvPr>
            <p:ph type="body" idx="1"/>
          </p:nvPr>
        </p:nvSpPr>
        <p:spPr/>
        <p:txBody>
          <a:bodyPr/>
          <a:lstStyle/>
          <a:p>
            <a:r>
              <a:rPr lang="de-DE" dirty="0" smtClean="0"/>
              <a:t>Heute: </a:t>
            </a:r>
          </a:p>
          <a:p>
            <a:pPr marL="171450" indent="-171450">
              <a:buFontTx/>
              <a:buChar char="-"/>
            </a:pPr>
            <a:r>
              <a:rPr lang="de-DE" baseline="0" dirty="0" smtClean="0"/>
              <a:t>Befassen mit den rudimentärsten Grundlagen für die Programmierung</a:t>
            </a:r>
          </a:p>
          <a:p>
            <a:pPr marL="171450" indent="-171450">
              <a:buFontTx/>
              <a:buChar char="-"/>
            </a:pPr>
            <a:r>
              <a:rPr lang="de-DE" baseline="0" dirty="0" smtClean="0"/>
              <a:t>Lehrgang bereits erläutert</a:t>
            </a:r>
            <a:r>
              <a:rPr lang="de-DE" baseline="0" dirty="0"/>
              <a:t> </a:t>
            </a:r>
            <a:r>
              <a:rPr lang="de-DE" baseline="0" dirty="0" smtClean="0"/>
              <a:t>(Ablauf bekannt)</a:t>
            </a:r>
          </a:p>
          <a:p>
            <a:pPr marL="171450" indent="-171450">
              <a:buFontTx/>
              <a:buChar char="-"/>
            </a:pPr>
            <a:endParaRPr lang="de-DE" baseline="0" dirty="0" smtClean="0"/>
          </a:p>
          <a:p>
            <a:pPr marL="0" indent="0">
              <a:buFontTx/>
              <a:buNone/>
            </a:pPr>
            <a:r>
              <a:rPr lang="de-DE" baseline="0" dirty="0" smtClean="0"/>
              <a:t>Nächste Folie:</a:t>
            </a:r>
          </a:p>
          <a:p>
            <a:pPr marL="171450" marR="0" lvl="0" indent="-171450" algn="just" defTabSz="914296" rtl="0" eaLnBrk="1" fontAlgn="auto" latinLnBrk="0" hangingPunct="1">
              <a:lnSpc>
                <a:spcPct val="100000"/>
              </a:lnSpc>
              <a:spcBef>
                <a:spcPts val="0"/>
              </a:spcBef>
              <a:spcAft>
                <a:spcPts val="0"/>
              </a:spcAft>
              <a:buClrTx/>
              <a:buSzTx/>
              <a:buFontTx/>
              <a:buChar char="-"/>
              <a:tabLst/>
              <a:defRPr/>
            </a:pPr>
            <a:r>
              <a:rPr lang="de-DE" baseline="0" dirty="0" smtClean="0"/>
              <a:t>Zitat von </a:t>
            </a:r>
            <a:r>
              <a:rPr lang="en-US" altLang="de-DE" sz="800" b="1" kern="1200" dirty="0" err="1" smtClean="0">
                <a:solidFill>
                  <a:schemeClr val="tx2"/>
                </a:solidFill>
                <a:latin typeface="Arial" panose="020B0604020202020204" pitchFamily="34" charset="0"/>
                <a:ea typeface="+mn-ea"/>
                <a:cs typeface="Arial" panose="020B0604020202020204" pitchFamily="34" charset="0"/>
              </a:rPr>
              <a:t>Edsger</a:t>
            </a:r>
            <a:r>
              <a:rPr lang="en-US" altLang="de-DE" sz="800" b="1" kern="1200" dirty="0" smtClean="0">
                <a:solidFill>
                  <a:schemeClr val="tx2"/>
                </a:solidFill>
                <a:latin typeface="Arial" panose="020B0604020202020204" pitchFamily="34" charset="0"/>
                <a:ea typeface="+mn-ea"/>
                <a:cs typeface="Arial" panose="020B0604020202020204" pitchFamily="34" charset="0"/>
              </a:rPr>
              <a:t> W. </a:t>
            </a:r>
            <a:r>
              <a:rPr lang="en-US" altLang="de-DE" sz="800" b="1" kern="1200" dirty="0" err="1" smtClean="0">
                <a:solidFill>
                  <a:schemeClr val="tx2"/>
                </a:solidFill>
                <a:latin typeface="Arial" panose="020B0604020202020204" pitchFamily="34" charset="0"/>
                <a:ea typeface="+mn-ea"/>
                <a:cs typeface="Arial" panose="020B0604020202020204" pitchFamily="34" charset="0"/>
              </a:rPr>
              <a:t>Dijkstra</a:t>
            </a:r>
            <a:r>
              <a:rPr lang="en-US" altLang="de-DE" sz="800" b="1" kern="1200" dirty="0" smtClean="0">
                <a:solidFill>
                  <a:schemeClr val="tx2"/>
                </a:solidFill>
                <a:latin typeface="Arial" panose="020B0604020202020204" pitchFamily="34" charset="0"/>
                <a:ea typeface="+mn-ea"/>
                <a:cs typeface="Arial" panose="020B0604020202020204" pitchFamily="34" charset="0"/>
              </a:rPr>
              <a:t>, </a:t>
            </a:r>
            <a:r>
              <a:rPr lang="en-US" altLang="de-DE" sz="800" b="1" kern="1200" dirty="0" err="1" smtClean="0">
                <a:solidFill>
                  <a:schemeClr val="tx2"/>
                </a:solidFill>
                <a:latin typeface="Arial" panose="020B0604020202020204" pitchFamily="34" charset="0"/>
                <a:ea typeface="+mn-ea"/>
                <a:cs typeface="Arial" panose="020B0604020202020204" pitchFamily="34" charset="0"/>
              </a:rPr>
              <a:t>niederländischer</a:t>
            </a:r>
            <a:r>
              <a:rPr lang="en-US" altLang="de-DE" sz="800" b="1" kern="1200" dirty="0" smtClean="0">
                <a:solidFill>
                  <a:schemeClr val="tx2"/>
                </a:solidFill>
                <a:latin typeface="Arial" panose="020B0604020202020204" pitchFamily="34" charset="0"/>
                <a:ea typeface="+mn-ea"/>
                <a:cs typeface="Arial" panose="020B0604020202020204" pitchFamily="34" charset="0"/>
              </a:rPr>
              <a:t> </a:t>
            </a:r>
            <a:r>
              <a:rPr lang="en-US" altLang="de-DE" sz="800" b="1" kern="1200" dirty="0" err="1" smtClean="0">
                <a:solidFill>
                  <a:schemeClr val="tx2"/>
                </a:solidFill>
                <a:latin typeface="Arial" panose="020B0604020202020204" pitchFamily="34" charset="0"/>
                <a:ea typeface="+mn-ea"/>
                <a:cs typeface="Arial" panose="020B0604020202020204" pitchFamily="34" charset="0"/>
              </a:rPr>
              <a:t>Informatiker</a:t>
            </a:r>
            <a:r>
              <a:rPr lang="en-US" altLang="de-DE" sz="800" b="1" kern="1200" dirty="0" smtClean="0">
                <a:solidFill>
                  <a:schemeClr val="tx2"/>
                </a:solidFill>
                <a:latin typeface="Arial" panose="020B0604020202020204" pitchFamily="34" charset="0"/>
                <a:ea typeface="+mn-ea"/>
                <a:cs typeface="Arial" panose="020B0604020202020204" pitchFamily="34" charset="0"/>
              </a:rPr>
              <a:t> (1930-2002)</a:t>
            </a:r>
          </a:p>
          <a:p>
            <a:pPr marL="171450" indent="-171450">
              <a:buFontTx/>
              <a:buChar char="-"/>
            </a:pPr>
            <a:endParaRPr lang="de-DE" baseline="0" dirty="0" smtClean="0"/>
          </a:p>
        </p:txBody>
      </p:sp>
      <p:sp>
        <p:nvSpPr>
          <p:cNvPr id="9" name="Kopfzeilenplatzhalter 8">
            <a:extLst>
              <a:ext uri="{FF2B5EF4-FFF2-40B4-BE49-F238E27FC236}">
                <a16:creationId xmlns:a16="http://schemas.microsoft.com/office/drawing/2014/main" id="{4C7CCADD-32D1-483D-B161-E4ECC713DD3A}"/>
              </a:ext>
            </a:extLst>
          </p:cNvPr>
          <p:cNvSpPr>
            <a:spLocks noGrp="1"/>
          </p:cNvSpPr>
          <p:nvPr>
            <p:ph type="hdr" sz="quarter" idx="12"/>
          </p:nvPr>
        </p:nvSpPr>
        <p:spPr/>
        <p:txBody>
          <a:bodyPr/>
          <a:lstStyle/>
          <a:p>
            <a:r>
              <a:rPr lang="de-DE"/>
              <a:t>Mathematische Grundlagen - Skript 1 - Einführung</a:t>
            </a:r>
            <a:endParaRPr lang="de-DE" dirty="0"/>
          </a:p>
        </p:txBody>
      </p:sp>
      <p:sp>
        <p:nvSpPr>
          <p:cNvPr id="10" name="Fußzeilenplatzhalter 9">
            <a:extLst>
              <a:ext uri="{FF2B5EF4-FFF2-40B4-BE49-F238E27FC236}">
                <a16:creationId xmlns:a16="http://schemas.microsoft.com/office/drawing/2014/main" id="{C2CED67B-3EAE-4034-983F-0777CB6E2DDD}"/>
              </a:ext>
            </a:extLst>
          </p:cNvPr>
          <p:cNvSpPr>
            <a:spLocks noGrp="1"/>
          </p:cNvSpPr>
          <p:nvPr>
            <p:ph type="ftr" sz="quarter" idx="13"/>
          </p:nvPr>
        </p:nvSpPr>
        <p:spPr/>
        <p:txBody>
          <a:bodyPr/>
          <a:lstStyle/>
          <a:p>
            <a:r>
              <a:rPr lang="de-DE"/>
              <a:t>ITSBw IX. Inspektion</a:t>
            </a:r>
            <a:endParaRPr lang="de-DE" dirty="0"/>
          </a:p>
        </p:txBody>
      </p:sp>
    </p:spTree>
    <p:extLst>
      <p:ext uri="{BB962C8B-B14F-4D97-AF65-F5344CB8AC3E}">
        <p14:creationId xmlns:p14="http://schemas.microsoft.com/office/powerpoint/2010/main" val="2843925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smtClean="0"/>
              <a:t>Reales System:</a:t>
            </a:r>
          </a:p>
          <a:p>
            <a:r>
              <a:rPr lang="de-DE" dirty="0" smtClean="0"/>
              <a:t>Das</a:t>
            </a:r>
            <a:r>
              <a:rPr lang="de-DE" baseline="0" dirty="0" smtClean="0"/>
              <a:t> sich vorzustellende Objekt an sich (Kann auch ein Teilproblem sein!) </a:t>
            </a:r>
          </a:p>
          <a:p>
            <a:pPr marL="171450" indent="-171450">
              <a:buFont typeface="Wingdings" panose="05000000000000000000" pitchFamily="2" charset="2"/>
              <a:buChar char="à"/>
            </a:pPr>
            <a:r>
              <a:rPr lang="de-DE" baseline="0" dirty="0" smtClean="0">
                <a:sym typeface="Wingdings" panose="05000000000000000000" pitchFamily="2" charset="2"/>
              </a:rPr>
              <a:t>Das bedeutet, dass ein großes Modell aus mehreren kleinen Modellen bestehen kann</a:t>
            </a:r>
          </a:p>
          <a:p>
            <a:pPr marL="171450" indent="-171450">
              <a:buFont typeface="Arial" panose="020B0604020202020204" pitchFamily="34" charset="0"/>
              <a:buChar char="•"/>
            </a:pPr>
            <a:r>
              <a:rPr lang="de-DE" baseline="0" dirty="0" smtClean="0"/>
              <a:t>Muss das Objekt in mehrere unterteilt werden?</a:t>
            </a:r>
          </a:p>
          <a:p>
            <a:pPr marL="171450" indent="-171450">
              <a:buFont typeface="Arial" panose="020B0604020202020204" pitchFamily="34" charset="0"/>
              <a:buChar char="•"/>
            </a:pPr>
            <a:r>
              <a:rPr lang="de-DE" baseline="0" dirty="0" smtClean="0">
                <a:sym typeface="Wingdings" panose="05000000000000000000" pitchFamily="2" charset="2"/>
              </a:rPr>
              <a:t>Was gehört zum Objekt und was zu den äußeren Einflüssen? </a:t>
            </a:r>
          </a:p>
          <a:p>
            <a:pPr marL="171450" indent="-171450">
              <a:buFont typeface="Arial" panose="020B0604020202020204" pitchFamily="34" charset="0"/>
              <a:buChar char="•"/>
            </a:pPr>
            <a:r>
              <a:rPr lang="de-DE" baseline="0" dirty="0" smtClean="0">
                <a:sym typeface="Wingdings" panose="05000000000000000000" pitchFamily="2" charset="2"/>
              </a:rPr>
              <a:t>Benennung des Objekts und Beschreibung der Zusammenhänge</a:t>
            </a:r>
            <a:r>
              <a:rPr lang="de-DE" dirty="0" smtClean="0"/>
              <a:t> </a:t>
            </a:r>
          </a:p>
          <a:p>
            <a:pPr marL="171450" indent="-171450">
              <a:buFontTx/>
              <a:buChar char="-"/>
            </a:pPr>
            <a:endParaRPr lang="de-DE" b="1" dirty="0" smtClean="0"/>
          </a:p>
          <a:p>
            <a:pPr marL="0" indent="0">
              <a:buFontTx/>
              <a:buNone/>
            </a:pPr>
            <a:r>
              <a:rPr lang="de-DE" b="1" dirty="0" smtClean="0"/>
              <a:t>Wortmodell (Alles</a:t>
            </a:r>
            <a:r>
              <a:rPr lang="de-DE" b="1" baseline="0" dirty="0" smtClean="0"/>
              <a:t> in Umgangssprache)</a:t>
            </a:r>
            <a:r>
              <a:rPr lang="de-DE" b="1" dirty="0" smtClean="0"/>
              <a:t>:</a:t>
            </a:r>
          </a:p>
          <a:p>
            <a:pPr marL="171450" indent="-171450">
              <a:buFont typeface="Arial" panose="020B0604020202020204" pitchFamily="34" charset="0"/>
              <a:buChar char="•"/>
            </a:pPr>
            <a:r>
              <a:rPr lang="de-DE" dirty="0" smtClean="0"/>
              <a:t>Beschreibung</a:t>
            </a:r>
            <a:r>
              <a:rPr lang="de-DE" baseline="0" dirty="0" smtClean="0"/>
              <a:t> des Systems und aller Elemente</a:t>
            </a:r>
          </a:p>
          <a:p>
            <a:pPr marL="171450" indent="-171450">
              <a:buFont typeface="Arial" panose="020B0604020202020204" pitchFamily="34" charset="0"/>
              <a:buChar char="•"/>
            </a:pPr>
            <a:r>
              <a:rPr lang="de-DE" baseline="0" dirty="0" smtClean="0"/>
              <a:t>Funktionen und Verknüpfungen</a:t>
            </a:r>
          </a:p>
          <a:p>
            <a:pPr marL="171450" indent="-171450">
              <a:buFont typeface="Arial" panose="020B0604020202020204" pitchFamily="34" charset="0"/>
              <a:buChar char="•"/>
            </a:pPr>
            <a:r>
              <a:rPr lang="de-DE" baseline="0" dirty="0" smtClean="0"/>
              <a:t>Kategorisierung (externe Parameter, Prozessparameter, zeitabhängige Umwelteinwirkungen, </a:t>
            </a:r>
            <a:r>
              <a:rPr lang="de-DE" dirty="0" smtClean="0"/>
              <a:t>Zustandsgrößen, Anfangsbedingungen, Änderungsraten der Zustandsgrößen, Zwischengrößen) </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dirty="0" smtClean="0"/>
              <a:t>Wirkbeziehungen (z.B. Wirkungsdiagramm oder Beziehungsdiagramm):</a:t>
            </a:r>
          </a:p>
          <a:p>
            <a:pPr marL="0" indent="0">
              <a:buFont typeface="Arial" panose="020B0604020202020204" pitchFamily="34" charset="0"/>
              <a:buNone/>
            </a:pPr>
            <a:r>
              <a:rPr lang="de-DE" baseline="0" dirty="0" smtClean="0"/>
              <a:t>Diagramm der Systemelemente und ihrer Verknüpfungen</a:t>
            </a:r>
          </a:p>
          <a:p>
            <a:pPr marL="171450" indent="-171450">
              <a:buFont typeface="Arial" panose="020B0604020202020204" pitchFamily="34" charset="0"/>
              <a:buChar char="•"/>
            </a:pPr>
            <a:r>
              <a:rPr lang="de-DE" baseline="0" dirty="0" smtClean="0"/>
              <a:t>Zunächst durch umgangssprachlich festgelegte Namen gekennzeichnet</a:t>
            </a:r>
          </a:p>
          <a:p>
            <a:pPr marL="171450" indent="-171450">
              <a:buFont typeface="Arial" panose="020B0604020202020204" pitchFamily="34" charset="0"/>
              <a:buChar char="•"/>
            </a:pPr>
            <a:r>
              <a:rPr lang="de-DE" baseline="0" dirty="0" smtClean="0"/>
              <a:t>Verbindung mit Pfeilen die in die Wirkungsrichtung verlaufen</a:t>
            </a:r>
          </a:p>
          <a:p>
            <a:pPr marL="171450" indent="-171450">
              <a:buFont typeface="Arial" panose="020B0604020202020204" pitchFamily="34" charset="0"/>
              <a:buChar char="•"/>
            </a:pPr>
            <a:r>
              <a:rPr lang="de-DE" baseline="0" dirty="0" smtClean="0"/>
              <a:t>Zeigt nur die Verbindung zu anderen Elementen nicht deren Funktion</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dirty="0" smtClean="0"/>
              <a:t>Ablaufbeziehungen (Als Flussdiagramm):</a:t>
            </a:r>
          </a:p>
          <a:p>
            <a:pPr marL="0" indent="0">
              <a:buFont typeface="Arial" panose="020B0604020202020204" pitchFamily="34" charset="0"/>
              <a:buNone/>
            </a:pPr>
            <a:r>
              <a:rPr lang="de-DE" baseline="0" dirty="0" smtClean="0"/>
              <a:t>Enthält alle Informationen in Verbindung mit dem Wirkungsdiagramm</a:t>
            </a:r>
          </a:p>
          <a:p>
            <a:pPr marL="171450" indent="-171450">
              <a:buFont typeface="Arial" panose="020B0604020202020204" pitchFamily="34" charset="0"/>
              <a:buChar char="•"/>
            </a:pPr>
            <a:r>
              <a:rPr lang="de-DE" baseline="0" dirty="0" smtClean="0"/>
              <a:t>Wird entworfen nachdem Elemente, deren Funktion, Struktur, Parameter, sowie funktionale Verknüpfungen zwischen den Prozesselementen bestimmt worden sind</a:t>
            </a:r>
          </a:p>
          <a:p>
            <a:pPr marL="171450" indent="-171450">
              <a:buFont typeface="Arial" panose="020B0604020202020204" pitchFamily="34" charset="0"/>
              <a:buChar char="•"/>
            </a:pPr>
            <a:r>
              <a:rPr lang="de-DE" baseline="0" dirty="0" smtClean="0"/>
              <a:t>Zusätzlich müssen alle noch fehlenden, externen Parameter mit einbezogen werden</a:t>
            </a:r>
            <a:endParaRPr lang="de-DE" dirty="0" smtClean="0"/>
          </a:p>
          <a:p>
            <a:endParaRPr lang="de-DE" dirty="0" smtClean="0"/>
          </a:p>
          <a:p>
            <a:r>
              <a:rPr lang="de-DE" b="1" dirty="0" smtClean="0"/>
              <a:t>Gültigkeitsprüfung</a:t>
            </a:r>
            <a:r>
              <a:rPr lang="de-DE" b="1" baseline="0" dirty="0" smtClean="0"/>
              <a:t> (z.B. Simulation):</a:t>
            </a:r>
          </a:p>
          <a:p>
            <a:pPr marL="171450" indent="-171450">
              <a:buFont typeface="Arial" panose="020B0604020202020204" pitchFamily="34" charset="0"/>
              <a:buChar char="•"/>
            </a:pPr>
            <a:r>
              <a:rPr lang="de-DE" baseline="0" dirty="0" smtClean="0"/>
              <a:t>Durchrechnen und Simulieren des Modells unter Einbeziehung verschiedener Umwelteinwirkungen, Parameter und Anfangsbedingungen  (Auch mehrere Läufe)</a:t>
            </a:r>
          </a:p>
          <a:p>
            <a:pPr marL="171450" indent="-171450">
              <a:buFont typeface="Arial" panose="020B0604020202020204" pitchFamily="34" charset="0"/>
              <a:buChar char="•"/>
            </a:pPr>
            <a:r>
              <a:rPr lang="de-DE" baseline="0" dirty="0" smtClean="0"/>
              <a:t>Prüfung der Struktur-, Verhaltens, empirischer und der Anwendungsgültigkeit </a:t>
            </a:r>
          </a:p>
          <a:p>
            <a:pPr marL="171450" indent="-171450">
              <a:buFont typeface="Arial" panose="020B0604020202020204" pitchFamily="34" charset="0"/>
              <a:buChar char="•"/>
            </a:pPr>
            <a:r>
              <a:rPr lang="de-DE" baseline="0" dirty="0" smtClean="0"/>
              <a:t>Anhand der Prüfung werden unbefriedigende Formulierungen, Verbesserungen und Umformulierungen von Teilen des Modells veranlasst</a:t>
            </a:r>
          </a:p>
          <a:p>
            <a:endParaRPr lang="de-DE" baseline="0" dirty="0" smtClean="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10</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2902734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smtClean="0"/>
              <a:t>Reales System:</a:t>
            </a:r>
          </a:p>
          <a:p>
            <a:r>
              <a:rPr lang="de-DE" dirty="0" smtClean="0"/>
              <a:t>Das</a:t>
            </a:r>
            <a:r>
              <a:rPr lang="de-DE" baseline="0" dirty="0" smtClean="0"/>
              <a:t> </a:t>
            </a:r>
            <a:r>
              <a:rPr lang="de-DE" baseline="0" smtClean="0"/>
              <a:t>sich vorzustellende </a:t>
            </a:r>
            <a:r>
              <a:rPr lang="de-DE" baseline="0" dirty="0" smtClean="0"/>
              <a:t>Objekt an sich (Kann auch ein Teilproblem sein!) </a:t>
            </a:r>
          </a:p>
          <a:p>
            <a:pPr marL="171450" indent="-171450">
              <a:buFont typeface="Wingdings" panose="05000000000000000000" pitchFamily="2" charset="2"/>
              <a:buChar char="à"/>
            </a:pPr>
            <a:r>
              <a:rPr lang="de-DE" baseline="0" dirty="0" smtClean="0">
                <a:sym typeface="Wingdings" panose="05000000000000000000" pitchFamily="2" charset="2"/>
              </a:rPr>
              <a:t>Das bedeutet, dass ein großes Modell aus mehreren kleinen Modellen bestehen kann</a:t>
            </a:r>
          </a:p>
          <a:p>
            <a:pPr marL="171450" indent="-171450">
              <a:buFont typeface="Arial" panose="020B0604020202020204" pitchFamily="34" charset="0"/>
              <a:buChar char="•"/>
            </a:pPr>
            <a:r>
              <a:rPr lang="de-DE" baseline="0" dirty="0" smtClean="0"/>
              <a:t>Muss das Objekt in mehrere unterteilt werden?</a:t>
            </a:r>
          </a:p>
          <a:p>
            <a:pPr marL="171450" indent="-171450">
              <a:buFont typeface="Arial" panose="020B0604020202020204" pitchFamily="34" charset="0"/>
              <a:buChar char="•"/>
            </a:pPr>
            <a:r>
              <a:rPr lang="de-DE" baseline="0" dirty="0" smtClean="0">
                <a:sym typeface="Wingdings" panose="05000000000000000000" pitchFamily="2" charset="2"/>
              </a:rPr>
              <a:t>Was </a:t>
            </a:r>
            <a:r>
              <a:rPr lang="de-DE" baseline="0" smtClean="0">
                <a:sym typeface="Wingdings" panose="05000000000000000000" pitchFamily="2" charset="2"/>
              </a:rPr>
              <a:t>gehört zum </a:t>
            </a:r>
            <a:r>
              <a:rPr lang="de-DE" baseline="0" dirty="0" smtClean="0">
                <a:sym typeface="Wingdings" panose="05000000000000000000" pitchFamily="2" charset="2"/>
              </a:rPr>
              <a:t>Objekt und </a:t>
            </a:r>
            <a:r>
              <a:rPr lang="de-DE" baseline="0" smtClean="0">
                <a:sym typeface="Wingdings" panose="05000000000000000000" pitchFamily="2" charset="2"/>
              </a:rPr>
              <a:t>was zu </a:t>
            </a:r>
            <a:r>
              <a:rPr lang="de-DE" baseline="0" dirty="0" smtClean="0">
                <a:sym typeface="Wingdings" panose="05000000000000000000" pitchFamily="2" charset="2"/>
              </a:rPr>
              <a:t>den äußeren Einflüssen? </a:t>
            </a:r>
          </a:p>
          <a:p>
            <a:pPr marL="171450" indent="-171450">
              <a:buFont typeface="Arial" panose="020B0604020202020204" pitchFamily="34" charset="0"/>
              <a:buChar char="•"/>
            </a:pPr>
            <a:r>
              <a:rPr lang="de-DE" baseline="0" dirty="0" smtClean="0">
                <a:sym typeface="Wingdings" panose="05000000000000000000" pitchFamily="2" charset="2"/>
              </a:rPr>
              <a:t>Benennung des Objekts und Beschreibung </a:t>
            </a:r>
            <a:r>
              <a:rPr lang="de-DE" baseline="0" smtClean="0">
                <a:sym typeface="Wingdings" panose="05000000000000000000" pitchFamily="2" charset="2"/>
              </a:rPr>
              <a:t>der Zusammenhänge</a:t>
            </a:r>
            <a:r>
              <a:rPr lang="de-DE" smtClean="0"/>
              <a:t> </a:t>
            </a:r>
            <a:endParaRPr lang="de-DE" dirty="0" smtClean="0"/>
          </a:p>
          <a:p>
            <a:pPr marL="171450" indent="-171450">
              <a:buFontTx/>
              <a:buChar char="-"/>
            </a:pPr>
            <a:endParaRPr lang="de-DE" b="1" dirty="0" smtClean="0"/>
          </a:p>
          <a:p>
            <a:pPr marL="0" indent="0">
              <a:buFontTx/>
              <a:buNone/>
            </a:pPr>
            <a:r>
              <a:rPr lang="de-DE" b="1" dirty="0" smtClean="0"/>
              <a:t>Wortmodell (Alles</a:t>
            </a:r>
            <a:r>
              <a:rPr lang="de-DE" b="1" baseline="0" dirty="0" smtClean="0"/>
              <a:t> in Umgangssprache)</a:t>
            </a:r>
            <a:r>
              <a:rPr lang="de-DE" b="1" dirty="0" smtClean="0"/>
              <a:t>:</a:t>
            </a:r>
          </a:p>
          <a:p>
            <a:pPr marL="171450" indent="-171450">
              <a:buFont typeface="Arial" panose="020B0604020202020204" pitchFamily="34" charset="0"/>
              <a:buChar char="•"/>
            </a:pPr>
            <a:r>
              <a:rPr lang="de-DE" dirty="0" smtClean="0"/>
              <a:t>Beschreibung</a:t>
            </a:r>
            <a:r>
              <a:rPr lang="de-DE" baseline="0" dirty="0" smtClean="0"/>
              <a:t> des Systems und aller Elemente</a:t>
            </a:r>
          </a:p>
          <a:p>
            <a:pPr marL="171450" indent="-171450">
              <a:buFont typeface="Arial" panose="020B0604020202020204" pitchFamily="34" charset="0"/>
              <a:buChar char="•"/>
            </a:pPr>
            <a:r>
              <a:rPr lang="de-DE" baseline="0" dirty="0" smtClean="0"/>
              <a:t>Funktionen und Verknüpfungen</a:t>
            </a:r>
          </a:p>
          <a:p>
            <a:pPr marL="171450" indent="-171450">
              <a:buFont typeface="Arial" panose="020B0604020202020204" pitchFamily="34" charset="0"/>
              <a:buChar char="•"/>
            </a:pPr>
            <a:r>
              <a:rPr lang="de-DE" baseline="0" dirty="0" smtClean="0"/>
              <a:t>Kategorisierung (externe Parameter</a:t>
            </a:r>
            <a:r>
              <a:rPr lang="de-DE" baseline="0" smtClean="0"/>
              <a:t>, Prozessparameter, zeitabhängige </a:t>
            </a:r>
            <a:r>
              <a:rPr lang="de-DE" baseline="0" dirty="0" smtClean="0"/>
              <a:t>Umwelteinwirkungen</a:t>
            </a:r>
            <a:r>
              <a:rPr lang="de-DE" baseline="0" smtClean="0"/>
              <a:t>, </a:t>
            </a:r>
            <a:r>
              <a:rPr lang="de-DE" smtClean="0"/>
              <a:t>Zustandsgrößen</a:t>
            </a:r>
            <a:r>
              <a:rPr lang="de-DE" dirty="0" smtClean="0"/>
              <a:t>, Anfangsbedingungen, Änderungsraten </a:t>
            </a:r>
            <a:r>
              <a:rPr lang="de-DE" smtClean="0"/>
              <a:t>der Zustandsgrößen, Zwischengrößen</a:t>
            </a:r>
            <a:r>
              <a:rPr lang="de-DE" dirty="0" smtClean="0"/>
              <a:t>) </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Wirkbeziehungen (z.B</a:t>
            </a:r>
            <a:r>
              <a:rPr lang="de-DE" b="1" baseline="0" dirty="0" smtClean="0"/>
              <a:t>. Wirkungsdiagramm </a:t>
            </a:r>
            <a:r>
              <a:rPr lang="de-DE" b="1" baseline="0" smtClean="0"/>
              <a:t>oder Beziehungsdiagramm</a:t>
            </a:r>
            <a:r>
              <a:rPr lang="de-DE" b="1" baseline="0" dirty="0" smtClean="0"/>
              <a:t>):</a:t>
            </a:r>
          </a:p>
          <a:p>
            <a:pPr marL="0" indent="0">
              <a:buFont typeface="Arial" panose="020B0604020202020204" pitchFamily="34" charset="0"/>
              <a:buNone/>
            </a:pPr>
            <a:r>
              <a:rPr lang="de-DE" baseline="0" dirty="0" smtClean="0"/>
              <a:t>Diagramm der Systemelemente und ihrer Verknüpfungen</a:t>
            </a:r>
          </a:p>
          <a:p>
            <a:pPr marL="171450" indent="-171450">
              <a:buFont typeface="Arial" panose="020B0604020202020204" pitchFamily="34" charset="0"/>
              <a:buChar char="•"/>
            </a:pPr>
            <a:r>
              <a:rPr lang="de-DE" baseline="0" smtClean="0"/>
              <a:t>Zunächst </a:t>
            </a:r>
            <a:r>
              <a:rPr lang="de-DE" baseline="0" dirty="0" smtClean="0"/>
              <a:t>durch umgangssprachlich festgelegte </a:t>
            </a:r>
            <a:r>
              <a:rPr lang="de-DE" baseline="0" smtClean="0"/>
              <a:t>Namen gekennzeichnet</a:t>
            </a:r>
            <a:endParaRPr lang="de-DE" baseline="0" dirty="0" smtClean="0"/>
          </a:p>
          <a:p>
            <a:pPr marL="171450" indent="-171450">
              <a:buFont typeface="Arial" panose="020B0604020202020204" pitchFamily="34" charset="0"/>
              <a:buChar char="•"/>
            </a:pPr>
            <a:r>
              <a:rPr lang="de-DE" baseline="0" dirty="0" smtClean="0"/>
              <a:t>Verbindung mit Pfeilen die in die Wirkungsrichtung verlaufen</a:t>
            </a:r>
          </a:p>
          <a:p>
            <a:pPr marL="171450" indent="-171450">
              <a:buFont typeface="Arial" panose="020B0604020202020204" pitchFamily="34" charset="0"/>
              <a:buChar char="•"/>
            </a:pPr>
            <a:r>
              <a:rPr lang="de-DE" baseline="0" smtClean="0"/>
              <a:t>Zeigt </a:t>
            </a:r>
            <a:r>
              <a:rPr lang="de-DE" baseline="0" dirty="0" smtClean="0"/>
              <a:t>nur die </a:t>
            </a:r>
            <a:r>
              <a:rPr lang="de-DE" baseline="0" smtClean="0"/>
              <a:t>Verbindung zu </a:t>
            </a:r>
            <a:r>
              <a:rPr lang="de-DE" baseline="0" dirty="0" smtClean="0"/>
              <a:t>anderen Elementen nicht deren Funktion</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Ablaufbeziehungen </a:t>
            </a:r>
            <a:r>
              <a:rPr lang="de-DE" b="1" baseline="0" dirty="0" smtClean="0"/>
              <a:t>(Als Flussdiagramm):</a:t>
            </a:r>
          </a:p>
          <a:p>
            <a:pPr marL="0" indent="0">
              <a:buFont typeface="Arial" panose="020B0604020202020204" pitchFamily="34" charset="0"/>
              <a:buNone/>
            </a:pPr>
            <a:r>
              <a:rPr lang="de-DE" baseline="0" dirty="0" smtClean="0"/>
              <a:t>Enthält alle Informationen in Verbindung mit dem Wirkungsdiagramm</a:t>
            </a:r>
          </a:p>
          <a:p>
            <a:pPr marL="171450" indent="-171450">
              <a:buFont typeface="Arial" panose="020B0604020202020204" pitchFamily="34" charset="0"/>
              <a:buChar char="•"/>
            </a:pPr>
            <a:r>
              <a:rPr lang="de-DE" baseline="0" dirty="0" smtClean="0"/>
              <a:t>Wird entworfen nachdem Elemente, deren Funktion, Struktur, Parameter, sowie funktionale </a:t>
            </a:r>
            <a:r>
              <a:rPr lang="de-DE" baseline="0" smtClean="0"/>
              <a:t>Verknüpfungen zwischen den Prozesselementen </a:t>
            </a:r>
            <a:r>
              <a:rPr lang="de-DE" baseline="0" dirty="0" smtClean="0"/>
              <a:t>bestimmt worden sind</a:t>
            </a:r>
          </a:p>
          <a:p>
            <a:pPr marL="171450" indent="-171450">
              <a:buFont typeface="Arial" panose="020B0604020202020204" pitchFamily="34" charset="0"/>
              <a:buChar char="•"/>
            </a:pPr>
            <a:r>
              <a:rPr lang="de-DE" baseline="0" smtClean="0"/>
              <a:t>Zusätzlich </a:t>
            </a:r>
            <a:r>
              <a:rPr lang="de-DE" baseline="0" dirty="0" smtClean="0"/>
              <a:t>müssen alle noch fehlenden, externen Parameter </a:t>
            </a:r>
            <a:r>
              <a:rPr lang="de-DE" baseline="0" smtClean="0"/>
              <a:t>mit einbezogen </a:t>
            </a:r>
            <a:r>
              <a:rPr lang="de-DE" baseline="0" dirty="0" smtClean="0"/>
              <a:t>werden</a:t>
            </a:r>
            <a:endParaRPr lang="de-DE" dirty="0" smtClean="0"/>
          </a:p>
          <a:p>
            <a:endParaRPr lang="de-DE" dirty="0" smtClean="0"/>
          </a:p>
          <a:p>
            <a:r>
              <a:rPr lang="de-DE" b="1" smtClean="0"/>
              <a:t>Gültigkeitsprüfung</a:t>
            </a:r>
            <a:r>
              <a:rPr lang="de-DE" b="1" baseline="0" smtClean="0"/>
              <a:t> (z.B</a:t>
            </a:r>
            <a:r>
              <a:rPr lang="de-DE" b="1" baseline="0" dirty="0" smtClean="0"/>
              <a:t>. Simulation):</a:t>
            </a:r>
          </a:p>
          <a:p>
            <a:pPr marL="171450" indent="-171450">
              <a:buFont typeface="Arial" panose="020B0604020202020204" pitchFamily="34" charset="0"/>
              <a:buChar char="•"/>
            </a:pPr>
            <a:r>
              <a:rPr lang="de-DE" baseline="0" dirty="0" smtClean="0"/>
              <a:t>Durchrechnen und Simulieren des Modells </a:t>
            </a:r>
            <a:r>
              <a:rPr lang="de-DE" baseline="0" smtClean="0"/>
              <a:t>unter Einbeziehung </a:t>
            </a:r>
            <a:r>
              <a:rPr lang="de-DE" baseline="0" dirty="0" smtClean="0"/>
              <a:t>verschiedener Umwelteinwirkungen, Parameter und Anfangsbedingungen  (Auch mehrere Läufe)</a:t>
            </a:r>
          </a:p>
          <a:p>
            <a:pPr marL="171450" indent="-171450">
              <a:buFont typeface="Arial" panose="020B0604020202020204" pitchFamily="34" charset="0"/>
              <a:buChar char="•"/>
            </a:pPr>
            <a:r>
              <a:rPr lang="de-DE" baseline="0" dirty="0" smtClean="0"/>
              <a:t>Prüfung der Struktur-, Verhaltens, empirischer und der Anwendungsgültigkeit </a:t>
            </a:r>
          </a:p>
          <a:p>
            <a:pPr marL="171450" indent="-171450">
              <a:buFont typeface="Arial" panose="020B0604020202020204" pitchFamily="34" charset="0"/>
              <a:buChar char="•"/>
            </a:pPr>
            <a:r>
              <a:rPr lang="de-DE" baseline="0" dirty="0" smtClean="0"/>
              <a:t>Anhand der Prüfung werden unbefriedigende Formulierungen, Verbesserungen und Umformulierungen von Teilen des Modells veranlasst</a:t>
            </a:r>
          </a:p>
          <a:p>
            <a:endParaRPr lang="de-DE" baseline="0" dirty="0" smtClean="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11</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377484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smtClean="0"/>
              <a:t>TEXTBEARBEITUNG</a:t>
            </a:r>
            <a:r>
              <a:rPr lang="de-DE" b="1" baseline="0" dirty="0" smtClean="0"/>
              <a:t> VIA PRÄSENTATIONSTOOL STIFT (Gemeinsam mit </a:t>
            </a:r>
            <a:r>
              <a:rPr lang="de-DE" b="1" baseline="0" dirty="0" err="1" smtClean="0"/>
              <a:t>LTn</a:t>
            </a:r>
            <a:r>
              <a:rPr lang="de-DE" b="1" baseline="0" dirty="0" smtClean="0"/>
              <a:t>)</a:t>
            </a:r>
            <a:endParaRPr lang="de-DE" b="1" dirty="0" smtClean="0"/>
          </a:p>
          <a:p>
            <a:endParaRPr lang="de-DE" b="1" dirty="0" smtClean="0"/>
          </a:p>
          <a:p>
            <a:r>
              <a:rPr lang="de-DE" b="1" dirty="0" smtClean="0"/>
              <a:t>Reales System:</a:t>
            </a:r>
          </a:p>
          <a:p>
            <a:r>
              <a:rPr lang="de-DE" dirty="0" smtClean="0"/>
              <a:t>Das</a:t>
            </a:r>
            <a:r>
              <a:rPr lang="de-DE" baseline="0" dirty="0" smtClean="0"/>
              <a:t> </a:t>
            </a:r>
            <a:r>
              <a:rPr lang="de-DE" baseline="0" smtClean="0"/>
              <a:t>sich vorzustellende </a:t>
            </a:r>
            <a:r>
              <a:rPr lang="de-DE" baseline="0" dirty="0" smtClean="0"/>
              <a:t>Objekt an sich (Kann auch ein Teilproblem sein!) </a:t>
            </a:r>
          </a:p>
          <a:p>
            <a:pPr marL="171450" indent="-171450">
              <a:buFont typeface="Wingdings" panose="05000000000000000000" pitchFamily="2" charset="2"/>
              <a:buChar char="à"/>
            </a:pPr>
            <a:r>
              <a:rPr lang="de-DE" baseline="0" dirty="0" smtClean="0">
                <a:sym typeface="Wingdings" panose="05000000000000000000" pitchFamily="2" charset="2"/>
              </a:rPr>
              <a:t>Das bedeutet, dass ein großes Modell aus mehreren kleinen Modellen bestehen kann</a:t>
            </a:r>
          </a:p>
          <a:p>
            <a:pPr marL="0" indent="0">
              <a:buFont typeface="Wingdings" panose="05000000000000000000" pitchFamily="2" charset="2"/>
              <a:buNone/>
            </a:pPr>
            <a:endParaRPr lang="de-DE" baseline="0" dirty="0" smtClean="0">
              <a:sym typeface="Wingdings" panose="05000000000000000000" pitchFamily="2" charset="2"/>
            </a:endParaRPr>
          </a:p>
          <a:p>
            <a:pPr marL="171450" indent="-171450">
              <a:buFont typeface="Arial" panose="020B0604020202020204" pitchFamily="34" charset="0"/>
              <a:buChar char="•"/>
            </a:pPr>
            <a:r>
              <a:rPr lang="de-DE" b="1" baseline="0" dirty="0" smtClean="0"/>
              <a:t>Muss das Objekt in mehrere unterteilt werden?</a:t>
            </a:r>
          </a:p>
          <a:p>
            <a:pPr marL="0" indent="0">
              <a:buFont typeface="Arial" panose="020B0604020202020204" pitchFamily="34" charset="0"/>
              <a:buNone/>
            </a:pPr>
            <a:r>
              <a:rPr lang="de-DE" baseline="0" dirty="0" smtClean="0">
                <a:sym typeface="Wingdings" panose="05000000000000000000" pitchFamily="2" charset="2"/>
              </a:rPr>
              <a:t> Ja: Trommeltürproblem / Sockenproblem</a:t>
            </a:r>
            <a:endParaRPr lang="de-DE" baseline="0" dirty="0" smtClean="0"/>
          </a:p>
          <a:p>
            <a:pPr marL="0" indent="0">
              <a:buFont typeface="Arial" panose="020B0604020202020204" pitchFamily="34" charset="0"/>
              <a:buNone/>
            </a:pPr>
            <a:endParaRPr lang="de-DE" baseline="0" dirty="0" smtClean="0"/>
          </a:p>
          <a:p>
            <a:pPr marL="171450" indent="-171450">
              <a:buFont typeface="Arial" panose="020B0604020202020204" pitchFamily="34" charset="0"/>
              <a:buChar char="•"/>
            </a:pPr>
            <a:r>
              <a:rPr lang="de-DE" b="1" baseline="0" dirty="0" smtClean="0">
                <a:sym typeface="Wingdings" panose="05000000000000000000" pitchFamily="2" charset="2"/>
              </a:rPr>
              <a:t>Was </a:t>
            </a:r>
            <a:r>
              <a:rPr lang="de-DE" b="1" baseline="0" smtClean="0">
                <a:sym typeface="Wingdings" panose="05000000000000000000" pitchFamily="2" charset="2"/>
              </a:rPr>
              <a:t>gehört zum </a:t>
            </a:r>
            <a:r>
              <a:rPr lang="de-DE" b="1" baseline="0" dirty="0" smtClean="0">
                <a:sym typeface="Wingdings" panose="05000000000000000000" pitchFamily="2" charset="2"/>
              </a:rPr>
              <a:t>Objekt und </a:t>
            </a:r>
            <a:r>
              <a:rPr lang="de-DE" b="1" baseline="0" smtClean="0">
                <a:sym typeface="Wingdings" panose="05000000000000000000" pitchFamily="2" charset="2"/>
              </a:rPr>
              <a:t>was zu </a:t>
            </a:r>
            <a:r>
              <a:rPr lang="de-DE" b="1" baseline="0" dirty="0" smtClean="0">
                <a:sym typeface="Wingdings" panose="05000000000000000000" pitchFamily="2" charset="2"/>
              </a:rPr>
              <a:t>den äußeren Einflüssen? </a:t>
            </a:r>
          </a:p>
          <a:p>
            <a:pPr marL="0" indent="0">
              <a:buFont typeface="Arial" panose="020B0604020202020204" pitchFamily="34" charset="0"/>
              <a:buNone/>
            </a:pPr>
            <a:endParaRPr lang="de-DE" baseline="0" dirty="0" smtClean="0">
              <a:sym typeface="Wingdings" panose="05000000000000000000" pitchFamily="2" charset="2"/>
            </a:endParaRPr>
          </a:p>
          <a:p>
            <a:pPr marL="0" indent="0">
              <a:buFont typeface="Arial" panose="020B0604020202020204" pitchFamily="34" charset="0"/>
              <a:buNone/>
            </a:pPr>
            <a:r>
              <a:rPr lang="de-DE" baseline="0" dirty="0" smtClean="0">
                <a:sym typeface="Wingdings" panose="05000000000000000000" pitchFamily="2" charset="2"/>
              </a:rPr>
              <a:t>1. Trommeltürproblem</a:t>
            </a:r>
          </a:p>
          <a:p>
            <a:pPr marL="0" indent="0">
              <a:buFont typeface="Arial" panose="020B0604020202020204" pitchFamily="34" charset="0"/>
              <a:buNone/>
            </a:pPr>
            <a:r>
              <a:rPr lang="de-DE" baseline="0" dirty="0" smtClean="0">
                <a:sym typeface="Wingdings" panose="05000000000000000000" pitchFamily="2" charset="2"/>
              </a:rPr>
              <a:t>Durchstreichen: Äußere Einflüsse:</a:t>
            </a:r>
          </a:p>
          <a:p>
            <a:pPr marL="628598" lvl="1" indent="-171450">
              <a:buFont typeface="Arial" panose="020B0604020202020204" pitchFamily="34" charset="0"/>
              <a:buChar char="•"/>
            </a:pPr>
            <a:r>
              <a:rPr lang="de-DE" baseline="0" dirty="0" smtClean="0">
                <a:sym typeface="Wingdings" panose="05000000000000000000" pitchFamily="2" charset="2"/>
              </a:rPr>
              <a:t>Wäsche in Trommel legen</a:t>
            </a:r>
          </a:p>
          <a:p>
            <a:pPr marL="628598" lvl="1" indent="-171450">
              <a:buFont typeface="Arial" panose="020B0604020202020204" pitchFamily="34" charset="0"/>
              <a:buChar char="•"/>
            </a:pPr>
            <a:r>
              <a:rPr lang="de-DE" baseline="0" dirty="0" smtClean="0">
                <a:sym typeface="Wingdings" panose="05000000000000000000" pitchFamily="2" charset="2"/>
              </a:rPr>
              <a:t>Keine Funktion nach Start</a:t>
            </a:r>
          </a:p>
          <a:p>
            <a:pPr marL="628598" lvl="1" indent="-171450">
              <a:buFont typeface="Arial" panose="020B0604020202020204" pitchFamily="34" charset="0"/>
              <a:buChar char="•"/>
            </a:pPr>
            <a:r>
              <a:rPr lang="de-DE" baseline="0" dirty="0" smtClean="0">
                <a:sym typeface="Wingdings" panose="05000000000000000000" pitchFamily="2" charset="2"/>
              </a:rPr>
              <a:t>Trommeltür nicht richtig eingerastet</a:t>
            </a:r>
          </a:p>
          <a:p>
            <a:pPr marL="457148" lvl="1" indent="0">
              <a:buFont typeface="Arial" panose="020B0604020202020204" pitchFamily="34" charset="0"/>
              <a:buNone/>
            </a:pPr>
            <a:endParaRPr lang="de-DE" baseline="0" dirty="0" smtClean="0">
              <a:sym typeface="Wingdings" panose="05000000000000000000" pitchFamily="2" charset="2"/>
            </a:endParaRPr>
          </a:p>
          <a:p>
            <a:pPr marL="0" indent="0">
              <a:buFont typeface="Arial" panose="020B0604020202020204" pitchFamily="34" charset="0"/>
              <a:buNone/>
            </a:pPr>
            <a:r>
              <a:rPr lang="de-DE" baseline="0" dirty="0" smtClean="0">
                <a:sym typeface="Wingdings" panose="05000000000000000000" pitchFamily="2" charset="2"/>
              </a:rPr>
              <a:t>Unterstreichen: Innere Einflüsse</a:t>
            </a:r>
          </a:p>
          <a:p>
            <a:pPr marL="628598" lvl="1" indent="-171450">
              <a:buFont typeface="Arial" panose="020B0604020202020204" pitchFamily="34" charset="0"/>
              <a:buChar char="•"/>
            </a:pPr>
            <a:r>
              <a:rPr lang="de-DE" baseline="0" dirty="0" smtClean="0">
                <a:sym typeface="Wingdings" panose="05000000000000000000" pitchFamily="2" charset="2"/>
              </a:rPr>
              <a:t>Waschprogramm auswählen</a:t>
            </a:r>
          </a:p>
          <a:p>
            <a:pPr marL="628598" lvl="1" indent="-171450">
              <a:buFont typeface="Arial" panose="020B0604020202020204" pitchFamily="34" charset="0"/>
              <a:buChar char="•"/>
            </a:pPr>
            <a:r>
              <a:rPr lang="de-DE" baseline="0" dirty="0" smtClean="0">
                <a:sym typeface="Wingdings" panose="05000000000000000000" pitchFamily="2" charset="2"/>
              </a:rPr>
              <a:t>Start Taste drücken</a:t>
            </a:r>
          </a:p>
          <a:p>
            <a:pPr marL="628598" lvl="1" indent="-171450">
              <a:buFont typeface="Arial" panose="020B0604020202020204" pitchFamily="34" charset="0"/>
              <a:buChar char="•"/>
            </a:pPr>
            <a:r>
              <a:rPr lang="de-DE" baseline="0" dirty="0" smtClean="0">
                <a:sym typeface="Wingdings" panose="05000000000000000000" pitchFamily="2" charset="2"/>
              </a:rPr>
              <a:t>Starten des Waschprogrammes</a:t>
            </a:r>
          </a:p>
          <a:p>
            <a:pPr marL="457148" lvl="1" indent="0">
              <a:buFont typeface="Arial" panose="020B0604020202020204" pitchFamily="34" charset="0"/>
              <a:buNone/>
            </a:pPr>
            <a:endParaRPr lang="de-DE" baseline="0" dirty="0" smtClean="0">
              <a:sym typeface="Wingdings" panose="05000000000000000000" pitchFamily="2" charset="2"/>
            </a:endParaRPr>
          </a:p>
          <a:p>
            <a:pPr marL="0" indent="0">
              <a:buFont typeface="Arial" panose="020B0604020202020204" pitchFamily="34" charset="0"/>
              <a:buNone/>
            </a:pPr>
            <a:r>
              <a:rPr lang="de-DE" baseline="0" dirty="0" smtClean="0">
                <a:sym typeface="Wingdings" panose="05000000000000000000" pitchFamily="2" charset="2"/>
              </a:rPr>
              <a:t>2. Sockenproblem</a:t>
            </a:r>
          </a:p>
          <a:p>
            <a:pPr marL="0" indent="0">
              <a:buFont typeface="Arial" panose="020B0604020202020204" pitchFamily="34" charset="0"/>
              <a:buNone/>
            </a:pPr>
            <a:r>
              <a:rPr lang="de-DE" baseline="0" dirty="0" smtClean="0">
                <a:sym typeface="Wingdings" panose="05000000000000000000" pitchFamily="2" charset="2"/>
              </a:rPr>
              <a:t>Durchstreichen: Äußere Einflüsse:</a:t>
            </a:r>
          </a:p>
          <a:p>
            <a:pPr marL="628598" lvl="1" indent="-171450">
              <a:buFont typeface="Arial" panose="020B0604020202020204" pitchFamily="34" charset="0"/>
              <a:buChar char="•"/>
            </a:pPr>
            <a:r>
              <a:rPr lang="de-DE" baseline="0" dirty="0" smtClean="0">
                <a:sym typeface="Wingdings" panose="05000000000000000000" pitchFamily="2" charset="2"/>
              </a:rPr>
              <a:t>Versuch die </a:t>
            </a:r>
            <a:r>
              <a:rPr lang="de-DE" baseline="0" smtClean="0">
                <a:sym typeface="Wingdings" panose="05000000000000000000" pitchFamily="2" charset="2"/>
              </a:rPr>
              <a:t>Türe zu </a:t>
            </a:r>
            <a:r>
              <a:rPr lang="de-DE" baseline="0" dirty="0" smtClean="0">
                <a:sym typeface="Wingdings" panose="05000000000000000000" pitchFamily="2" charset="2"/>
              </a:rPr>
              <a:t>öffnen</a:t>
            </a:r>
          </a:p>
          <a:p>
            <a:pPr marL="628598" lvl="1" indent="-171450">
              <a:buFont typeface="Arial" panose="020B0604020202020204" pitchFamily="34" charset="0"/>
              <a:buChar char="•"/>
            </a:pPr>
            <a:r>
              <a:rPr lang="de-DE" baseline="0" dirty="0" smtClean="0">
                <a:sym typeface="Wingdings" panose="05000000000000000000" pitchFamily="2" charset="2"/>
              </a:rPr>
              <a:t>Tür lässt sich nicht öffnen</a:t>
            </a:r>
          </a:p>
          <a:p>
            <a:pPr marL="0" indent="0">
              <a:buFont typeface="Arial" panose="020B0604020202020204" pitchFamily="34" charset="0"/>
              <a:buNone/>
            </a:pPr>
            <a:endParaRPr lang="de-DE" baseline="0" dirty="0" smtClean="0">
              <a:sym typeface="Wingdings" panose="05000000000000000000" pitchFamily="2" charset="2"/>
            </a:endParaRPr>
          </a:p>
          <a:p>
            <a:pPr marL="0" marR="0" lvl="0" indent="0" algn="just" defTabSz="914296" rtl="0" eaLnBrk="1" fontAlgn="auto" latinLnBrk="0" hangingPunct="1">
              <a:lnSpc>
                <a:spcPct val="100000"/>
              </a:lnSpc>
              <a:spcBef>
                <a:spcPts val="0"/>
              </a:spcBef>
              <a:spcAft>
                <a:spcPts val="0"/>
              </a:spcAft>
              <a:buClrTx/>
              <a:buSzTx/>
              <a:buFont typeface="Arial" panose="020B0604020202020204" pitchFamily="34" charset="0"/>
              <a:buNone/>
              <a:tabLst/>
              <a:defRPr/>
            </a:pPr>
            <a:r>
              <a:rPr lang="de-DE" baseline="0" dirty="0" smtClean="0">
                <a:sym typeface="Wingdings" panose="05000000000000000000" pitchFamily="2" charset="2"/>
              </a:rPr>
              <a:t>Unterstreichen: Innere Einflüsse</a:t>
            </a:r>
          </a:p>
          <a:p>
            <a:pPr marL="628598" marR="0" lvl="1" indent="-171450" algn="just" defTabSz="9142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sym typeface="Wingdings" panose="05000000000000000000" pitchFamily="2" charset="2"/>
              </a:rPr>
              <a:t>Türverriegelung bis Ende des Waschprogrammes</a:t>
            </a:r>
          </a:p>
          <a:p>
            <a:pPr marL="628598" marR="0" lvl="1" indent="-171450" algn="just" defTabSz="9142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sym typeface="Wingdings" panose="05000000000000000000" pitchFamily="2" charset="2"/>
              </a:rPr>
              <a:t>Ende des Waschprogrammes</a:t>
            </a:r>
          </a:p>
          <a:p>
            <a:pPr marL="0" indent="0">
              <a:buFont typeface="Arial" panose="020B0604020202020204" pitchFamily="34" charset="0"/>
              <a:buNone/>
            </a:pPr>
            <a:endParaRPr lang="de-DE" baseline="0" dirty="0" smtClean="0">
              <a:sym typeface="Wingdings" panose="05000000000000000000" pitchFamily="2" charset="2"/>
            </a:endParaRPr>
          </a:p>
          <a:p>
            <a:pPr marL="0" indent="0">
              <a:buFont typeface="Arial" panose="020B0604020202020204" pitchFamily="34" charset="0"/>
              <a:buNone/>
            </a:pPr>
            <a:endParaRPr lang="de-DE" baseline="0" dirty="0" smtClean="0">
              <a:sym typeface="Wingdings" panose="05000000000000000000" pitchFamily="2" charset="2"/>
            </a:endParaRPr>
          </a:p>
          <a:p>
            <a:pPr marL="171450" indent="-171450">
              <a:buFont typeface="Arial" panose="020B0604020202020204" pitchFamily="34" charset="0"/>
              <a:buChar char="•"/>
            </a:pPr>
            <a:r>
              <a:rPr lang="de-DE" b="1" baseline="0" dirty="0" smtClean="0">
                <a:sym typeface="Wingdings" panose="05000000000000000000" pitchFamily="2" charset="2"/>
              </a:rPr>
              <a:t>Benennung des Objekts und Beschreibung </a:t>
            </a:r>
            <a:r>
              <a:rPr lang="de-DE" b="1" baseline="0" smtClean="0">
                <a:sym typeface="Wingdings" panose="05000000000000000000" pitchFamily="2" charset="2"/>
              </a:rPr>
              <a:t>der Zusammenhänge</a:t>
            </a:r>
            <a:r>
              <a:rPr lang="de-DE" b="1" smtClean="0"/>
              <a:t> </a:t>
            </a:r>
            <a:endParaRPr lang="de-DE" b="1" dirty="0" smtClean="0"/>
          </a:p>
          <a:p>
            <a:pPr marL="0" indent="0">
              <a:buFont typeface="Arial" panose="020B0604020202020204" pitchFamily="34" charset="0"/>
              <a:buNone/>
            </a:pPr>
            <a:r>
              <a:rPr lang="de-DE" i="1" dirty="0" smtClean="0"/>
              <a:t>Objekte / Teilprobleme:</a:t>
            </a:r>
            <a:r>
              <a:rPr lang="de-DE" i="1" baseline="0" dirty="0" smtClean="0"/>
              <a:t> </a:t>
            </a:r>
            <a:r>
              <a:rPr lang="de-DE" baseline="0" dirty="0" smtClean="0"/>
              <a:t>Trommeltürproblem / Sockenproblem</a:t>
            </a:r>
          </a:p>
          <a:p>
            <a:pPr marL="0" indent="0">
              <a:buFont typeface="Arial" panose="020B0604020202020204" pitchFamily="34" charset="0"/>
              <a:buNone/>
            </a:pPr>
            <a:endParaRPr lang="de-DE" dirty="0" smtClean="0"/>
          </a:p>
          <a:p>
            <a:r>
              <a:rPr lang="de-DE" b="0" i="1" smtClean="0"/>
              <a:t>Zusammenhänge</a:t>
            </a:r>
            <a:r>
              <a:rPr lang="de-DE" b="0" i="1" dirty="0" smtClean="0"/>
              <a:t>:</a:t>
            </a:r>
          </a:p>
          <a:p>
            <a:r>
              <a:rPr lang="de-DE" b="0" dirty="0" smtClean="0"/>
              <a:t>Trommeltürproblem:</a:t>
            </a:r>
          </a:p>
          <a:p>
            <a:pPr marL="171450" indent="-171450">
              <a:buFont typeface="Arial" panose="020B0604020202020204" pitchFamily="34" charset="0"/>
              <a:buChar char="•"/>
            </a:pPr>
            <a:r>
              <a:rPr lang="de-DE" b="0" dirty="0" smtClean="0"/>
              <a:t>Waschprogramm nur startbar, wenn Türe richtig eingerastet</a:t>
            </a:r>
          </a:p>
          <a:p>
            <a:pPr marL="171450" indent="-171450">
              <a:buFont typeface="Arial" panose="020B0604020202020204" pitchFamily="34" charset="0"/>
              <a:buChar char="•"/>
            </a:pPr>
            <a:endParaRPr lang="de-DE" b="0" dirty="0" smtClean="0"/>
          </a:p>
          <a:p>
            <a:pPr marL="0" indent="0">
              <a:buFont typeface="Arial" panose="020B0604020202020204" pitchFamily="34" charset="0"/>
              <a:buNone/>
            </a:pPr>
            <a:r>
              <a:rPr lang="de-DE" b="0" dirty="0" smtClean="0"/>
              <a:t>Sockenproblem:</a:t>
            </a:r>
          </a:p>
          <a:p>
            <a:pPr marL="171450" indent="-171450">
              <a:buFont typeface="Arial" panose="020B0604020202020204" pitchFamily="34" charset="0"/>
              <a:buChar char="•"/>
            </a:pPr>
            <a:r>
              <a:rPr lang="de-DE" b="0" dirty="0" smtClean="0"/>
              <a:t>Tür</a:t>
            </a:r>
            <a:r>
              <a:rPr lang="de-DE" b="0" baseline="0" dirty="0" smtClean="0"/>
              <a:t> bleibt </a:t>
            </a:r>
            <a:r>
              <a:rPr lang="de-DE" b="0" baseline="0" smtClean="0"/>
              <a:t>bis zum </a:t>
            </a:r>
            <a:r>
              <a:rPr lang="de-DE" b="0" baseline="0" dirty="0" smtClean="0"/>
              <a:t>Ende des Programms verriegelt</a:t>
            </a:r>
            <a:endParaRPr lang="de-DE" b="0"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12</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2658840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smtClean="0"/>
              <a:t>TEXTBEARBEITUNG</a:t>
            </a:r>
            <a:r>
              <a:rPr lang="de-DE" b="1" baseline="0" dirty="0" smtClean="0"/>
              <a:t> VIA PRÄSENTATIONSTOOL STIFT (Gemeinsam mit </a:t>
            </a:r>
            <a:r>
              <a:rPr lang="de-DE" b="1" baseline="0" dirty="0" err="1" smtClean="0"/>
              <a:t>LTn</a:t>
            </a:r>
            <a:r>
              <a:rPr lang="de-DE" b="1" baseline="0" dirty="0" smtClean="0"/>
              <a:t>)</a:t>
            </a:r>
            <a:endParaRPr lang="de-DE" b="1" dirty="0" smtClean="0"/>
          </a:p>
          <a:p>
            <a:endParaRPr lang="de-DE" b="1" dirty="0" smtClean="0"/>
          </a:p>
          <a:p>
            <a:r>
              <a:rPr lang="de-DE" b="1" dirty="0" smtClean="0"/>
              <a:t>Reales System:</a:t>
            </a:r>
          </a:p>
          <a:p>
            <a:r>
              <a:rPr lang="de-DE" dirty="0" smtClean="0"/>
              <a:t>Das</a:t>
            </a:r>
            <a:r>
              <a:rPr lang="de-DE" baseline="0" dirty="0" smtClean="0"/>
              <a:t> </a:t>
            </a:r>
            <a:r>
              <a:rPr lang="de-DE" baseline="0" smtClean="0"/>
              <a:t>sich vorzustellende </a:t>
            </a:r>
            <a:r>
              <a:rPr lang="de-DE" baseline="0" dirty="0" smtClean="0"/>
              <a:t>Objekt an sich (Kann auch ein Teilproblem sein!) </a:t>
            </a:r>
          </a:p>
          <a:p>
            <a:pPr marL="171450" indent="-171450">
              <a:buFont typeface="Wingdings" panose="05000000000000000000" pitchFamily="2" charset="2"/>
              <a:buChar char="à"/>
            </a:pPr>
            <a:r>
              <a:rPr lang="de-DE" baseline="0" dirty="0" smtClean="0">
                <a:sym typeface="Wingdings" panose="05000000000000000000" pitchFamily="2" charset="2"/>
              </a:rPr>
              <a:t>Das bedeutet, dass ein großes Modell aus mehreren kleinen Modellen bestehen kann</a:t>
            </a:r>
          </a:p>
          <a:p>
            <a:pPr marL="0" indent="0">
              <a:buFont typeface="Wingdings" panose="05000000000000000000" pitchFamily="2" charset="2"/>
              <a:buNone/>
            </a:pPr>
            <a:endParaRPr lang="de-DE" baseline="0" dirty="0" smtClean="0">
              <a:sym typeface="Wingdings" panose="05000000000000000000" pitchFamily="2" charset="2"/>
            </a:endParaRPr>
          </a:p>
          <a:p>
            <a:pPr marL="171450" indent="-171450">
              <a:buFont typeface="Arial" panose="020B0604020202020204" pitchFamily="34" charset="0"/>
              <a:buChar char="•"/>
            </a:pPr>
            <a:r>
              <a:rPr lang="de-DE" b="1" baseline="0" dirty="0" smtClean="0"/>
              <a:t>Muss das Objekt in mehrere unterteilt werden?</a:t>
            </a:r>
          </a:p>
          <a:p>
            <a:pPr marL="0" indent="0">
              <a:buFont typeface="Arial" panose="020B0604020202020204" pitchFamily="34" charset="0"/>
              <a:buNone/>
            </a:pPr>
            <a:r>
              <a:rPr lang="de-DE" baseline="0" dirty="0" smtClean="0">
                <a:sym typeface="Wingdings" panose="05000000000000000000" pitchFamily="2" charset="2"/>
              </a:rPr>
              <a:t> Ja: Trommeltürproblem / Sockenproblem</a:t>
            </a:r>
            <a:endParaRPr lang="de-DE" baseline="0" dirty="0" smtClean="0"/>
          </a:p>
          <a:p>
            <a:pPr marL="0" indent="0">
              <a:buFont typeface="Arial" panose="020B0604020202020204" pitchFamily="34" charset="0"/>
              <a:buNone/>
            </a:pPr>
            <a:endParaRPr lang="de-DE" baseline="0" dirty="0" smtClean="0"/>
          </a:p>
          <a:p>
            <a:pPr marL="171450" indent="-171450">
              <a:buFont typeface="Arial" panose="020B0604020202020204" pitchFamily="34" charset="0"/>
              <a:buChar char="•"/>
            </a:pPr>
            <a:r>
              <a:rPr lang="de-DE" b="1" baseline="0" dirty="0" smtClean="0">
                <a:sym typeface="Wingdings" panose="05000000000000000000" pitchFamily="2" charset="2"/>
              </a:rPr>
              <a:t>Was </a:t>
            </a:r>
            <a:r>
              <a:rPr lang="de-DE" b="1" baseline="0" smtClean="0">
                <a:sym typeface="Wingdings" panose="05000000000000000000" pitchFamily="2" charset="2"/>
              </a:rPr>
              <a:t>gehört zum </a:t>
            </a:r>
            <a:r>
              <a:rPr lang="de-DE" b="1" baseline="0" dirty="0" smtClean="0">
                <a:sym typeface="Wingdings" panose="05000000000000000000" pitchFamily="2" charset="2"/>
              </a:rPr>
              <a:t>Objekt und </a:t>
            </a:r>
            <a:r>
              <a:rPr lang="de-DE" b="1" baseline="0" smtClean="0">
                <a:sym typeface="Wingdings" panose="05000000000000000000" pitchFamily="2" charset="2"/>
              </a:rPr>
              <a:t>was zu </a:t>
            </a:r>
            <a:r>
              <a:rPr lang="de-DE" b="1" baseline="0" dirty="0" smtClean="0">
                <a:sym typeface="Wingdings" panose="05000000000000000000" pitchFamily="2" charset="2"/>
              </a:rPr>
              <a:t>den äußeren Einflüssen? </a:t>
            </a:r>
          </a:p>
          <a:p>
            <a:pPr marL="0" indent="0">
              <a:buFont typeface="Arial" panose="020B0604020202020204" pitchFamily="34" charset="0"/>
              <a:buNone/>
            </a:pPr>
            <a:endParaRPr lang="de-DE" baseline="0" dirty="0" smtClean="0">
              <a:sym typeface="Wingdings" panose="05000000000000000000" pitchFamily="2" charset="2"/>
            </a:endParaRPr>
          </a:p>
          <a:p>
            <a:pPr marL="0" indent="0">
              <a:buFont typeface="Arial" panose="020B0604020202020204" pitchFamily="34" charset="0"/>
              <a:buNone/>
            </a:pPr>
            <a:r>
              <a:rPr lang="de-DE" baseline="0" dirty="0" smtClean="0">
                <a:sym typeface="Wingdings" panose="05000000000000000000" pitchFamily="2" charset="2"/>
              </a:rPr>
              <a:t>1. Trommeltürproblem</a:t>
            </a:r>
          </a:p>
          <a:p>
            <a:pPr marL="0" indent="0">
              <a:buFont typeface="Arial" panose="020B0604020202020204" pitchFamily="34" charset="0"/>
              <a:buNone/>
            </a:pPr>
            <a:r>
              <a:rPr lang="de-DE" baseline="0" dirty="0" smtClean="0">
                <a:sym typeface="Wingdings" panose="05000000000000000000" pitchFamily="2" charset="2"/>
              </a:rPr>
              <a:t>Durchstreichen: Äußere Einflüsse:</a:t>
            </a:r>
          </a:p>
          <a:p>
            <a:pPr marL="628598" lvl="1" indent="-171450">
              <a:buFont typeface="Arial" panose="020B0604020202020204" pitchFamily="34" charset="0"/>
              <a:buChar char="•"/>
            </a:pPr>
            <a:r>
              <a:rPr lang="de-DE" baseline="0" dirty="0" smtClean="0">
                <a:sym typeface="Wingdings" panose="05000000000000000000" pitchFamily="2" charset="2"/>
              </a:rPr>
              <a:t>Wäsche in Trommel legen</a:t>
            </a:r>
          </a:p>
          <a:p>
            <a:pPr marL="628598" lvl="1" indent="-171450">
              <a:buFont typeface="Arial" panose="020B0604020202020204" pitchFamily="34" charset="0"/>
              <a:buChar char="•"/>
            </a:pPr>
            <a:r>
              <a:rPr lang="de-DE" baseline="0" dirty="0" smtClean="0">
                <a:sym typeface="Wingdings" panose="05000000000000000000" pitchFamily="2" charset="2"/>
              </a:rPr>
              <a:t>Keine Funktion nach Start</a:t>
            </a:r>
          </a:p>
          <a:p>
            <a:pPr marL="628598" lvl="1" indent="-171450">
              <a:buFont typeface="Arial" panose="020B0604020202020204" pitchFamily="34" charset="0"/>
              <a:buChar char="•"/>
            </a:pPr>
            <a:r>
              <a:rPr lang="de-DE" baseline="0" dirty="0" smtClean="0">
                <a:sym typeface="Wingdings" panose="05000000000000000000" pitchFamily="2" charset="2"/>
              </a:rPr>
              <a:t>Trommeltür nicht richtig eingerastet</a:t>
            </a:r>
          </a:p>
          <a:p>
            <a:pPr marL="457148" lvl="1" indent="0">
              <a:buFont typeface="Arial" panose="020B0604020202020204" pitchFamily="34" charset="0"/>
              <a:buNone/>
            </a:pPr>
            <a:endParaRPr lang="de-DE" baseline="0" dirty="0" smtClean="0">
              <a:sym typeface="Wingdings" panose="05000000000000000000" pitchFamily="2" charset="2"/>
            </a:endParaRPr>
          </a:p>
          <a:p>
            <a:pPr marL="0" indent="0">
              <a:buFont typeface="Arial" panose="020B0604020202020204" pitchFamily="34" charset="0"/>
              <a:buNone/>
            </a:pPr>
            <a:r>
              <a:rPr lang="de-DE" baseline="0" dirty="0" smtClean="0">
                <a:sym typeface="Wingdings" panose="05000000000000000000" pitchFamily="2" charset="2"/>
              </a:rPr>
              <a:t>Unterstreichen: Innere Einflüsse</a:t>
            </a:r>
          </a:p>
          <a:p>
            <a:pPr marL="628598" lvl="1" indent="-171450">
              <a:buFont typeface="Arial" panose="020B0604020202020204" pitchFamily="34" charset="0"/>
              <a:buChar char="•"/>
            </a:pPr>
            <a:r>
              <a:rPr lang="de-DE" baseline="0" dirty="0" smtClean="0">
                <a:sym typeface="Wingdings" panose="05000000000000000000" pitchFamily="2" charset="2"/>
              </a:rPr>
              <a:t>Waschprogramm auswählen</a:t>
            </a:r>
          </a:p>
          <a:p>
            <a:pPr marL="628598" lvl="1" indent="-171450">
              <a:buFont typeface="Arial" panose="020B0604020202020204" pitchFamily="34" charset="0"/>
              <a:buChar char="•"/>
            </a:pPr>
            <a:r>
              <a:rPr lang="de-DE" baseline="0" dirty="0" smtClean="0">
                <a:sym typeface="Wingdings" panose="05000000000000000000" pitchFamily="2" charset="2"/>
              </a:rPr>
              <a:t>Start Taste drücken</a:t>
            </a:r>
          </a:p>
          <a:p>
            <a:pPr marL="628598" lvl="1" indent="-171450">
              <a:buFont typeface="Arial" panose="020B0604020202020204" pitchFamily="34" charset="0"/>
              <a:buChar char="•"/>
            </a:pPr>
            <a:r>
              <a:rPr lang="de-DE" baseline="0" dirty="0" smtClean="0">
                <a:sym typeface="Wingdings" panose="05000000000000000000" pitchFamily="2" charset="2"/>
              </a:rPr>
              <a:t>Starten des Waschprogrammes</a:t>
            </a:r>
          </a:p>
          <a:p>
            <a:pPr marL="457148" lvl="1" indent="0">
              <a:buFont typeface="Arial" panose="020B0604020202020204" pitchFamily="34" charset="0"/>
              <a:buNone/>
            </a:pPr>
            <a:endParaRPr lang="de-DE" baseline="0" dirty="0" smtClean="0">
              <a:sym typeface="Wingdings" panose="05000000000000000000" pitchFamily="2" charset="2"/>
            </a:endParaRPr>
          </a:p>
          <a:p>
            <a:pPr marL="0" indent="0">
              <a:buFont typeface="Arial" panose="020B0604020202020204" pitchFamily="34" charset="0"/>
              <a:buNone/>
            </a:pPr>
            <a:r>
              <a:rPr lang="de-DE" baseline="0" dirty="0" smtClean="0">
                <a:sym typeface="Wingdings" panose="05000000000000000000" pitchFamily="2" charset="2"/>
              </a:rPr>
              <a:t>2. Sockenproblem</a:t>
            </a:r>
          </a:p>
          <a:p>
            <a:pPr marL="0" indent="0">
              <a:buFont typeface="Arial" panose="020B0604020202020204" pitchFamily="34" charset="0"/>
              <a:buNone/>
            </a:pPr>
            <a:r>
              <a:rPr lang="de-DE" baseline="0" dirty="0" smtClean="0">
                <a:sym typeface="Wingdings" panose="05000000000000000000" pitchFamily="2" charset="2"/>
              </a:rPr>
              <a:t>Durchstreichen: Äußere Einflüsse:</a:t>
            </a:r>
          </a:p>
          <a:p>
            <a:pPr marL="628598" lvl="1" indent="-171450">
              <a:buFont typeface="Arial" panose="020B0604020202020204" pitchFamily="34" charset="0"/>
              <a:buChar char="•"/>
            </a:pPr>
            <a:r>
              <a:rPr lang="de-DE" baseline="0" dirty="0" smtClean="0">
                <a:sym typeface="Wingdings" panose="05000000000000000000" pitchFamily="2" charset="2"/>
              </a:rPr>
              <a:t>Versuch die </a:t>
            </a:r>
            <a:r>
              <a:rPr lang="de-DE" baseline="0" smtClean="0">
                <a:sym typeface="Wingdings" panose="05000000000000000000" pitchFamily="2" charset="2"/>
              </a:rPr>
              <a:t>Türe zu </a:t>
            </a:r>
            <a:r>
              <a:rPr lang="de-DE" baseline="0" dirty="0" smtClean="0">
                <a:sym typeface="Wingdings" panose="05000000000000000000" pitchFamily="2" charset="2"/>
              </a:rPr>
              <a:t>öffnen</a:t>
            </a:r>
          </a:p>
          <a:p>
            <a:pPr marL="628598" lvl="1" indent="-171450">
              <a:buFont typeface="Arial" panose="020B0604020202020204" pitchFamily="34" charset="0"/>
              <a:buChar char="•"/>
            </a:pPr>
            <a:r>
              <a:rPr lang="de-DE" baseline="0" dirty="0" smtClean="0">
                <a:sym typeface="Wingdings" panose="05000000000000000000" pitchFamily="2" charset="2"/>
              </a:rPr>
              <a:t>Tür lässt sich nicht öffnen</a:t>
            </a:r>
          </a:p>
          <a:p>
            <a:pPr marL="0" indent="0">
              <a:buFont typeface="Arial" panose="020B0604020202020204" pitchFamily="34" charset="0"/>
              <a:buNone/>
            </a:pPr>
            <a:endParaRPr lang="de-DE" baseline="0" dirty="0" smtClean="0">
              <a:sym typeface="Wingdings" panose="05000000000000000000" pitchFamily="2" charset="2"/>
            </a:endParaRPr>
          </a:p>
          <a:p>
            <a:pPr marL="0" marR="0" lvl="0" indent="0" algn="just" defTabSz="914296" rtl="0" eaLnBrk="1" fontAlgn="auto" latinLnBrk="0" hangingPunct="1">
              <a:lnSpc>
                <a:spcPct val="100000"/>
              </a:lnSpc>
              <a:spcBef>
                <a:spcPts val="0"/>
              </a:spcBef>
              <a:spcAft>
                <a:spcPts val="0"/>
              </a:spcAft>
              <a:buClrTx/>
              <a:buSzTx/>
              <a:buFont typeface="Arial" panose="020B0604020202020204" pitchFamily="34" charset="0"/>
              <a:buNone/>
              <a:tabLst/>
              <a:defRPr/>
            </a:pPr>
            <a:r>
              <a:rPr lang="de-DE" baseline="0" dirty="0" smtClean="0">
                <a:sym typeface="Wingdings" panose="05000000000000000000" pitchFamily="2" charset="2"/>
              </a:rPr>
              <a:t>Unterstreichen: Innere Einflüsse</a:t>
            </a:r>
          </a:p>
          <a:p>
            <a:pPr marL="628598" marR="0" lvl="1" indent="-171450" algn="just" defTabSz="9142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sym typeface="Wingdings" panose="05000000000000000000" pitchFamily="2" charset="2"/>
              </a:rPr>
              <a:t>Türverriegelung bis Ende des Waschprogrammes</a:t>
            </a:r>
          </a:p>
          <a:p>
            <a:pPr marL="628598" marR="0" lvl="1" indent="-171450" algn="just" defTabSz="9142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smtClean="0">
                <a:sym typeface="Wingdings" panose="05000000000000000000" pitchFamily="2" charset="2"/>
              </a:rPr>
              <a:t>Ende des Waschprogrammes</a:t>
            </a:r>
          </a:p>
          <a:p>
            <a:pPr marL="0" indent="0">
              <a:buFont typeface="Arial" panose="020B0604020202020204" pitchFamily="34" charset="0"/>
              <a:buNone/>
            </a:pPr>
            <a:endParaRPr lang="de-DE" baseline="0" dirty="0" smtClean="0">
              <a:sym typeface="Wingdings" panose="05000000000000000000" pitchFamily="2" charset="2"/>
            </a:endParaRPr>
          </a:p>
          <a:p>
            <a:pPr marL="0" indent="0">
              <a:buFont typeface="Arial" panose="020B0604020202020204" pitchFamily="34" charset="0"/>
              <a:buNone/>
            </a:pPr>
            <a:endParaRPr lang="de-DE" baseline="0" dirty="0" smtClean="0">
              <a:sym typeface="Wingdings" panose="05000000000000000000" pitchFamily="2" charset="2"/>
            </a:endParaRPr>
          </a:p>
          <a:p>
            <a:pPr marL="171450" indent="-171450">
              <a:buFont typeface="Arial" panose="020B0604020202020204" pitchFamily="34" charset="0"/>
              <a:buChar char="•"/>
            </a:pPr>
            <a:r>
              <a:rPr lang="de-DE" b="1" baseline="0" dirty="0" smtClean="0">
                <a:sym typeface="Wingdings" panose="05000000000000000000" pitchFamily="2" charset="2"/>
              </a:rPr>
              <a:t>Benennung des Objekts und Beschreibung </a:t>
            </a:r>
            <a:r>
              <a:rPr lang="de-DE" b="1" baseline="0" smtClean="0">
                <a:sym typeface="Wingdings" panose="05000000000000000000" pitchFamily="2" charset="2"/>
              </a:rPr>
              <a:t>der Zusammenhänge</a:t>
            </a:r>
            <a:r>
              <a:rPr lang="de-DE" b="1" smtClean="0"/>
              <a:t> </a:t>
            </a:r>
            <a:endParaRPr lang="de-DE" b="1" dirty="0" smtClean="0"/>
          </a:p>
          <a:p>
            <a:pPr marL="0" indent="0">
              <a:buFont typeface="Arial" panose="020B0604020202020204" pitchFamily="34" charset="0"/>
              <a:buNone/>
            </a:pPr>
            <a:r>
              <a:rPr lang="de-DE" i="1" dirty="0" smtClean="0"/>
              <a:t>Objekte / Teilprobleme:</a:t>
            </a:r>
            <a:r>
              <a:rPr lang="de-DE" i="1" baseline="0" dirty="0" smtClean="0"/>
              <a:t> </a:t>
            </a:r>
            <a:r>
              <a:rPr lang="de-DE" baseline="0" dirty="0" smtClean="0"/>
              <a:t>Trommeltürproblem / Sockenproblem</a:t>
            </a:r>
          </a:p>
          <a:p>
            <a:pPr marL="0" indent="0">
              <a:buFont typeface="Arial" panose="020B0604020202020204" pitchFamily="34" charset="0"/>
              <a:buNone/>
            </a:pPr>
            <a:endParaRPr lang="de-DE" dirty="0" smtClean="0"/>
          </a:p>
          <a:p>
            <a:r>
              <a:rPr lang="de-DE" b="0" i="1" smtClean="0"/>
              <a:t>Zusammenhänge</a:t>
            </a:r>
            <a:r>
              <a:rPr lang="de-DE" b="0" i="1" dirty="0" smtClean="0"/>
              <a:t>:</a:t>
            </a:r>
          </a:p>
          <a:p>
            <a:r>
              <a:rPr lang="de-DE" b="0" dirty="0" smtClean="0"/>
              <a:t>Trommeltürproblem:</a:t>
            </a:r>
          </a:p>
          <a:p>
            <a:pPr marL="171450" indent="-171450">
              <a:buFont typeface="Arial" panose="020B0604020202020204" pitchFamily="34" charset="0"/>
              <a:buChar char="•"/>
            </a:pPr>
            <a:r>
              <a:rPr lang="de-DE" b="0" dirty="0" smtClean="0"/>
              <a:t>Waschprogramm nur startbar, wenn Türe richtig eingerastet</a:t>
            </a:r>
          </a:p>
          <a:p>
            <a:pPr marL="171450" indent="-171450">
              <a:buFont typeface="Arial" panose="020B0604020202020204" pitchFamily="34" charset="0"/>
              <a:buChar char="•"/>
            </a:pPr>
            <a:endParaRPr lang="de-DE" b="0" dirty="0" smtClean="0"/>
          </a:p>
          <a:p>
            <a:pPr marL="0" indent="0">
              <a:buFont typeface="Arial" panose="020B0604020202020204" pitchFamily="34" charset="0"/>
              <a:buNone/>
            </a:pPr>
            <a:r>
              <a:rPr lang="de-DE" b="0" dirty="0" smtClean="0"/>
              <a:t>Sockenproblem:</a:t>
            </a:r>
          </a:p>
          <a:p>
            <a:pPr marL="171450" indent="-171450">
              <a:buFont typeface="Arial" panose="020B0604020202020204" pitchFamily="34" charset="0"/>
              <a:buChar char="•"/>
            </a:pPr>
            <a:r>
              <a:rPr lang="de-DE" b="0" dirty="0" smtClean="0"/>
              <a:t>Tür</a:t>
            </a:r>
            <a:r>
              <a:rPr lang="de-DE" b="0" baseline="0" dirty="0" smtClean="0"/>
              <a:t> bleibt </a:t>
            </a:r>
            <a:r>
              <a:rPr lang="de-DE" b="0" baseline="0" smtClean="0"/>
              <a:t>bis zum </a:t>
            </a:r>
            <a:r>
              <a:rPr lang="de-DE" b="0" baseline="0" dirty="0" smtClean="0"/>
              <a:t>Ende des Programms verriegelt</a:t>
            </a:r>
            <a:endParaRPr lang="de-DE" b="0" dirty="0" smtClean="0"/>
          </a:p>
          <a:p>
            <a:endParaRPr lang="de-DE" b="0"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13</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250062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smtClean="0"/>
              <a:t>Reales System:</a:t>
            </a:r>
          </a:p>
          <a:p>
            <a:r>
              <a:rPr lang="de-DE" dirty="0" smtClean="0"/>
              <a:t>Das</a:t>
            </a:r>
            <a:r>
              <a:rPr lang="de-DE" baseline="0" dirty="0" smtClean="0"/>
              <a:t> </a:t>
            </a:r>
            <a:r>
              <a:rPr lang="de-DE" baseline="0" smtClean="0"/>
              <a:t>sich vorzustellende </a:t>
            </a:r>
            <a:r>
              <a:rPr lang="de-DE" baseline="0" dirty="0" smtClean="0"/>
              <a:t>Objekt an sich (Kann auch ein Teilproblem sein!) </a:t>
            </a:r>
          </a:p>
          <a:p>
            <a:pPr marL="171450" indent="-171450">
              <a:buFont typeface="Wingdings" panose="05000000000000000000" pitchFamily="2" charset="2"/>
              <a:buChar char="à"/>
            </a:pPr>
            <a:r>
              <a:rPr lang="de-DE" baseline="0" dirty="0" smtClean="0">
                <a:sym typeface="Wingdings" panose="05000000000000000000" pitchFamily="2" charset="2"/>
              </a:rPr>
              <a:t>Das bedeutet, dass ein großes Modell aus mehreren kleinen Modellen bestehen kann</a:t>
            </a:r>
          </a:p>
          <a:p>
            <a:pPr marL="171450" indent="-171450">
              <a:buFont typeface="Arial" panose="020B0604020202020204" pitchFamily="34" charset="0"/>
              <a:buChar char="•"/>
            </a:pPr>
            <a:r>
              <a:rPr lang="de-DE" baseline="0" dirty="0" smtClean="0"/>
              <a:t>Muss das Objekt in mehrere unterteilt werden?</a:t>
            </a:r>
          </a:p>
          <a:p>
            <a:pPr marL="171450" indent="-171450">
              <a:buFont typeface="Arial" panose="020B0604020202020204" pitchFamily="34" charset="0"/>
              <a:buChar char="•"/>
            </a:pPr>
            <a:r>
              <a:rPr lang="de-DE" baseline="0" dirty="0" smtClean="0">
                <a:sym typeface="Wingdings" panose="05000000000000000000" pitchFamily="2" charset="2"/>
              </a:rPr>
              <a:t>Was </a:t>
            </a:r>
            <a:r>
              <a:rPr lang="de-DE" baseline="0" smtClean="0">
                <a:sym typeface="Wingdings" panose="05000000000000000000" pitchFamily="2" charset="2"/>
              </a:rPr>
              <a:t>gehört zum </a:t>
            </a:r>
            <a:r>
              <a:rPr lang="de-DE" baseline="0" dirty="0" smtClean="0">
                <a:sym typeface="Wingdings" panose="05000000000000000000" pitchFamily="2" charset="2"/>
              </a:rPr>
              <a:t>Objekt und </a:t>
            </a:r>
            <a:r>
              <a:rPr lang="de-DE" baseline="0" smtClean="0">
                <a:sym typeface="Wingdings" panose="05000000000000000000" pitchFamily="2" charset="2"/>
              </a:rPr>
              <a:t>was zu </a:t>
            </a:r>
            <a:r>
              <a:rPr lang="de-DE" baseline="0" dirty="0" smtClean="0">
                <a:sym typeface="Wingdings" panose="05000000000000000000" pitchFamily="2" charset="2"/>
              </a:rPr>
              <a:t>den äußeren Einflüssen? </a:t>
            </a:r>
          </a:p>
          <a:p>
            <a:pPr marL="171450" indent="-171450">
              <a:buFont typeface="Arial" panose="020B0604020202020204" pitchFamily="34" charset="0"/>
              <a:buChar char="•"/>
            </a:pPr>
            <a:r>
              <a:rPr lang="de-DE" baseline="0" dirty="0" smtClean="0">
                <a:sym typeface="Wingdings" panose="05000000000000000000" pitchFamily="2" charset="2"/>
              </a:rPr>
              <a:t>Benennung des Objekts und Beschreibung </a:t>
            </a:r>
            <a:r>
              <a:rPr lang="de-DE" baseline="0" smtClean="0">
                <a:sym typeface="Wingdings" panose="05000000000000000000" pitchFamily="2" charset="2"/>
              </a:rPr>
              <a:t>der Zusammenhänge</a:t>
            </a:r>
            <a:r>
              <a:rPr lang="de-DE" smtClean="0"/>
              <a:t> </a:t>
            </a:r>
            <a:endParaRPr lang="de-DE" dirty="0" smtClean="0"/>
          </a:p>
          <a:p>
            <a:pPr marL="171450" indent="-171450">
              <a:buFontTx/>
              <a:buChar char="-"/>
            </a:pPr>
            <a:endParaRPr lang="de-DE" b="1" dirty="0" smtClean="0"/>
          </a:p>
          <a:p>
            <a:pPr marL="0" indent="0">
              <a:buFontTx/>
              <a:buNone/>
            </a:pPr>
            <a:r>
              <a:rPr lang="de-DE" b="1" dirty="0" smtClean="0"/>
              <a:t>Wortmodell (Alles</a:t>
            </a:r>
            <a:r>
              <a:rPr lang="de-DE" b="1" baseline="0" dirty="0" smtClean="0"/>
              <a:t> in Umgangssprache)</a:t>
            </a:r>
            <a:r>
              <a:rPr lang="de-DE" b="1" dirty="0" smtClean="0"/>
              <a:t>:</a:t>
            </a:r>
          </a:p>
          <a:p>
            <a:pPr marL="171450" indent="-171450">
              <a:buFont typeface="Arial" panose="020B0604020202020204" pitchFamily="34" charset="0"/>
              <a:buChar char="•"/>
            </a:pPr>
            <a:r>
              <a:rPr lang="de-DE" dirty="0" smtClean="0"/>
              <a:t>Beschreibung</a:t>
            </a:r>
            <a:r>
              <a:rPr lang="de-DE" baseline="0" dirty="0" smtClean="0"/>
              <a:t> des Systems und aller Elemente</a:t>
            </a:r>
          </a:p>
          <a:p>
            <a:pPr marL="171450" indent="-171450">
              <a:buFont typeface="Arial" panose="020B0604020202020204" pitchFamily="34" charset="0"/>
              <a:buChar char="•"/>
            </a:pPr>
            <a:r>
              <a:rPr lang="de-DE" baseline="0" dirty="0" smtClean="0"/>
              <a:t>Funktionen und Verknüpfungen</a:t>
            </a:r>
          </a:p>
          <a:p>
            <a:pPr marL="171450" indent="-171450">
              <a:buFont typeface="Arial" panose="020B0604020202020204" pitchFamily="34" charset="0"/>
              <a:buChar char="•"/>
            </a:pPr>
            <a:r>
              <a:rPr lang="de-DE" baseline="0" dirty="0" smtClean="0"/>
              <a:t>Kategorisierung (externe Parameter</a:t>
            </a:r>
            <a:r>
              <a:rPr lang="de-DE" baseline="0" smtClean="0"/>
              <a:t>, Prozessparameter, zeitabhängige </a:t>
            </a:r>
            <a:r>
              <a:rPr lang="de-DE" baseline="0" dirty="0" smtClean="0"/>
              <a:t>Umwelteinwirkungen</a:t>
            </a:r>
            <a:r>
              <a:rPr lang="de-DE" baseline="0" smtClean="0"/>
              <a:t>, </a:t>
            </a:r>
            <a:r>
              <a:rPr lang="de-DE" smtClean="0"/>
              <a:t>Zustandsgrößen</a:t>
            </a:r>
            <a:r>
              <a:rPr lang="de-DE" dirty="0" smtClean="0"/>
              <a:t>, Anfangsbedingungen, Änderungsraten </a:t>
            </a:r>
            <a:r>
              <a:rPr lang="de-DE" smtClean="0"/>
              <a:t>der Zustandsgrößen, Zwischengrößen</a:t>
            </a:r>
            <a:r>
              <a:rPr lang="de-DE" dirty="0" smtClean="0"/>
              <a:t>) </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Wirkbeziehungen (z.B</a:t>
            </a:r>
            <a:r>
              <a:rPr lang="de-DE" b="1" baseline="0" dirty="0" smtClean="0"/>
              <a:t>. Wirkungsdiagramm </a:t>
            </a:r>
            <a:r>
              <a:rPr lang="de-DE" b="1" baseline="0" smtClean="0"/>
              <a:t>oder Beziehungsdiagramm</a:t>
            </a:r>
            <a:r>
              <a:rPr lang="de-DE" b="1" baseline="0" dirty="0" smtClean="0"/>
              <a:t>):</a:t>
            </a:r>
          </a:p>
          <a:p>
            <a:pPr marL="0" indent="0">
              <a:buFont typeface="Arial" panose="020B0604020202020204" pitchFamily="34" charset="0"/>
              <a:buNone/>
            </a:pPr>
            <a:r>
              <a:rPr lang="de-DE" baseline="0" dirty="0" smtClean="0"/>
              <a:t>Diagramm der Systemelemente und ihrer Verknüpfungen</a:t>
            </a:r>
          </a:p>
          <a:p>
            <a:pPr marL="171450" indent="-171450">
              <a:buFont typeface="Arial" panose="020B0604020202020204" pitchFamily="34" charset="0"/>
              <a:buChar char="•"/>
            </a:pPr>
            <a:r>
              <a:rPr lang="de-DE" baseline="0" smtClean="0"/>
              <a:t>Zunächst </a:t>
            </a:r>
            <a:r>
              <a:rPr lang="de-DE" baseline="0" dirty="0" smtClean="0"/>
              <a:t>durch umgangssprachlich festgelegte </a:t>
            </a:r>
            <a:r>
              <a:rPr lang="de-DE" baseline="0" smtClean="0"/>
              <a:t>Namen gekennzeichnet</a:t>
            </a:r>
            <a:endParaRPr lang="de-DE" baseline="0" dirty="0" smtClean="0"/>
          </a:p>
          <a:p>
            <a:pPr marL="171450" indent="-171450">
              <a:buFont typeface="Arial" panose="020B0604020202020204" pitchFamily="34" charset="0"/>
              <a:buChar char="•"/>
            </a:pPr>
            <a:r>
              <a:rPr lang="de-DE" baseline="0" dirty="0" smtClean="0"/>
              <a:t>Verbindung mit Pfeilen die in die Wirkungsrichtung verlaufen</a:t>
            </a:r>
          </a:p>
          <a:p>
            <a:pPr marL="171450" indent="-171450">
              <a:buFont typeface="Arial" panose="020B0604020202020204" pitchFamily="34" charset="0"/>
              <a:buChar char="•"/>
            </a:pPr>
            <a:r>
              <a:rPr lang="de-DE" baseline="0" smtClean="0"/>
              <a:t>Zeigt </a:t>
            </a:r>
            <a:r>
              <a:rPr lang="de-DE" baseline="0" dirty="0" smtClean="0"/>
              <a:t>nur die </a:t>
            </a:r>
            <a:r>
              <a:rPr lang="de-DE" baseline="0" smtClean="0"/>
              <a:t>Verbindung zu </a:t>
            </a:r>
            <a:r>
              <a:rPr lang="de-DE" baseline="0" dirty="0" smtClean="0"/>
              <a:t>anderen Elementen nicht deren Funktion</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Ablaufbeziehungen </a:t>
            </a:r>
            <a:r>
              <a:rPr lang="de-DE" b="1" baseline="0" dirty="0" smtClean="0"/>
              <a:t>(Als Flussdiagramm):</a:t>
            </a:r>
          </a:p>
          <a:p>
            <a:pPr marL="0" indent="0">
              <a:buFont typeface="Arial" panose="020B0604020202020204" pitchFamily="34" charset="0"/>
              <a:buNone/>
            </a:pPr>
            <a:r>
              <a:rPr lang="de-DE" baseline="0" dirty="0" smtClean="0"/>
              <a:t>Enthält alle Informationen in Verbindung mit dem Wirkungsdiagramm</a:t>
            </a:r>
          </a:p>
          <a:p>
            <a:pPr marL="171450" indent="-171450">
              <a:buFont typeface="Arial" panose="020B0604020202020204" pitchFamily="34" charset="0"/>
              <a:buChar char="•"/>
            </a:pPr>
            <a:r>
              <a:rPr lang="de-DE" baseline="0" dirty="0" smtClean="0"/>
              <a:t>Wird entworfen nachdem Elemente, deren Funktion, Struktur, Parameter, sowie funktionale </a:t>
            </a:r>
            <a:r>
              <a:rPr lang="de-DE" baseline="0" smtClean="0"/>
              <a:t>Verknüpfungen zwischen den Prozesselementen </a:t>
            </a:r>
            <a:r>
              <a:rPr lang="de-DE" baseline="0" dirty="0" smtClean="0"/>
              <a:t>bestimmt worden sind</a:t>
            </a:r>
          </a:p>
          <a:p>
            <a:pPr marL="171450" indent="-171450">
              <a:buFont typeface="Arial" panose="020B0604020202020204" pitchFamily="34" charset="0"/>
              <a:buChar char="•"/>
            </a:pPr>
            <a:r>
              <a:rPr lang="de-DE" baseline="0" smtClean="0"/>
              <a:t>Zusätzlich </a:t>
            </a:r>
            <a:r>
              <a:rPr lang="de-DE" baseline="0" dirty="0" smtClean="0"/>
              <a:t>müssen alle noch fehlenden, externen Parameter </a:t>
            </a:r>
            <a:r>
              <a:rPr lang="de-DE" baseline="0" smtClean="0"/>
              <a:t>mit einbezogen </a:t>
            </a:r>
            <a:r>
              <a:rPr lang="de-DE" baseline="0" dirty="0" smtClean="0"/>
              <a:t>werden</a:t>
            </a:r>
            <a:endParaRPr lang="de-DE" dirty="0" smtClean="0"/>
          </a:p>
          <a:p>
            <a:endParaRPr lang="de-DE" dirty="0" smtClean="0"/>
          </a:p>
          <a:p>
            <a:r>
              <a:rPr lang="de-DE" b="1" smtClean="0"/>
              <a:t>Gültigkeitsprüfung</a:t>
            </a:r>
            <a:r>
              <a:rPr lang="de-DE" b="1" baseline="0" smtClean="0"/>
              <a:t> (z.B</a:t>
            </a:r>
            <a:r>
              <a:rPr lang="de-DE" b="1" baseline="0" dirty="0" smtClean="0"/>
              <a:t>. Simulation):</a:t>
            </a:r>
          </a:p>
          <a:p>
            <a:pPr marL="171450" indent="-171450">
              <a:buFont typeface="Arial" panose="020B0604020202020204" pitchFamily="34" charset="0"/>
              <a:buChar char="•"/>
            </a:pPr>
            <a:r>
              <a:rPr lang="de-DE" baseline="0" dirty="0" smtClean="0"/>
              <a:t>Durchrechnen und Simulieren des Modells </a:t>
            </a:r>
            <a:r>
              <a:rPr lang="de-DE" baseline="0" smtClean="0"/>
              <a:t>unter Einbeziehung </a:t>
            </a:r>
            <a:r>
              <a:rPr lang="de-DE" baseline="0" dirty="0" smtClean="0"/>
              <a:t>verschiedener Umwelteinwirkungen, Parameter und Anfangsbedingungen  (Auch mehrere Läufe)</a:t>
            </a:r>
          </a:p>
          <a:p>
            <a:pPr marL="171450" indent="-171450">
              <a:buFont typeface="Arial" panose="020B0604020202020204" pitchFamily="34" charset="0"/>
              <a:buChar char="•"/>
            </a:pPr>
            <a:r>
              <a:rPr lang="de-DE" baseline="0" dirty="0" smtClean="0"/>
              <a:t>Prüfung der Struktur-, Verhaltens, empirischer und der Anwendungsgültigkeit </a:t>
            </a:r>
          </a:p>
          <a:p>
            <a:pPr marL="171450" indent="-171450">
              <a:buFont typeface="Arial" panose="020B0604020202020204" pitchFamily="34" charset="0"/>
              <a:buChar char="•"/>
            </a:pPr>
            <a:r>
              <a:rPr lang="de-DE" baseline="0" dirty="0" smtClean="0"/>
              <a:t>Anhand der Prüfung werden unbefriedigende Formulierungen, Verbesserungen und Umformulierungen von Teilen des Modells veranlasst</a:t>
            </a:r>
          </a:p>
          <a:p>
            <a:endParaRPr lang="de-DE" baseline="0" dirty="0" smtClean="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14</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3274564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pPr marL="0" indent="0">
              <a:buFontTx/>
              <a:buNone/>
            </a:pPr>
            <a:r>
              <a:rPr lang="de-DE" b="1" dirty="0" smtClean="0"/>
              <a:t>Wortmodell (Alles</a:t>
            </a:r>
            <a:r>
              <a:rPr lang="de-DE" b="1" baseline="0" dirty="0" smtClean="0"/>
              <a:t> in Umgangssprache)</a:t>
            </a:r>
            <a:r>
              <a:rPr lang="de-DE" b="1" dirty="0" smtClean="0"/>
              <a:t>:</a:t>
            </a:r>
          </a:p>
          <a:p>
            <a:pPr marL="171450" indent="-171450">
              <a:buFont typeface="Arial" panose="020B0604020202020204" pitchFamily="34" charset="0"/>
              <a:buChar char="•"/>
            </a:pPr>
            <a:r>
              <a:rPr lang="de-DE" dirty="0" smtClean="0"/>
              <a:t>Beschreibung</a:t>
            </a:r>
            <a:r>
              <a:rPr lang="de-DE" baseline="0" dirty="0" smtClean="0"/>
              <a:t> des Systems und aller Elemente</a:t>
            </a:r>
          </a:p>
          <a:p>
            <a:pPr marL="171450" indent="-171450">
              <a:buFont typeface="Arial" panose="020B0604020202020204" pitchFamily="34" charset="0"/>
              <a:buChar char="•"/>
            </a:pPr>
            <a:r>
              <a:rPr lang="de-DE" baseline="0" dirty="0" smtClean="0"/>
              <a:t>Funktionen und Verknüpfungen</a:t>
            </a:r>
          </a:p>
          <a:p>
            <a:pPr marL="171450" indent="-171450">
              <a:buFont typeface="Arial" panose="020B0604020202020204" pitchFamily="34" charset="0"/>
              <a:buChar char="•"/>
            </a:pPr>
            <a:r>
              <a:rPr lang="de-DE" baseline="0" dirty="0" smtClean="0"/>
              <a:t>Kategorisierung (externe Parameter</a:t>
            </a:r>
            <a:r>
              <a:rPr lang="de-DE" baseline="0" smtClean="0"/>
              <a:t>, Prozessparameter, zeitabhängige </a:t>
            </a:r>
            <a:r>
              <a:rPr lang="de-DE" baseline="0" dirty="0" smtClean="0"/>
              <a:t>Umwelteinwirkungen</a:t>
            </a:r>
            <a:r>
              <a:rPr lang="de-DE" baseline="0" smtClean="0"/>
              <a:t>, </a:t>
            </a:r>
            <a:r>
              <a:rPr lang="de-DE" smtClean="0"/>
              <a:t>Zustandsgrößen</a:t>
            </a:r>
            <a:r>
              <a:rPr lang="de-DE" dirty="0" smtClean="0"/>
              <a:t>, Anfangsbedingungen, Änderungsraten </a:t>
            </a:r>
            <a:r>
              <a:rPr lang="de-DE" smtClean="0"/>
              <a:t>der Zustandsgrößen, Zwischengrößen</a:t>
            </a:r>
            <a:r>
              <a:rPr lang="de-DE" dirty="0" smtClean="0"/>
              <a:t>) </a:t>
            </a:r>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15</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83750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smtClean="0"/>
              <a:t>Reales System:</a:t>
            </a:r>
          </a:p>
          <a:p>
            <a:r>
              <a:rPr lang="de-DE" dirty="0" smtClean="0"/>
              <a:t>Das</a:t>
            </a:r>
            <a:r>
              <a:rPr lang="de-DE" baseline="0" dirty="0" smtClean="0"/>
              <a:t> </a:t>
            </a:r>
            <a:r>
              <a:rPr lang="de-DE" baseline="0" smtClean="0"/>
              <a:t>sich vorzustellende </a:t>
            </a:r>
            <a:r>
              <a:rPr lang="de-DE" baseline="0" dirty="0" smtClean="0"/>
              <a:t>Objekt an sich (Kann auch ein Teilproblem sein!) </a:t>
            </a:r>
          </a:p>
          <a:p>
            <a:pPr marL="171450" indent="-171450">
              <a:buFont typeface="Wingdings" panose="05000000000000000000" pitchFamily="2" charset="2"/>
              <a:buChar char="à"/>
            </a:pPr>
            <a:r>
              <a:rPr lang="de-DE" baseline="0" dirty="0" smtClean="0">
                <a:sym typeface="Wingdings" panose="05000000000000000000" pitchFamily="2" charset="2"/>
              </a:rPr>
              <a:t>Das bedeutet, dass ein großes Modell aus mehreren kleinen Modellen bestehen kann</a:t>
            </a:r>
          </a:p>
          <a:p>
            <a:pPr marL="171450" indent="-171450">
              <a:buFont typeface="Arial" panose="020B0604020202020204" pitchFamily="34" charset="0"/>
              <a:buChar char="•"/>
            </a:pPr>
            <a:r>
              <a:rPr lang="de-DE" baseline="0" dirty="0" smtClean="0"/>
              <a:t>Muss das Objekt in mehrere unterteilt werden?</a:t>
            </a:r>
          </a:p>
          <a:p>
            <a:pPr marL="171450" indent="-171450">
              <a:buFont typeface="Arial" panose="020B0604020202020204" pitchFamily="34" charset="0"/>
              <a:buChar char="•"/>
            </a:pPr>
            <a:r>
              <a:rPr lang="de-DE" baseline="0" dirty="0" smtClean="0">
                <a:sym typeface="Wingdings" panose="05000000000000000000" pitchFamily="2" charset="2"/>
              </a:rPr>
              <a:t>Was </a:t>
            </a:r>
            <a:r>
              <a:rPr lang="de-DE" baseline="0" smtClean="0">
                <a:sym typeface="Wingdings" panose="05000000000000000000" pitchFamily="2" charset="2"/>
              </a:rPr>
              <a:t>gehört zum </a:t>
            </a:r>
            <a:r>
              <a:rPr lang="de-DE" baseline="0" dirty="0" smtClean="0">
                <a:sym typeface="Wingdings" panose="05000000000000000000" pitchFamily="2" charset="2"/>
              </a:rPr>
              <a:t>Objekt und </a:t>
            </a:r>
            <a:r>
              <a:rPr lang="de-DE" baseline="0" smtClean="0">
                <a:sym typeface="Wingdings" panose="05000000000000000000" pitchFamily="2" charset="2"/>
              </a:rPr>
              <a:t>was zu </a:t>
            </a:r>
            <a:r>
              <a:rPr lang="de-DE" baseline="0" dirty="0" smtClean="0">
                <a:sym typeface="Wingdings" panose="05000000000000000000" pitchFamily="2" charset="2"/>
              </a:rPr>
              <a:t>den äußeren Einflüssen? </a:t>
            </a:r>
          </a:p>
          <a:p>
            <a:pPr marL="171450" indent="-171450">
              <a:buFont typeface="Arial" panose="020B0604020202020204" pitchFamily="34" charset="0"/>
              <a:buChar char="•"/>
            </a:pPr>
            <a:r>
              <a:rPr lang="de-DE" baseline="0" dirty="0" smtClean="0">
                <a:sym typeface="Wingdings" panose="05000000000000000000" pitchFamily="2" charset="2"/>
              </a:rPr>
              <a:t>Benennung des Objekts und Beschreibung </a:t>
            </a:r>
            <a:r>
              <a:rPr lang="de-DE" baseline="0" smtClean="0">
                <a:sym typeface="Wingdings" panose="05000000000000000000" pitchFamily="2" charset="2"/>
              </a:rPr>
              <a:t>der Zusammenhänge</a:t>
            </a:r>
            <a:r>
              <a:rPr lang="de-DE" smtClean="0"/>
              <a:t> </a:t>
            </a:r>
            <a:endParaRPr lang="de-DE" dirty="0" smtClean="0"/>
          </a:p>
          <a:p>
            <a:pPr marL="171450" indent="-171450">
              <a:buFontTx/>
              <a:buChar char="-"/>
            </a:pPr>
            <a:endParaRPr lang="de-DE" b="1" dirty="0" smtClean="0"/>
          </a:p>
          <a:p>
            <a:pPr marL="0" indent="0">
              <a:buFontTx/>
              <a:buNone/>
            </a:pPr>
            <a:r>
              <a:rPr lang="de-DE" b="1" dirty="0" smtClean="0"/>
              <a:t>Wortmodell (Alles</a:t>
            </a:r>
            <a:r>
              <a:rPr lang="de-DE" b="1" baseline="0" dirty="0" smtClean="0"/>
              <a:t> in Umgangssprache)</a:t>
            </a:r>
            <a:r>
              <a:rPr lang="de-DE" b="1" dirty="0" smtClean="0"/>
              <a:t>:</a:t>
            </a:r>
          </a:p>
          <a:p>
            <a:pPr marL="171450" indent="-171450">
              <a:buFont typeface="Arial" panose="020B0604020202020204" pitchFamily="34" charset="0"/>
              <a:buChar char="•"/>
            </a:pPr>
            <a:r>
              <a:rPr lang="de-DE" dirty="0" smtClean="0"/>
              <a:t>Beschreibung</a:t>
            </a:r>
            <a:r>
              <a:rPr lang="de-DE" baseline="0" dirty="0" smtClean="0"/>
              <a:t> des Systems und aller Elemente</a:t>
            </a:r>
          </a:p>
          <a:p>
            <a:pPr marL="171450" indent="-171450">
              <a:buFont typeface="Arial" panose="020B0604020202020204" pitchFamily="34" charset="0"/>
              <a:buChar char="•"/>
            </a:pPr>
            <a:r>
              <a:rPr lang="de-DE" baseline="0" dirty="0" smtClean="0"/>
              <a:t>Funktionen und Verknüpfungen</a:t>
            </a:r>
          </a:p>
          <a:p>
            <a:pPr marL="171450" indent="-171450">
              <a:buFont typeface="Arial" panose="020B0604020202020204" pitchFamily="34" charset="0"/>
              <a:buChar char="•"/>
            </a:pPr>
            <a:r>
              <a:rPr lang="de-DE" baseline="0" dirty="0" smtClean="0"/>
              <a:t>Kategorisierung (externe Parameter</a:t>
            </a:r>
            <a:r>
              <a:rPr lang="de-DE" baseline="0" smtClean="0"/>
              <a:t>, Prozessparameter, zeitabhängige </a:t>
            </a:r>
            <a:r>
              <a:rPr lang="de-DE" baseline="0" dirty="0" smtClean="0"/>
              <a:t>Umwelteinwirkungen</a:t>
            </a:r>
            <a:r>
              <a:rPr lang="de-DE" baseline="0" smtClean="0"/>
              <a:t>, </a:t>
            </a:r>
            <a:r>
              <a:rPr lang="de-DE" smtClean="0"/>
              <a:t>Zustandsgrößen</a:t>
            </a:r>
            <a:r>
              <a:rPr lang="de-DE" dirty="0" smtClean="0"/>
              <a:t>, Anfangsbedingungen, Änderungsraten </a:t>
            </a:r>
            <a:r>
              <a:rPr lang="de-DE" smtClean="0"/>
              <a:t>der Zustandsgrößen, Zwischengrößen</a:t>
            </a:r>
            <a:r>
              <a:rPr lang="de-DE" dirty="0" smtClean="0"/>
              <a:t>) </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Wirkbeziehungen (z.B</a:t>
            </a:r>
            <a:r>
              <a:rPr lang="de-DE" b="1" baseline="0" dirty="0" smtClean="0"/>
              <a:t>. Wirkungsdiagramm </a:t>
            </a:r>
            <a:r>
              <a:rPr lang="de-DE" b="1" baseline="0" smtClean="0"/>
              <a:t>oder Beziehungsdiagramm</a:t>
            </a:r>
            <a:r>
              <a:rPr lang="de-DE" b="1" baseline="0" dirty="0" smtClean="0"/>
              <a:t>):</a:t>
            </a:r>
          </a:p>
          <a:p>
            <a:pPr marL="0" indent="0">
              <a:buFont typeface="Arial" panose="020B0604020202020204" pitchFamily="34" charset="0"/>
              <a:buNone/>
            </a:pPr>
            <a:r>
              <a:rPr lang="de-DE" baseline="0" dirty="0" smtClean="0"/>
              <a:t>Diagramm der Systemelemente und ihrer Verknüpfungen</a:t>
            </a:r>
          </a:p>
          <a:p>
            <a:pPr marL="171450" indent="-171450">
              <a:buFont typeface="Arial" panose="020B0604020202020204" pitchFamily="34" charset="0"/>
              <a:buChar char="•"/>
            </a:pPr>
            <a:r>
              <a:rPr lang="de-DE" baseline="0" smtClean="0"/>
              <a:t>Zunächst </a:t>
            </a:r>
            <a:r>
              <a:rPr lang="de-DE" baseline="0" dirty="0" smtClean="0"/>
              <a:t>durch umgangssprachlich festgelegte </a:t>
            </a:r>
            <a:r>
              <a:rPr lang="de-DE" baseline="0" smtClean="0"/>
              <a:t>Namen gekennzeichnet</a:t>
            </a:r>
            <a:endParaRPr lang="de-DE" baseline="0" dirty="0" smtClean="0"/>
          </a:p>
          <a:p>
            <a:pPr marL="171450" indent="-171450">
              <a:buFont typeface="Arial" panose="020B0604020202020204" pitchFamily="34" charset="0"/>
              <a:buChar char="•"/>
            </a:pPr>
            <a:r>
              <a:rPr lang="de-DE" baseline="0" dirty="0" smtClean="0"/>
              <a:t>Verbindung mit Pfeilen die in die Wirkungsrichtung verlaufen</a:t>
            </a:r>
          </a:p>
          <a:p>
            <a:pPr marL="171450" indent="-171450">
              <a:buFont typeface="Arial" panose="020B0604020202020204" pitchFamily="34" charset="0"/>
              <a:buChar char="•"/>
            </a:pPr>
            <a:r>
              <a:rPr lang="de-DE" baseline="0" smtClean="0"/>
              <a:t>Zeigt </a:t>
            </a:r>
            <a:r>
              <a:rPr lang="de-DE" baseline="0" dirty="0" smtClean="0"/>
              <a:t>nur die </a:t>
            </a:r>
            <a:r>
              <a:rPr lang="de-DE" baseline="0" smtClean="0"/>
              <a:t>Verbindung zu </a:t>
            </a:r>
            <a:r>
              <a:rPr lang="de-DE" baseline="0" dirty="0" smtClean="0"/>
              <a:t>anderen Elementen nicht deren Funktion</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Ablaufbeziehungen </a:t>
            </a:r>
            <a:r>
              <a:rPr lang="de-DE" b="1" baseline="0" dirty="0" smtClean="0"/>
              <a:t>(Als Flussdiagramm):</a:t>
            </a:r>
          </a:p>
          <a:p>
            <a:pPr marL="0" indent="0">
              <a:buFont typeface="Arial" panose="020B0604020202020204" pitchFamily="34" charset="0"/>
              <a:buNone/>
            </a:pPr>
            <a:r>
              <a:rPr lang="de-DE" baseline="0" dirty="0" smtClean="0"/>
              <a:t>Enthält alle Informationen in Verbindung mit dem Wirkungsdiagramm</a:t>
            </a:r>
          </a:p>
          <a:p>
            <a:pPr marL="171450" indent="-171450">
              <a:buFont typeface="Arial" panose="020B0604020202020204" pitchFamily="34" charset="0"/>
              <a:buChar char="•"/>
            </a:pPr>
            <a:r>
              <a:rPr lang="de-DE" baseline="0" dirty="0" smtClean="0"/>
              <a:t>Wird entworfen nachdem Elemente, deren Funktion, Struktur, Parameter, sowie funktionale </a:t>
            </a:r>
            <a:r>
              <a:rPr lang="de-DE" baseline="0" smtClean="0"/>
              <a:t>Verknüpfungen zwischen den Prozesselementen </a:t>
            </a:r>
            <a:r>
              <a:rPr lang="de-DE" baseline="0" dirty="0" smtClean="0"/>
              <a:t>bestimmt worden sind</a:t>
            </a:r>
          </a:p>
          <a:p>
            <a:pPr marL="171450" indent="-171450">
              <a:buFont typeface="Arial" panose="020B0604020202020204" pitchFamily="34" charset="0"/>
              <a:buChar char="•"/>
            </a:pPr>
            <a:r>
              <a:rPr lang="de-DE" baseline="0" smtClean="0"/>
              <a:t>Zusätzlich </a:t>
            </a:r>
            <a:r>
              <a:rPr lang="de-DE" baseline="0" dirty="0" smtClean="0"/>
              <a:t>müssen alle noch fehlenden, externen Parameter </a:t>
            </a:r>
            <a:r>
              <a:rPr lang="de-DE" baseline="0" smtClean="0"/>
              <a:t>mit einbezogen </a:t>
            </a:r>
            <a:r>
              <a:rPr lang="de-DE" baseline="0" dirty="0" smtClean="0"/>
              <a:t>werden</a:t>
            </a:r>
            <a:endParaRPr lang="de-DE" dirty="0" smtClean="0"/>
          </a:p>
          <a:p>
            <a:endParaRPr lang="de-DE" dirty="0" smtClean="0"/>
          </a:p>
          <a:p>
            <a:r>
              <a:rPr lang="de-DE" b="1" smtClean="0"/>
              <a:t>Gültigkeitsprüfung</a:t>
            </a:r>
            <a:r>
              <a:rPr lang="de-DE" b="1" baseline="0" smtClean="0"/>
              <a:t> (z.B</a:t>
            </a:r>
            <a:r>
              <a:rPr lang="de-DE" b="1" baseline="0" dirty="0" smtClean="0"/>
              <a:t>. Simulation):</a:t>
            </a:r>
          </a:p>
          <a:p>
            <a:pPr marL="171450" indent="-171450">
              <a:buFont typeface="Arial" panose="020B0604020202020204" pitchFamily="34" charset="0"/>
              <a:buChar char="•"/>
            </a:pPr>
            <a:r>
              <a:rPr lang="de-DE" baseline="0" dirty="0" smtClean="0"/>
              <a:t>Durchrechnen und Simulieren des Modells </a:t>
            </a:r>
            <a:r>
              <a:rPr lang="de-DE" baseline="0" smtClean="0"/>
              <a:t>unter Einbeziehung </a:t>
            </a:r>
            <a:r>
              <a:rPr lang="de-DE" baseline="0" dirty="0" smtClean="0"/>
              <a:t>verschiedener Umwelteinwirkungen, Parameter und Anfangsbedingungen  (Auch mehrere Läufe)</a:t>
            </a:r>
          </a:p>
          <a:p>
            <a:pPr marL="171450" indent="-171450">
              <a:buFont typeface="Arial" panose="020B0604020202020204" pitchFamily="34" charset="0"/>
              <a:buChar char="•"/>
            </a:pPr>
            <a:r>
              <a:rPr lang="de-DE" baseline="0" dirty="0" smtClean="0"/>
              <a:t>Prüfung der Struktur-, Verhaltens, empirischer und der Anwendungsgültigkeit </a:t>
            </a:r>
          </a:p>
          <a:p>
            <a:pPr marL="171450" indent="-171450">
              <a:buFont typeface="Arial" panose="020B0604020202020204" pitchFamily="34" charset="0"/>
              <a:buChar char="•"/>
            </a:pPr>
            <a:r>
              <a:rPr lang="de-DE" baseline="0" dirty="0" smtClean="0"/>
              <a:t>Anhand der Prüfung werden unbefriedigende Formulierungen, Verbesserungen und Umformulierungen von Teilen des Modells veranlasst</a:t>
            </a:r>
          </a:p>
          <a:p>
            <a:endParaRPr lang="de-DE" baseline="0" dirty="0" smtClean="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16</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2876229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b="1" baseline="0" smtClean="0"/>
              <a:t>Wirkbeziehungen (z.B</a:t>
            </a:r>
            <a:r>
              <a:rPr lang="de-DE" b="1" baseline="0" dirty="0" smtClean="0"/>
              <a:t>. Wirkungsdiagramm </a:t>
            </a:r>
            <a:r>
              <a:rPr lang="de-DE" b="1" baseline="0" smtClean="0"/>
              <a:t>oder Beziehungsdiagramm</a:t>
            </a:r>
            <a:r>
              <a:rPr lang="de-DE" b="1" baseline="0" dirty="0" smtClean="0"/>
              <a:t>):</a:t>
            </a:r>
          </a:p>
          <a:p>
            <a:pPr marL="0" indent="0">
              <a:buFont typeface="Arial" panose="020B0604020202020204" pitchFamily="34" charset="0"/>
              <a:buNone/>
            </a:pPr>
            <a:r>
              <a:rPr lang="de-DE" baseline="0" dirty="0" smtClean="0"/>
              <a:t>Diagramm der Systemelemente und ihrer Verknüpfungen</a:t>
            </a:r>
          </a:p>
          <a:p>
            <a:pPr marL="171450" indent="-171450">
              <a:buFont typeface="Arial" panose="020B0604020202020204" pitchFamily="34" charset="0"/>
              <a:buChar char="•"/>
            </a:pPr>
            <a:r>
              <a:rPr lang="de-DE" baseline="0" smtClean="0"/>
              <a:t>Zunächst </a:t>
            </a:r>
            <a:r>
              <a:rPr lang="de-DE" baseline="0" dirty="0" smtClean="0"/>
              <a:t>durch umgangssprachlich festgelegte </a:t>
            </a:r>
            <a:r>
              <a:rPr lang="de-DE" baseline="0" smtClean="0"/>
              <a:t>Namen gekennzeichnet</a:t>
            </a:r>
            <a:endParaRPr lang="de-DE" baseline="0" dirty="0" smtClean="0"/>
          </a:p>
          <a:p>
            <a:pPr marL="171450" indent="-171450">
              <a:buFont typeface="Arial" panose="020B0604020202020204" pitchFamily="34" charset="0"/>
              <a:buChar char="•"/>
            </a:pPr>
            <a:r>
              <a:rPr lang="de-DE" baseline="0" dirty="0" smtClean="0"/>
              <a:t>Verbindung mit Pfeilen die in die Wirkungsrichtung verlaufen</a:t>
            </a:r>
          </a:p>
          <a:p>
            <a:pPr marL="171450" indent="-171450">
              <a:buFont typeface="Arial" panose="020B0604020202020204" pitchFamily="34" charset="0"/>
              <a:buChar char="•"/>
            </a:pPr>
            <a:r>
              <a:rPr lang="de-DE" baseline="0" smtClean="0"/>
              <a:t>Zeigt </a:t>
            </a:r>
            <a:r>
              <a:rPr lang="de-DE" baseline="0" dirty="0" smtClean="0"/>
              <a:t>nur die </a:t>
            </a:r>
            <a:r>
              <a:rPr lang="de-DE" baseline="0" smtClean="0"/>
              <a:t>Verbindung zu </a:t>
            </a:r>
            <a:r>
              <a:rPr lang="de-DE" baseline="0" dirty="0" smtClean="0"/>
              <a:t>anderen Elementen nicht deren Funktion</a:t>
            </a:r>
          </a:p>
          <a:p>
            <a:pPr marL="171450" indent="-171450">
              <a:buFont typeface="Arial" panose="020B0604020202020204" pitchFamily="34" charset="0"/>
              <a:buChar char="•"/>
            </a:pPr>
            <a:endParaRPr lang="de-DE" baseline="0" dirty="0" smtClean="0"/>
          </a:p>
          <a:p>
            <a:pPr marL="171450" indent="-171450">
              <a:buFont typeface="Arial" panose="020B0604020202020204" pitchFamily="34" charset="0"/>
              <a:buChar char="•"/>
            </a:pPr>
            <a:endParaRPr lang="de-DE" baseline="0" dirty="0" smtClean="0"/>
          </a:p>
          <a:p>
            <a:pPr marL="0" indent="0">
              <a:buFont typeface="Arial" panose="020B0604020202020204" pitchFamily="34" charset="0"/>
              <a:buNone/>
            </a:pPr>
            <a:r>
              <a:rPr lang="de-DE" baseline="0" dirty="0" smtClean="0"/>
              <a:t>LINKS</a:t>
            </a:r>
            <a:r>
              <a:rPr lang="de-DE" baseline="0" smtClean="0"/>
              <a:t>: Beziehungsdiagramm</a:t>
            </a:r>
            <a:endParaRPr lang="de-DE" baseline="0" dirty="0" smtClean="0"/>
          </a:p>
          <a:p>
            <a:pPr marL="0" indent="0">
              <a:buFont typeface="Arial" panose="020B0604020202020204" pitchFamily="34" charset="0"/>
              <a:buNone/>
            </a:pPr>
            <a:r>
              <a:rPr lang="de-DE" baseline="0" dirty="0" smtClean="0"/>
              <a:t>RECHTS: Ursache – Wirkungsdiagramm (Fischgrätendiagramm)</a:t>
            </a:r>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17</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195114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smtClean="0"/>
              <a:t>Reales System:</a:t>
            </a:r>
          </a:p>
          <a:p>
            <a:r>
              <a:rPr lang="de-DE" dirty="0" smtClean="0"/>
              <a:t>Das</a:t>
            </a:r>
            <a:r>
              <a:rPr lang="de-DE" baseline="0" dirty="0" smtClean="0"/>
              <a:t> </a:t>
            </a:r>
            <a:r>
              <a:rPr lang="de-DE" baseline="0" smtClean="0"/>
              <a:t>sich vorzustellende </a:t>
            </a:r>
            <a:r>
              <a:rPr lang="de-DE" baseline="0" dirty="0" smtClean="0"/>
              <a:t>Objekt an sich (Kann auch ein Teilproblem sein!) </a:t>
            </a:r>
          </a:p>
          <a:p>
            <a:pPr marL="171450" indent="-171450">
              <a:buFont typeface="Wingdings" panose="05000000000000000000" pitchFamily="2" charset="2"/>
              <a:buChar char="à"/>
            </a:pPr>
            <a:r>
              <a:rPr lang="de-DE" baseline="0" dirty="0" smtClean="0">
                <a:sym typeface="Wingdings" panose="05000000000000000000" pitchFamily="2" charset="2"/>
              </a:rPr>
              <a:t>Das bedeutet, dass ein großes Modell aus mehreren kleinen Modellen bestehen kann</a:t>
            </a:r>
          </a:p>
          <a:p>
            <a:pPr marL="171450" indent="-171450">
              <a:buFont typeface="Arial" panose="020B0604020202020204" pitchFamily="34" charset="0"/>
              <a:buChar char="•"/>
            </a:pPr>
            <a:r>
              <a:rPr lang="de-DE" baseline="0" dirty="0" smtClean="0"/>
              <a:t>Muss das Objekt in mehrere unterteilt werden?</a:t>
            </a:r>
          </a:p>
          <a:p>
            <a:pPr marL="171450" indent="-171450">
              <a:buFont typeface="Arial" panose="020B0604020202020204" pitchFamily="34" charset="0"/>
              <a:buChar char="•"/>
            </a:pPr>
            <a:r>
              <a:rPr lang="de-DE" baseline="0" dirty="0" smtClean="0">
                <a:sym typeface="Wingdings" panose="05000000000000000000" pitchFamily="2" charset="2"/>
              </a:rPr>
              <a:t>Was </a:t>
            </a:r>
            <a:r>
              <a:rPr lang="de-DE" baseline="0" smtClean="0">
                <a:sym typeface="Wingdings" panose="05000000000000000000" pitchFamily="2" charset="2"/>
              </a:rPr>
              <a:t>gehört zum </a:t>
            </a:r>
            <a:r>
              <a:rPr lang="de-DE" baseline="0" dirty="0" smtClean="0">
                <a:sym typeface="Wingdings" panose="05000000000000000000" pitchFamily="2" charset="2"/>
              </a:rPr>
              <a:t>Objekt und </a:t>
            </a:r>
            <a:r>
              <a:rPr lang="de-DE" baseline="0" smtClean="0">
                <a:sym typeface="Wingdings" panose="05000000000000000000" pitchFamily="2" charset="2"/>
              </a:rPr>
              <a:t>was zu </a:t>
            </a:r>
            <a:r>
              <a:rPr lang="de-DE" baseline="0" dirty="0" smtClean="0">
                <a:sym typeface="Wingdings" panose="05000000000000000000" pitchFamily="2" charset="2"/>
              </a:rPr>
              <a:t>den äußeren Einflüssen? </a:t>
            </a:r>
          </a:p>
          <a:p>
            <a:pPr marL="171450" indent="-171450">
              <a:buFont typeface="Arial" panose="020B0604020202020204" pitchFamily="34" charset="0"/>
              <a:buChar char="•"/>
            </a:pPr>
            <a:r>
              <a:rPr lang="de-DE" baseline="0" dirty="0" smtClean="0">
                <a:sym typeface="Wingdings" panose="05000000000000000000" pitchFamily="2" charset="2"/>
              </a:rPr>
              <a:t>Benennung des Objekts und Beschreibung </a:t>
            </a:r>
            <a:r>
              <a:rPr lang="de-DE" baseline="0" smtClean="0">
                <a:sym typeface="Wingdings" panose="05000000000000000000" pitchFamily="2" charset="2"/>
              </a:rPr>
              <a:t>der Zusammenhänge</a:t>
            </a:r>
            <a:r>
              <a:rPr lang="de-DE" smtClean="0"/>
              <a:t> </a:t>
            </a:r>
            <a:endParaRPr lang="de-DE" dirty="0" smtClean="0"/>
          </a:p>
          <a:p>
            <a:pPr marL="171450" indent="-171450">
              <a:buFontTx/>
              <a:buChar char="-"/>
            </a:pPr>
            <a:endParaRPr lang="de-DE" b="1" dirty="0" smtClean="0"/>
          </a:p>
          <a:p>
            <a:pPr marL="0" indent="0">
              <a:buFontTx/>
              <a:buNone/>
            </a:pPr>
            <a:r>
              <a:rPr lang="de-DE" b="1" dirty="0" smtClean="0"/>
              <a:t>Wortmodell (Alles</a:t>
            </a:r>
            <a:r>
              <a:rPr lang="de-DE" b="1" baseline="0" dirty="0" smtClean="0"/>
              <a:t> in Umgangssprache)</a:t>
            </a:r>
            <a:r>
              <a:rPr lang="de-DE" b="1" dirty="0" smtClean="0"/>
              <a:t>:</a:t>
            </a:r>
          </a:p>
          <a:p>
            <a:pPr marL="171450" indent="-171450">
              <a:buFont typeface="Arial" panose="020B0604020202020204" pitchFamily="34" charset="0"/>
              <a:buChar char="•"/>
            </a:pPr>
            <a:r>
              <a:rPr lang="de-DE" dirty="0" smtClean="0"/>
              <a:t>Beschreibung</a:t>
            </a:r>
            <a:r>
              <a:rPr lang="de-DE" baseline="0" dirty="0" smtClean="0"/>
              <a:t> des Systems und aller Elemente</a:t>
            </a:r>
          </a:p>
          <a:p>
            <a:pPr marL="171450" indent="-171450">
              <a:buFont typeface="Arial" panose="020B0604020202020204" pitchFamily="34" charset="0"/>
              <a:buChar char="•"/>
            </a:pPr>
            <a:r>
              <a:rPr lang="de-DE" baseline="0" dirty="0" smtClean="0"/>
              <a:t>Funktionen und Verknüpfungen</a:t>
            </a:r>
          </a:p>
          <a:p>
            <a:pPr marL="171450" indent="-171450">
              <a:buFont typeface="Arial" panose="020B0604020202020204" pitchFamily="34" charset="0"/>
              <a:buChar char="•"/>
            </a:pPr>
            <a:r>
              <a:rPr lang="de-DE" baseline="0" dirty="0" smtClean="0"/>
              <a:t>Kategorisierung (externe Parameter</a:t>
            </a:r>
            <a:r>
              <a:rPr lang="de-DE" baseline="0" smtClean="0"/>
              <a:t>, Prozessparameter, zeitabhängige </a:t>
            </a:r>
            <a:r>
              <a:rPr lang="de-DE" baseline="0" dirty="0" smtClean="0"/>
              <a:t>Umwelteinwirkungen</a:t>
            </a:r>
            <a:r>
              <a:rPr lang="de-DE" baseline="0" smtClean="0"/>
              <a:t>, </a:t>
            </a:r>
            <a:r>
              <a:rPr lang="de-DE" smtClean="0"/>
              <a:t>Zustandsgrößen</a:t>
            </a:r>
            <a:r>
              <a:rPr lang="de-DE" dirty="0" smtClean="0"/>
              <a:t>, Anfangsbedingungen, Änderungsraten </a:t>
            </a:r>
            <a:r>
              <a:rPr lang="de-DE" smtClean="0"/>
              <a:t>der Zustandsgrößen, Zwischengrößen</a:t>
            </a:r>
            <a:r>
              <a:rPr lang="de-DE" dirty="0" smtClean="0"/>
              <a:t>) </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Wirkbeziehungen (z.B</a:t>
            </a:r>
            <a:r>
              <a:rPr lang="de-DE" b="1" baseline="0" dirty="0" smtClean="0"/>
              <a:t>. Wirkungsdiagramm </a:t>
            </a:r>
            <a:r>
              <a:rPr lang="de-DE" b="1" baseline="0" smtClean="0"/>
              <a:t>oder Beziehungsdiagramm</a:t>
            </a:r>
            <a:r>
              <a:rPr lang="de-DE" b="1" baseline="0" dirty="0" smtClean="0"/>
              <a:t>):</a:t>
            </a:r>
          </a:p>
          <a:p>
            <a:pPr marL="0" indent="0">
              <a:buFont typeface="Arial" panose="020B0604020202020204" pitchFamily="34" charset="0"/>
              <a:buNone/>
            </a:pPr>
            <a:r>
              <a:rPr lang="de-DE" baseline="0" dirty="0" smtClean="0"/>
              <a:t>Diagramm der Systemelemente und ihrer Verknüpfungen</a:t>
            </a:r>
          </a:p>
          <a:p>
            <a:pPr marL="171450" indent="-171450">
              <a:buFont typeface="Arial" panose="020B0604020202020204" pitchFamily="34" charset="0"/>
              <a:buChar char="•"/>
            </a:pPr>
            <a:r>
              <a:rPr lang="de-DE" baseline="0" smtClean="0"/>
              <a:t>Zunächst </a:t>
            </a:r>
            <a:r>
              <a:rPr lang="de-DE" baseline="0" dirty="0" smtClean="0"/>
              <a:t>durch umgangssprachlich festgelegte </a:t>
            </a:r>
            <a:r>
              <a:rPr lang="de-DE" baseline="0" smtClean="0"/>
              <a:t>Namen gekennzeichnet</a:t>
            </a:r>
            <a:endParaRPr lang="de-DE" baseline="0" dirty="0" smtClean="0"/>
          </a:p>
          <a:p>
            <a:pPr marL="171450" indent="-171450">
              <a:buFont typeface="Arial" panose="020B0604020202020204" pitchFamily="34" charset="0"/>
              <a:buChar char="•"/>
            </a:pPr>
            <a:r>
              <a:rPr lang="de-DE" baseline="0" dirty="0" smtClean="0"/>
              <a:t>Verbindung mit Pfeilen die in die Wirkungsrichtung verlaufen</a:t>
            </a:r>
          </a:p>
          <a:p>
            <a:pPr marL="171450" indent="-171450">
              <a:buFont typeface="Arial" panose="020B0604020202020204" pitchFamily="34" charset="0"/>
              <a:buChar char="•"/>
            </a:pPr>
            <a:r>
              <a:rPr lang="de-DE" baseline="0" smtClean="0"/>
              <a:t>Zeigt </a:t>
            </a:r>
            <a:r>
              <a:rPr lang="de-DE" baseline="0" dirty="0" smtClean="0"/>
              <a:t>nur die </a:t>
            </a:r>
            <a:r>
              <a:rPr lang="de-DE" baseline="0" smtClean="0"/>
              <a:t>Verbindung zu </a:t>
            </a:r>
            <a:r>
              <a:rPr lang="de-DE" baseline="0" dirty="0" smtClean="0"/>
              <a:t>anderen Elementen nicht deren Funktion</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Ablaufbeziehungen </a:t>
            </a:r>
            <a:r>
              <a:rPr lang="de-DE" b="1" baseline="0" dirty="0" smtClean="0"/>
              <a:t>(Als Flussdiagramm):</a:t>
            </a:r>
          </a:p>
          <a:p>
            <a:pPr marL="0" indent="0">
              <a:buFont typeface="Arial" panose="020B0604020202020204" pitchFamily="34" charset="0"/>
              <a:buNone/>
            </a:pPr>
            <a:r>
              <a:rPr lang="de-DE" baseline="0" dirty="0" smtClean="0"/>
              <a:t>Enthält alle Informationen in Verbindung mit dem Wirkungsdiagramm</a:t>
            </a:r>
          </a:p>
          <a:p>
            <a:pPr marL="171450" indent="-171450">
              <a:buFont typeface="Arial" panose="020B0604020202020204" pitchFamily="34" charset="0"/>
              <a:buChar char="•"/>
            </a:pPr>
            <a:r>
              <a:rPr lang="de-DE" baseline="0" dirty="0" smtClean="0"/>
              <a:t>Wird entworfen nachdem Elemente, deren Funktion, Struktur, Parameter, sowie funktionale </a:t>
            </a:r>
            <a:r>
              <a:rPr lang="de-DE" baseline="0" smtClean="0"/>
              <a:t>Verknüpfungen zwischen den Prozesselementen </a:t>
            </a:r>
            <a:r>
              <a:rPr lang="de-DE" baseline="0" dirty="0" smtClean="0"/>
              <a:t>bestimmt worden sind</a:t>
            </a:r>
          </a:p>
          <a:p>
            <a:pPr marL="171450" indent="-171450">
              <a:buFont typeface="Arial" panose="020B0604020202020204" pitchFamily="34" charset="0"/>
              <a:buChar char="•"/>
            </a:pPr>
            <a:r>
              <a:rPr lang="de-DE" baseline="0" smtClean="0"/>
              <a:t>Zusätzlich </a:t>
            </a:r>
            <a:r>
              <a:rPr lang="de-DE" baseline="0" dirty="0" smtClean="0"/>
              <a:t>müssen alle noch fehlenden, externen Parameter </a:t>
            </a:r>
            <a:r>
              <a:rPr lang="de-DE" baseline="0" smtClean="0"/>
              <a:t>mit einbezogen </a:t>
            </a:r>
            <a:r>
              <a:rPr lang="de-DE" baseline="0" dirty="0" smtClean="0"/>
              <a:t>werden</a:t>
            </a:r>
            <a:endParaRPr lang="de-DE" dirty="0" smtClean="0"/>
          </a:p>
          <a:p>
            <a:endParaRPr lang="de-DE" dirty="0" smtClean="0"/>
          </a:p>
          <a:p>
            <a:r>
              <a:rPr lang="de-DE" b="1" smtClean="0"/>
              <a:t>Gültigkeitsprüfung</a:t>
            </a:r>
            <a:r>
              <a:rPr lang="de-DE" b="1" baseline="0" smtClean="0"/>
              <a:t> (z.B</a:t>
            </a:r>
            <a:r>
              <a:rPr lang="de-DE" b="1" baseline="0" dirty="0" smtClean="0"/>
              <a:t>. Simulation):</a:t>
            </a:r>
          </a:p>
          <a:p>
            <a:pPr marL="171450" indent="-171450">
              <a:buFont typeface="Arial" panose="020B0604020202020204" pitchFamily="34" charset="0"/>
              <a:buChar char="•"/>
            </a:pPr>
            <a:r>
              <a:rPr lang="de-DE" baseline="0" dirty="0" smtClean="0"/>
              <a:t>Durchrechnen und Simulieren des Modells </a:t>
            </a:r>
            <a:r>
              <a:rPr lang="de-DE" baseline="0" smtClean="0"/>
              <a:t>unter Einbeziehung </a:t>
            </a:r>
            <a:r>
              <a:rPr lang="de-DE" baseline="0" dirty="0" smtClean="0"/>
              <a:t>verschiedener Umwelteinwirkungen, Parameter und Anfangsbedingungen  (Auch mehrere Läufe)</a:t>
            </a:r>
          </a:p>
          <a:p>
            <a:pPr marL="171450" indent="-171450">
              <a:buFont typeface="Arial" panose="020B0604020202020204" pitchFamily="34" charset="0"/>
              <a:buChar char="•"/>
            </a:pPr>
            <a:r>
              <a:rPr lang="de-DE" baseline="0" dirty="0" smtClean="0"/>
              <a:t>Prüfung der Struktur-, Verhaltens, empirischer und der Anwendungsgültigkeit </a:t>
            </a:r>
          </a:p>
          <a:p>
            <a:pPr marL="171450" indent="-171450">
              <a:buFont typeface="Arial" panose="020B0604020202020204" pitchFamily="34" charset="0"/>
              <a:buChar char="•"/>
            </a:pPr>
            <a:r>
              <a:rPr lang="de-DE" baseline="0" dirty="0" smtClean="0"/>
              <a:t>Anhand der Prüfung werden unbefriedigende Formulierungen, Verbesserungen und Umformulierungen von Teilen des Modells veranlasst</a:t>
            </a:r>
          </a:p>
          <a:p>
            <a:endParaRPr lang="de-DE" baseline="0" dirty="0" smtClean="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18</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3507277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b="1" baseline="0" smtClean="0"/>
              <a:t>Ablaufbeziehungen </a:t>
            </a:r>
            <a:r>
              <a:rPr lang="de-DE" b="1" baseline="0" dirty="0" smtClean="0"/>
              <a:t>(Als Flussdiagramm):</a:t>
            </a:r>
          </a:p>
          <a:p>
            <a:pPr marL="0" indent="0">
              <a:buFont typeface="Arial" panose="020B0604020202020204" pitchFamily="34" charset="0"/>
              <a:buNone/>
            </a:pPr>
            <a:r>
              <a:rPr lang="de-DE" baseline="0" dirty="0" smtClean="0"/>
              <a:t>Enthält alle Informationen in Verbindung mit dem Wirkungsdiagramm</a:t>
            </a:r>
          </a:p>
          <a:p>
            <a:pPr marL="171450" indent="-171450">
              <a:buFont typeface="Arial" panose="020B0604020202020204" pitchFamily="34" charset="0"/>
              <a:buChar char="•"/>
            </a:pPr>
            <a:r>
              <a:rPr lang="de-DE" baseline="0" dirty="0" smtClean="0"/>
              <a:t>Wird entworfen nachdem Elemente, deren Funktion, Struktur, Parameter, sowie funktionale </a:t>
            </a:r>
            <a:r>
              <a:rPr lang="de-DE" baseline="0" smtClean="0"/>
              <a:t>Verknüpfungen zwischen den Prozesselementen </a:t>
            </a:r>
            <a:r>
              <a:rPr lang="de-DE" baseline="0" dirty="0" smtClean="0"/>
              <a:t>bestimmt worden sind</a:t>
            </a:r>
          </a:p>
          <a:p>
            <a:pPr marL="171450" indent="-171450">
              <a:buFont typeface="Arial" panose="020B0604020202020204" pitchFamily="34" charset="0"/>
              <a:buChar char="•"/>
            </a:pPr>
            <a:r>
              <a:rPr lang="de-DE" baseline="0" smtClean="0"/>
              <a:t>Zusätzlich </a:t>
            </a:r>
            <a:r>
              <a:rPr lang="de-DE" baseline="0" dirty="0" smtClean="0"/>
              <a:t>müssen alle noch fehlenden, externen Parameter </a:t>
            </a:r>
            <a:r>
              <a:rPr lang="de-DE" baseline="0" smtClean="0"/>
              <a:t>mit einbezogen </a:t>
            </a:r>
            <a:r>
              <a:rPr lang="de-DE" baseline="0" dirty="0" smtClean="0"/>
              <a:t>werden</a:t>
            </a:r>
            <a:endParaRPr lang="de-DE" dirty="0" smtClean="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19</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335656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69FD6EC8-41F9-4909-8444-6ED8E5058E3D}" type="slidenum">
              <a:rPr lang="de-DE" smtClean="0"/>
              <a:pPr/>
              <a:t>2</a:t>
            </a:fld>
            <a:endParaRPr lang="de-DE"/>
          </a:p>
        </p:txBody>
      </p:sp>
      <p:sp>
        <p:nvSpPr>
          <p:cNvPr id="6" name="Folienbildplatzhalter 5">
            <a:extLst>
              <a:ext uri="{FF2B5EF4-FFF2-40B4-BE49-F238E27FC236}">
                <a16:creationId xmlns:a16="http://schemas.microsoft.com/office/drawing/2014/main" id="{67D48C51-2C16-451F-A8FB-8DE7CB8A033C}"/>
              </a:ext>
            </a:extLst>
          </p:cNvPr>
          <p:cNvSpPr>
            <a:spLocks noGrp="1" noRot="1" noChangeAspect="1"/>
          </p:cNvSpPr>
          <p:nvPr>
            <p:ph type="sldImg"/>
          </p:nvPr>
        </p:nvSpPr>
        <p:spPr>
          <a:xfrm>
            <a:off x="403225" y="882650"/>
            <a:ext cx="4819650" cy="3336925"/>
          </a:xfrm>
        </p:spPr>
      </p:sp>
      <p:sp>
        <p:nvSpPr>
          <p:cNvPr id="7" name="Notizenplatzhalter 6">
            <a:extLst>
              <a:ext uri="{FF2B5EF4-FFF2-40B4-BE49-F238E27FC236}">
                <a16:creationId xmlns:a16="http://schemas.microsoft.com/office/drawing/2014/main" id="{20AC4448-06D6-4CBD-AF17-4C9D97DF608A}"/>
              </a:ext>
            </a:extLst>
          </p:cNvPr>
          <p:cNvSpPr>
            <a:spLocks noGrp="1"/>
          </p:cNvSpPr>
          <p:nvPr>
            <p:ph type="body" idx="1"/>
          </p:nvPr>
        </p:nvSpPr>
        <p:spPr/>
        <p:txBody>
          <a:bodyPr/>
          <a:lstStyle/>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t>Es geht bei der Informatik (Computerwissenschaften) genauso wenig um Computer wie es bei Astronomie über Teleskope geht. </a:t>
            </a:r>
            <a:r>
              <a:rPr lang="de-DE" dirty="0" smtClean="0">
                <a:sym typeface="Wingdings" panose="05000000000000000000" pitchFamily="2" charset="2"/>
              </a:rPr>
              <a:t> Es sind lediglich </a:t>
            </a:r>
            <a:r>
              <a:rPr lang="de-DE" smtClean="0">
                <a:sym typeface="Wingdings" panose="05000000000000000000" pitchFamily="2" charset="2"/>
              </a:rPr>
              <a:t>die Werkzeuge </a:t>
            </a:r>
            <a:r>
              <a:rPr lang="de-DE" dirty="0" smtClean="0">
                <a:sym typeface="Wingdings" panose="05000000000000000000" pitchFamily="2" charset="2"/>
              </a:rPr>
              <a:t>für die Wissenschaft</a:t>
            </a:r>
            <a:endParaRPr lang="de-DE" dirty="0" smtClean="0"/>
          </a:p>
          <a:p>
            <a:endParaRPr lang="de-DE" dirty="0"/>
          </a:p>
        </p:txBody>
      </p:sp>
      <p:sp>
        <p:nvSpPr>
          <p:cNvPr id="9" name="Kopfzeilenplatzhalter 8">
            <a:extLst>
              <a:ext uri="{FF2B5EF4-FFF2-40B4-BE49-F238E27FC236}">
                <a16:creationId xmlns:a16="http://schemas.microsoft.com/office/drawing/2014/main" id="{DAFD5E56-30FF-4050-AD4B-464B28BEFD50}"/>
              </a:ext>
            </a:extLst>
          </p:cNvPr>
          <p:cNvSpPr>
            <a:spLocks noGrp="1"/>
          </p:cNvSpPr>
          <p:nvPr>
            <p:ph type="hdr" sz="quarter" idx="12"/>
          </p:nvPr>
        </p:nvSpPr>
        <p:spPr/>
        <p:txBody>
          <a:bodyPr/>
          <a:lstStyle/>
          <a:p>
            <a:r>
              <a:rPr lang="de-DE"/>
              <a:t>Mathematische Grundlagen - Skript 1 - Einführung</a:t>
            </a:r>
            <a:endParaRPr lang="de-DE" dirty="0"/>
          </a:p>
        </p:txBody>
      </p:sp>
      <p:sp>
        <p:nvSpPr>
          <p:cNvPr id="10" name="Fußzeilenplatzhalter 9">
            <a:extLst>
              <a:ext uri="{FF2B5EF4-FFF2-40B4-BE49-F238E27FC236}">
                <a16:creationId xmlns:a16="http://schemas.microsoft.com/office/drawing/2014/main" id="{1767DCE1-B568-456E-AD85-80E53A27AC0D}"/>
              </a:ext>
            </a:extLst>
          </p:cNvPr>
          <p:cNvSpPr>
            <a:spLocks noGrp="1"/>
          </p:cNvSpPr>
          <p:nvPr>
            <p:ph type="ftr" sz="quarter" idx="13"/>
          </p:nvPr>
        </p:nvSpPr>
        <p:spPr/>
        <p:txBody>
          <a:bodyPr/>
          <a:lstStyle/>
          <a:p>
            <a:r>
              <a:rPr lang="de-DE"/>
              <a:t>ITSBw IX. Inspektion</a:t>
            </a:r>
            <a:endParaRPr lang="de-DE" dirty="0"/>
          </a:p>
        </p:txBody>
      </p:sp>
    </p:spTree>
    <p:extLst>
      <p:ext uri="{BB962C8B-B14F-4D97-AF65-F5344CB8AC3E}">
        <p14:creationId xmlns:p14="http://schemas.microsoft.com/office/powerpoint/2010/main" val="3084496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smtClean="0"/>
              <a:t>Reales System:</a:t>
            </a:r>
          </a:p>
          <a:p>
            <a:r>
              <a:rPr lang="de-DE" dirty="0" smtClean="0"/>
              <a:t>Das</a:t>
            </a:r>
            <a:r>
              <a:rPr lang="de-DE" baseline="0" dirty="0" smtClean="0"/>
              <a:t> </a:t>
            </a:r>
            <a:r>
              <a:rPr lang="de-DE" baseline="0" smtClean="0"/>
              <a:t>sich vorzustellende </a:t>
            </a:r>
            <a:r>
              <a:rPr lang="de-DE" baseline="0" dirty="0" smtClean="0"/>
              <a:t>Objekt an sich (Kann auch ein Teilproblem sein!) </a:t>
            </a:r>
          </a:p>
          <a:p>
            <a:pPr marL="171450" indent="-171450">
              <a:buFont typeface="Wingdings" panose="05000000000000000000" pitchFamily="2" charset="2"/>
              <a:buChar char="à"/>
            </a:pPr>
            <a:r>
              <a:rPr lang="de-DE" baseline="0" dirty="0" smtClean="0">
                <a:sym typeface="Wingdings" panose="05000000000000000000" pitchFamily="2" charset="2"/>
              </a:rPr>
              <a:t>Das bedeutet, dass ein großes Modell aus mehreren kleinen Modellen bestehen kann</a:t>
            </a:r>
          </a:p>
          <a:p>
            <a:pPr marL="171450" indent="-171450">
              <a:buFont typeface="Arial" panose="020B0604020202020204" pitchFamily="34" charset="0"/>
              <a:buChar char="•"/>
            </a:pPr>
            <a:r>
              <a:rPr lang="de-DE" baseline="0" dirty="0" smtClean="0"/>
              <a:t>Muss das Objekt in mehrere unterteilt werden?</a:t>
            </a:r>
          </a:p>
          <a:p>
            <a:pPr marL="171450" indent="-171450">
              <a:buFont typeface="Arial" panose="020B0604020202020204" pitchFamily="34" charset="0"/>
              <a:buChar char="•"/>
            </a:pPr>
            <a:r>
              <a:rPr lang="de-DE" baseline="0" dirty="0" smtClean="0">
                <a:sym typeface="Wingdings" panose="05000000000000000000" pitchFamily="2" charset="2"/>
              </a:rPr>
              <a:t>Was </a:t>
            </a:r>
            <a:r>
              <a:rPr lang="de-DE" baseline="0" smtClean="0">
                <a:sym typeface="Wingdings" panose="05000000000000000000" pitchFamily="2" charset="2"/>
              </a:rPr>
              <a:t>gehört zum </a:t>
            </a:r>
            <a:r>
              <a:rPr lang="de-DE" baseline="0" dirty="0" smtClean="0">
                <a:sym typeface="Wingdings" panose="05000000000000000000" pitchFamily="2" charset="2"/>
              </a:rPr>
              <a:t>Objekt und </a:t>
            </a:r>
            <a:r>
              <a:rPr lang="de-DE" baseline="0" smtClean="0">
                <a:sym typeface="Wingdings" panose="05000000000000000000" pitchFamily="2" charset="2"/>
              </a:rPr>
              <a:t>was zu </a:t>
            </a:r>
            <a:r>
              <a:rPr lang="de-DE" baseline="0" dirty="0" smtClean="0">
                <a:sym typeface="Wingdings" panose="05000000000000000000" pitchFamily="2" charset="2"/>
              </a:rPr>
              <a:t>den äußeren Einflüssen? </a:t>
            </a:r>
          </a:p>
          <a:p>
            <a:pPr marL="171450" indent="-171450">
              <a:buFont typeface="Arial" panose="020B0604020202020204" pitchFamily="34" charset="0"/>
              <a:buChar char="•"/>
            </a:pPr>
            <a:r>
              <a:rPr lang="de-DE" baseline="0" dirty="0" smtClean="0">
                <a:sym typeface="Wingdings" panose="05000000000000000000" pitchFamily="2" charset="2"/>
              </a:rPr>
              <a:t>Benennung des Objekts und Beschreibung </a:t>
            </a:r>
            <a:r>
              <a:rPr lang="de-DE" baseline="0" smtClean="0">
                <a:sym typeface="Wingdings" panose="05000000000000000000" pitchFamily="2" charset="2"/>
              </a:rPr>
              <a:t>der Zusammenhänge</a:t>
            </a:r>
            <a:r>
              <a:rPr lang="de-DE" smtClean="0"/>
              <a:t> </a:t>
            </a:r>
            <a:endParaRPr lang="de-DE" dirty="0" smtClean="0"/>
          </a:p>
          <a:p>
            <a:pPr marL="171450" indent="-171450">
              <a:buFontTx/>
              <a:buChar char="-"/>
            </a:pPr>
            <a:endParaRPr lang="de-DE" b="1" dirty="0" smtClean="0"/>
          </a:p>
          <a:p>
            <a:pPr marL="0" indent="0">
              <a:buFontTx/>
              <a:buNone/>
            </a:pPr>
            <a:r>
              <a:rPr lang="de-DE" b="1" dirty="0" smtClean="0"/>
              <a:t>Wortmodell (Alles</a:t>
            </a:r>
            <a:r>
              <a:rPr lang="de-DE" b="1" baseline="0" dirty="0" smtClean="0"/>
              <a:t> in Umgangssprache)</a:t>
            </a:r>
            <a:r>
              <a:rPr lang="de-DE" b="1" dirty="0" smtClean="0"/>
              <a:t>:</a:t>
            </a:r>
          </a:p>
          <a:p>
            <a:pPr marL="171450" indent="-171450">
              <a:buFont typeface="Arial" panose="020B0604020202020204" pitchFamily="34" charset="0"/>
              <a:buChar char="•"/>
            </a:pPr>
            <a:r>
              <a:rPr lang="de-DE" dirty="0" smtClean="0"/>
              <a:t>Beschreibung</a:t>
            </a:r>
            <a:r>
              <a:rPr lang="de-DE" baseline="0" dirty="0" smtClean="0"/>
              <a:t> des Systems und aller Elemente</a:t>
            </a:r>
          </a:p>
          <a:p>
            <a:pPr marL="171450" indent="-171450">
              <a:buFont typeface="Arial" panose="020B0604020202020204" pitchFamily="34" charset="0"/>
              <a:buChar char="•"/>
            </a:pPr>
            <a:r>
              <a:rPr lang="de-DE" baseline="0" dirty="0" smtClean="0"/>
              <a:t>Funktionen und Verknüpfungen</a:t>
            </a:r>
          </a:p>
          <a:p>
            <a:pPr marL="171450" indent="-171450">
              <a:buFont typeface="Arial" panose="020B0604020202020204" pitchFamily="34" charset="0"/>
              <a:buChar char="•"/>
            </a:pPr>
            <a:r>
              <a:rPr lang="de-DE" baseline="0" dirty="0" smtClean="0"/>
              <a:t>Kategorisierung (externe Parameter</a:t>
            </a:r>
            <a:r>
              <a:rPr lang="de-DE" baseline="0" smtClean="0"/>
              <a:t>, Prozessparameter, zeitabhängige </a:t>
            </a:r>
            <a:r>
              <a:rPr lang="de-DE" baseline="0" dirty="0" smtClean="0"/>
              <a:t>Umwelteinwirkungen</a:t>
            </a:r>
            <a:r>
              <a:rPr lang="de-DE" baseline="0" smtClean="0"/>
              <a:t>, </a:t>
            </a:r>
            <a:r>
              <a:rPr lang="de-DE" smtClean="0"/>
              <a:t>Zustandsgrößen</a:t>
            </a:r>
            <a:r>
              <a:rPr lang="de-DE" dirty="0" smtClean="0"/>
              <a:t>, Anfangsbedingungen, Änderungsraten </a:t>
            </a:r>
            <a:r>
              <a:rPr lang="de-DE" smtClean="0"/>
              <a:t>der Zustandsgrößen, Zwischengrößen</a:t>
            </a:r>
            <a:r>
              <a:rPr lang="de-DE" dirty="0" smtClean="0"/>
              <a:t>) </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Wirkbeziehungen (z.B</a:t>
            </a:r>
            <a:r>
              <a:rPr lang="de-DE" b="1" baseline="0" dirty="0" smtClean="0"/>
              <a:t>. Wirkungsdiagramm </a:t>
            </a:r>
            <a:r>
              <a:rPr lang="de-DE" b="1" baseline="0" smtClean="0"/>
              <a:t>oder Beziehungsdiagramm</a:t>
            </a:r>
            <a:r>
              <a:rPr lang="de-DE" b="1" baseline="0" dirty="0" smtClean="0"/>
              <a:t>):</a:t>
            </a:r>
          </a:p>
          <a:p>
            <a:pPr marL="0" indent="0">
              <a:buFont typeface="Arial" panose="020B0604020202020204" pitchFamily="34" charset="0"/>
              <a:buNone/>
            </a:pPr>
            <a:r>
              <a:rPr lang="de-DE" baseline="0" dirty="0" smtClean="0"/>
              <a:t>Diagramm der Systemelemente und ihrer Verknüpfungen</a:t>
            </a:r>
          </a:p>
          <a:p>
            <a:pPr marL="171450" indent="-171450">
              <a:buFont typeface="Arial" panose="020B0604020202020204" pitchFamily="34" charset="0"/>
              <a:buChar char="•"/>
            </a:pPr>
            <a:r>
              <a:rPr lang="de-DE" baseline="0" smtClean="0"/>
              <a:t>Zunächst </a:t>
            </a:r>
            <a:r>
              <a:rPr lang="de-DE" baseline="0" dirty="0" smtClean="0"/>
              <a:t>durch umgangssprachlich festgelegte </a:t>
            </a:r>
            <a:r>
              <a:rPr lang="de-DE" baseline="0" smtClean="0"/>
              <a:t>Namen gekennzeichnet</a:t>
            </a:r>
            <a:endParaRPr lang="de-DE" baseline="0" dirty="0" smtClean="0"/>
          </a:p>
          <a:p>
            <a:pPr marL="171450" indent="-171450">
              <a:buFont typeface="Arial" panose="020B0604020202020204" pitchFamily="34" charset="0"/>
              <a:buChar char="•"/>
            </a:pPr>
            <a:r>
              <a:rPr lang="de-DE" baseline="0" dirty="0" smtClean="0"/>
              <a:t>Verbindung mit Pfeilen die in die Wirkungsrichtung verlaufen</a:t>
            </a:r>
          </a:p>
          <a:p>
            <a:pPr marL="171450" indent="-171450">
              <a:buFont typeface="Arial" panose="020B0604020202020204" pitchFamily="34" charset="0"/>
              <a:buChar char="•"/>
            </a:pPr>
            <a:r>
              <a:rPr lang="de-DE" baseline="0" smtClean="0"/>
              <a:t>Zeigt </a:t>
            </a:r>
            <a:r>
              <a:rPr lang="de-DE" baseline="0" dirty="0" smtClean="0"/>
              <a:t>nur die </a:t>
            </a:r>
            <a:r>
              <a:rPr lang="de-DE" baseline="0" smtClean="0"/>
              <a:t>Verbindung zu </a:t>
            </a:r>
            <a:r>
              <a:rPr lang="de-DE" baseline="0" dirty="0" smtClean="0"/>
              <a:t>anderen Elementen nicht deren Funktion</a:t>
            </a:r>
          </a:p>
          <a:p>
            <a:pPr marL="0" indent="0">
              <a:buFont typeface="Arial" panose="020B0604020202020204" pitchFamily="34" charset="0"/>
              <a:buNone/>
            </a:pPr>
            <a:endParaRPr lang="de-DE" baseline="0" dirty="0" smtClean="0"/>
          </a:p>
          <a:p>
            <a:pPr marL="0" indent="0">
              <a:buFont typeface="Arial" panose="020B0604020202020204" pitchFamily="34" charset="0"/>
              <a:buNone/>
            </a:pPr>
            <a:r>
              <a:rPr lang="de-DE" b="1" baseline="0" smtClean="0"/>
              <a:t>Ablaufbeziehungen </a:t>
            </a:r>
            <a:r>
              <a:rPr lang="de-DE" b="1" baseline="0" dirty="0" smtClean="0"/>
              <a:t>(Als Flussdiagramm):</a:t>
            </a:r>
          </a:p>
          <a:p>
            <a:pPr marL="0" indent="0">
              <a:buFont typeface="Arial" panose="020B0604020202020204" pitchFamily="34" charset="0"/>
              <a:buNone/>
            </a:pPr>
            <a:r>
              <a:rPr lang="de-DE" baseline="0" dirty="0" smtClean="0"/>
              <a:t>Enthält alle Informationen in Verbindung mit dem Wirkungsdiagramm</a:t>
            </a:r>
          </a:p>
          <a:p>
            <a:pPr marL="171450" indent="-171450">
              <a:buFont typeface="Arial" panose="020B0604020202020204" pitchFamily="34" charset="0"/>
              <a:buChar char="•"/>
            </a:pPr>
            <a:r>
              <a:rPr lang="de-DE" baseline="0" dirty="0" smtClean="0"/>
              <a:t>Wird entworfen nachdem Elemente, deren Funktion, Struktur, Parameter, sowie funktionale </a:t>
            </a:r>
            <a:r>
              <a:rPr lang="de-DE" baseline="0" smtClean="0"/>
              <a:t>Verknüpfungen zwischen den Prozesselementen </a:t>
            </a:r>
            <a:r>
              <a:rPr lang="de-DE" baseline="0" dirty="0" smtClean="0"/>
              <a:t>bestimmt worden sind</a:t>
            </a:r>
          </a:p>
          <a:p>
            <a:pPr marL="171450" indent="-171450">
              <a:buFont typeface="Arial" panose="020B0604020202020204" pitchFamily="34" charset="0"/>
              <a:buChar char="•"/>
            </a:pPr>
            <a:r>
              <a:rPr lang="de-DE" baseline="0" smtClean="0"/>
              <a:t>Zusätzlich </a:t>
            </a:r>
            <a:r>
              <a:rPr lang="de-DE" baseline="0" dirty="0" smtClean="0"/>
              <a:t>müssen alle noch fehlenden, externen Parameter </a:t>
            </a:r>
            <a:r>
              <a:rPr lang="de-DE" baseline="0" smtClean="0"/>
              <a:t>mit einbezogen </a:t>
            </a:r>
            <a:r>
              <a:rPr lang="de-DE" baseline="0" dirty="0" smtClean="0"/>
              <a:t>werden</a:t>
            </a:r>
            <a:endParaRPr lang="de-DE" dirty="0" smtClean="0"/>
          </a:p>
          <a:p>
            <a:endParaRPr lang="de-DE" dirty="0" smtClean="0"/>
          </a:p>
          <a:p>
            <a:r>
              <a:rPr lang="de-DE" b="1" smtClean="0"/>
              <a:t>Gültigkeitsprüfung</a:t>
            </a:r>
            <a:r>
              <a:rPr lang="de-DE" b="1" baseline="0" smtClean="0"/>
              <a:t> (z.B</a:t>
            </a:r>
            <a:r>
              <a:rPr lang="de-DE" b="1" baseline="0" dirty="0" smtClean="0"/>
              <a:t>. Simulation):</a:t>
            </a:r>
          </a:p>
          <a:p>
            <a:pPr marL="171450" indent="-171450">
              <a:buFont typeface="Arial" panose="020B0604020202020204" pitchFamily="34" charset="0"/>
              <a:buChar char="•"/>
            </a:pPr>
            <a:r>
              <a:rPr lang="de-DE" baseline="0" dirty="0" smtClean="0"/>
              <a:t>Durchrechnen und Simulieren des Modells </a:t>
            </a:r>
            <a:r>
              <a:rPr lang="de-DE" baseline="0" smtClean="0"/>
              <a:t>unter Einbeziehung </a:t>
            </a:r>
            <a:r>
              <a:rPr lang="de-DE" baseline="0" dirty="0" smtClean="0"/>
              <a:t>verschiedener Umwelteinwirkungen, Parameter und Anfangsbedingungen  (Auch mehrere Läufe)</a:t>
            </a:r>
          </a:p>
          <a:p>
            <a:pPr marL="171450" indent="-171450">
              <a:buFont typeface="Arial" panose="020B0604020202020204" pitchFamily="34" charset="0"/>
              <a:buChar char="•"/>
            </a:pPr>
            <a:r>
              <a:rPr lang="de-DE" baseline="0" dirty="0" smtClean="0"/>
              <a:t>Prüfung der Struktur-, Verhaltens, empirischer und der Anwendungsgültigkeit </a:t>
            </a:r>
          </a:p>
          <a:p>
            <a:pPr marL="171450" indent="-171450">
              <a:buFont typeface="Arial" panose="020B0604020202020204" pitchFamily="34" charset="0"/>
              <a:buChar char="•"/>
            </a:pPr>
            <a:r>
              <a:rPr lang="de-DE" baseline="0" dirty="0" smtClean="0"/>
              <a:t>Anhand der Prüfung werden unbefriedigende Formulierungen, Verbesserungen und Umformulierungen von Teilen des Modells veranlasst</a:t>
            </a:r>
          </a:p>
          <a:p>
            <a:endParaRPr lang="de-DE" baseline="0" dirty="0" smtClean="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20</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3310940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smtClean="0"/>
              <a:t>Gültigkeitsprüfung</a:t>
            </a:r>
            <a:r>
              <a:rPr lang="de-DE" b="1" baseline="0" smtClean="0"/>
              <a:t> (z.B</a:t>
            </a:r>
            <a:r>
              <a:rPr lang="de-DE" b="1" baseline="0" dirty="0" smtClean="0"/>
              <a:t>. Simulation):</a:t>
            </a:r>
          </a:p>
          <a:p>
            <a:pPr marL="171450" indent="-171450">
              <a:buFont typeface="Arial" panose="020B0604020202020204" pitchFamily="34" charset="0"/>
              <a:buChar char="•"/>
            </a:pPr>
            <a:r>
              <a:rPr lang="de-DE" baseline="0" dirty="0" smtClean="0"/>
              <a:t>Durchrechnen und Simulieren des Modells </a:t>
            </a:r>
            <a:r>
              <a:rPr lang="de-DE" baseline="0" smtClean="0"/>
              <a:t>unter Einbeziehung </a:t>
            </a:r>
            <a:r>
              <a:rPr lang="de-DE" baseline="0" dirty="0" smtClean="0"/>
              <a:t>verschiedener Umwelteinwirkungen, Parameter und Anfangsbedingungen  (Auch mehrere Läufe)</a:t>
            </a:r>
          </a:p>
          <a:p>
            <a:pPr marL="171450" indent="-171450">
              <a:buFont typeface="Arial" panose="020B0604020202020204" pitchFamily="34" charset="0"/>
              <a:buChar char="•"/>
            </a:pPr>
            <a:r>
              <a:rPr lang="de-DE" baseline="0" dirty="0" smtClean="0"/>
              <a:t>Prüfung der Struktur-, Verhaltens, empirischer und der Anwendungsgültigkeit </a:t>
            </a:r>
          </a:p>
          <a:p>
            <a:pPr marL="171450" indent="-171450">
              <a:buFont typeface="Arial" panose="020B0604020202020204" pitchFamily="34" charset="0"/>
              <a:buChar char="•"/>
            </a:pPr>
            <a:r>
              <a:rPr lang="de-DE" baseline="0" dirty="0" smtClean="0"/>
              <a:t>Anhand der Prüfung werden unbefriedigende Formulierungen, Verbesserungen und Umformulierungen von Teilen des Modells veranlasst</a:t>
            </a:r>
          </a:p>
          <a:p>
            <a:pPr marL="171450" indent="-171450">
              <a:buFont typeface="Arial" panose="020B0604020202020204" pitchFamily="34" charset="0"/>
              <a:buChar char="•"/>
            </a:pPr>
            <a:endParaRPr lang="de-DE" baseline="0" dirty="0" smtClean="0"/>
          </a:p>
          <a:p>
            <a:pPr marL="171450" indent="-171450">
              <a:buFont typeface="Arial" panose="020B0604020202020204" pitchFamily="34" charset="0"/>
              <a:buChar char="•"/>
            </a:pPr>
            <a:endParaRPr lang="de-DE" baseline="0" dirty="0" smtClean="0"/>
          </a:p>
          <a:p>
            <a:pPr marL="171450" indent="-171450">
              <a:buFont typeface="Arial" panose="020B0604020202020204" pitchFamily="34" charset="0"/>
              <a:buChar char="•"/>
            </a:pPr>
            <a:endParaRPr lang="de-DE" b="1" u="sng" baseline="0" dirty="0" smtClean="0"/>
          </a:p>
          <a:p>
            <a:pPr marL="0" indent="0">
              <a:buFont typeface="Arial" panose="020B0604020202020204" pitchFamily="34" charset="0"/>
              <a:buNone/>
            </a:pPr>
            <a:r>
              <a:rPr lang="de-DE" b="1" u="sng" baseline="0" dirty="0" smtClean="0"/>
              <a:t>MIT LEHRGANGSTEILNEHMERN VERSCHIEDENE FÄLLE DURCH DIE FLUSSDIAGRAMME LAUFEN LASSEN</a:t>
            </a:r>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21</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3230230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dirty="0" smtClean="0"/>
              <a:t>Nächstes</a:t>
            </a:r>
            <a:r>
              <a:rPr lang="de-DE" baseline="0" dirty="0" smtClean="0"/>
              <a:t> Interessant? : Wie funktioniert das mit dem Programmieren?</a:t>
            </a:r>
            <a:endParaRPr lang="de-DE" dirty="0"/>
          </a:p>
        </p:txBody>
      </p:sp>
      <p:sp>
        <p:nvSpPr>
          <p:cNvPr id="4" name="Foliennummernplatzhalter 3"/>
          <p:cNvSpPr>
            <a:spLocks noGrp="1"/>
          </p:cNvSpPr>
          <p:nvPr>
            <p:ph type="sldNum" sz="quarter" idx="10"/>
          </p:nvPr>
        </p:nvSpPr>
        <p:spPr/>
        <p:txBody>
          <a:bodyPr/>
          <a:lstStyle/>
          <a:p>
            <a:fld id="{69FD6EC8-41F9-4909-8444-6ED8E5058E3D}" type="slidenum">
              <a:rPr lang="de-DE" smtClean="0"/>
              <a:pPr/>
              <a:t>22</a:t>
            </a:fld>
            <a:endParaRPr lang="de-DE" dirty="0"/>
          </a:p>
        </p:txBody>
      </p:sp>
      <p:sp>
        <p:nvSpPr>
          <p:cNvPr id="9" name="Kopfzeilenplatzhalter 8">
            <a:extLst>
              <a:ext uri="{FF2B5EF4-FFF2-40B4-BE49-F238E27FC236}">
                <a16:creationId xmlns:a16="http://schemas.microsoft.com/office/drawing/2014/main" id="{C133E80E-76AD-497A-8A61-55244669F8A1}"/>
              </a:ext>
            </a:extLst>
          </p:cNvPr>
          <p:cNvSpPr>
            <a:spLocks noGrp="1"/>
          </p:cNvSpPr>
          <p:nvPr>
            <p:ph type="hdr" sz="quarter" idx="12"/>
          </p:nvPr>
        </p:nvSpPr>
        <p:spPr/>
        <p:txBody>
          <a:bodyPr/>
          <a:lstStyle/>
          <a:p>
            <a:r>
              <a:rPr lang="de-DE"/>
              <a:t>Mathematische Grundlagen - Skript 1 - Einführung</a:t>
            </a:r>
            <a:endParaRPr lang="de-DE" dirty="0"/>
          </a:p>
        </p:txBody>
      </p:sp>
      <p:sp>
        <p:nvSpPr>
          <p:cNvPr id="10" name="Fußzeilenplatzhalter 9">
            <a:extLst>
              <a:ext uri="{FF2B5EF4-FFF2-40B4-BE49-F238E27FC236}">
                <a16:creationId xmlns:a16="http://schemas.microsoft.com/office/drawing/2014/main" id="{D6E06CEE-F5DF-428D-985C-67850A21E79C}"/>
              </a:ext>
            </a:extLst>
          </p:cNvPr>
          <p:cNvSpPr>
            <a:spLocks noGrp="1"/>
          </p:cNvSpPr>
          <p:nvPr>
            <p:ph type="ftr" sz="quarter" idx="13"/>
          </p:nvPr>
        </p:nvSpPr>
        <p:spPr/>
        <p:txBody>
          <a:bodyPr/>
          <a:lstStyle/>
          <a:p>
            <a:r>
              <a:rPr lang="de-DE"/>
              <a:t>ITSBw IX. Inspektion</a:t>
            </a:r>
            <a:endParaRPr lang="de-DE" dirty="0"/>
          </a:p>
        </p:txBody>
      </p:sp>
    </p:spTree>
    <p:extLst>
      <p:ext uri="{BB962C8B-B14F-4D97-AF65-F5344CB8AC3E}">
        <p14:creationId xmlns:p14="http://schemas.microsoft.com/office/powerpoint/2010/main" val="515263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dirty="0" smtClean="0"/>
              <a:t>Thema:</a:t>
            </a:r>
            <a:r>
              <a:rPr lang="de-DE" baseline="0" dirty="0" smtClean="0"/>
              <a:t> Was sind denn überhaupt diese Algorithmen und wie sehen die aus?</a:t>
            </a:r>
          </a:p>
          <a:p>
            <a:pPr marL="228600" indent="-228600">
              <a:buAutoNum type="arabicPeriod"/>
            </a:pPr>
            <a:r>
              <a:rPr lang="de-DE" baseline="0" dirty="0" smtClean="0"/>
              <a:t>Problem (Wie beim Modell stehen </a:t>
            </a:r>
            <a:r>
              <a:rPr lang="de-DE" baseline="0" smtClean="0"/>
              <a:t>wir zuerst </a:t>
            </a:r>
            <a:r>
              <a:rPr lang="de-DE" baseline="0" dirty="0" smtClean="0"/>
              <a:t>immer vor einem Problem)</a:t>
            </a:r>
          </a:p>
          <a:p>
            <a:pPr marL="228600" indent="-228600">
              <a:buAutoNum type="arabicPeriod"/>
            </a:pPr>
            <a:r>
              <a:rPr lang="de-DE" baseline="0" dirty="0" smtClean="0"/>
              <a:t>Analyse (Dieses Analysieren wir)</a:t>
            </a:r>
          </a:p>
          <a:p>
            <a:pPr marL="228600" indent="-228600">
              <a:buAutoNum type="arabicPeriod"/>
            </a:pPr>
            <a:r>
              <a:rPr lang="de-DE" baseline="0" dirty="0" smtClean="0"/>
              <a:t>Lösung </a:t>
            </a:r>
            <a:r>
              <a:rPr lang="de-DE" baseline="0" dirty="0" smtClean="0">
                <a:sym typeface="Wingdings" panose="05000000000000000000" pitchFamily="2" charset="2"/>
              </a:rPr>
              <a:t> In der Programmierung: Ein Algorithmus (Und finden dafür eine Lösung)</a:t>
            </a:r>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23</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4102310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a:xfrm>
            <a:off x="568367" y="4310304"/>
            <a:ext cx="5967330" cy="5562193"/>
          </a:xfrm>
        </p:spPr>
        <p:txBody>
          <a:bodyPr>
            <a:noAutofit/>
          </a:bodyPr>
          <a:lstStyle/>
          <a:p>
            <a:r>
              <a:rPr lang="de-DE" dirty="0" smtClean="0"/>
              <a:t>Algorithmen:</a:t>
            </a:r>
          </a:p>
          <a:p>
            <a:pPr marL="171450" indent="-171450">
              <a:buFontTx/>
              <a:buChar char="-"/>
            </a:pPr>
            <a:r>
              <a:rPr lang="de-DE" dirty="0" smtClean="0"/>
              <a:t>Anleitung zur Problemlösung</a:t>
            </a:r>
          </a:p>
          <a:p>
            <a:pPr marL="171450" indent="-171450">
              <a:buFontTx/>
              <a:buChar char="-"/>
            </a:pPr>
            <a:r>
              <a:rPr lang="de-DE" dirty="0" smtClean="0"/>
              <a:t>Teilschritte </a:t>
            </a:r>
            <a:r>
              <a:rPr lang="de-DE" dirty="0"/>
              <a:t>so </a:t>
            </a:r>
            <a:r>
              <a:rPr lang="de-DE" dirty="0" smtClean="0"/>
              <a:t>präzise </a:t>
            </a:r>
            <a:r>
              <a:rPr lang="de-DE" dirty="0"/>
              <a:t>formuliert, </a:t>
            </a:r>
            <a:r>
              <a:rPr lang="de-DE" dirty="0" smtClean="0"/>
              <a:t>dass keine Interpretation möglich</a:t>
            </a:r>
          </a:p>
          <a:p>
            <a:pPr marL="171450" indent="-171450">
              <a:buFontTx/>
              <a:buChar char="-"/>
            </a:pPr>
            <a:r>
              <a:rPr lang="de-DE" dirty="0" smtClean="0"/>
              <a:t>Sollte</a:t>
            </a:r>
            <a:r>
              <a:rPr lang="de-DE" baseline="0" dirty="0" smtClean="0"/>
              <a:t> so präzise sein, dass Maschine diesen ausführen kann</a:t>
            </a:r>
          </a:p>
          <a:p>
            <a:pPr marL="171450" indent="-171450">
              <a:buFontTx/>
              <a:buChar char="-"/>
            </a:pPr>
            <a:endParaRPr lang="de-DE" dirty="0"/>
          </a:p>
          <a:p>
            <a:r>
              <a:rPr lang="de-DE" dirty="0"/>
              <a:t>1.) Terminiertheit (Terminierung): </a:t>
            </a:r>
            <a:endParaRPr lang="de-DE" dirty="0" smtClean="0"/>
          </a:p>
          <a:p>
            <a:r>
              <a:rPr lang="de-DE" dirty="0" smtClean="0"/>
              <a:t>-</a:t>
            </a:r>
            <a:r>
              <a:rPr lang="de-DE" baseline="0" dirty="0" smtClean="0"/>
              <a:t> Algorithmus hat ein festgelegtes Ende</a:t>
            </a:r>
            <a:endParaRPr lang="de-DE" dirty="0"/>
          </a:p>
          <a:p>
            <a:endParaRPr lang="de-DE" dirty="0"/>
          </a:p>
          <a:p>
            <a:r>
              <a:rPr lang="de-DE" dirty="0"/>
              <a:t>2.) </a:t>
            </a:r>
            <a:r>
              <a:rPr lang="de-DE" dirty="0" smtClean="0"/>
              <a:t>Eindeutigkeit (teilt </a:t>
            </a:r>
            <a:r>
              <a:rPr lang="de-DE" dirty="0"/>
              <a:t>sich in </a:t>
            </a:r>
            <a:r>
              <a:rPr lang="de-DE" dirty="0" smtClean="0"/>
              <a:t>zwei Subeigenschaften): </a:t>
            </a:r>
            <a:endParaRPr lang="de-DE" dirty="0"/>
          </a:p>
          <a:p>
            <a:pPr marL="247688" indent="-247688">
              <a:buFont typeface="+mj-lt"/>
              <a:buAutoNum type="alphaLcPeriod"/>
            </a:pPr>
            <a:r>
              <a:rPr lang="de-DE" dirty="0" smtClean="0"/>
              <a:t>Determiniertheit (entstammt </a:t>
            </a:r>
            <a:r>
              <a:rPr lang="de-DE" dirty="0"/>
              <a:t>der theoretischen </a:t>
            </a:r>
            <a:r>
              <a:rPr lang="de-DE" dirty="0" smtClean="0"/>
              <a:t>Informatik)</a:t>
            </a:r>
          </a:p>
          <a:p>
            <a:pPr marL="171450" indent="-171450">
              <a:buFontTx/>
              <a:buChar char="-"/>
            </a:pPr>
            <a:r>
              <a:rPr lang="de-DE" dirty="0" smtClean="0"/>
              <a:t>Gleiche Eingaben</a:t>
            </a:r>
            <a:r>
              <a:rPr lang="de-DE" baseline="0" dirty="0" smtClean="0"/>
              <a:t> = Gleiches Ergebnis </a:t>
            </a:r>
          </a:p>
          <a:p>
            <a:pPr marL="171450" indent="-171450">
              <a:buFontTx/>
              <a:buChar char="-"/>
            </a:pPr>
            <a:r>
              <a:rPr lang="de-DE" baseline="0" dirty="0" smtClean="0"/>
              <a:t>Zwischenschritte irrelevant</a:t>
            </a:r>
          </a:p>
          <a:p>
            <a:pPr marL="0" indent="0">
              <a:buFontTx/>
              <a:buNone/>
            </a:pPr>
            <a:endParaRPr lang="de-DE" dirty="0"/>
          </a:p>
          <a:p>
            <a:pPr marL="247688" indent="-247688">
              <a:buAutoNum type="alphaLcPeriod" startAt="2"/>
            </a:pPr>
            <a:r>
              <a:rPr lang="de-DE" dirty="0" smtClean="0"/>
              <a:t>Determinismus </a:t>
            </a:r>
          </a:p>
          <a:p>
            <a:pPr marL="171450" indent="-171450">
              <a:buFont typeface="Arial" panose="020B0604020202020204" pitchFamily="34" charset="0"/>
              <a:buChar char="•"/>
            </a:pPr>
            <a:r>
              <a:rPr lang="de-DE" dirty="0" smtClean="0"/>
              <a:t>Algorithmus </a:t>
            </a:r>
            <a:r>
              <a:rPr lang="de-DE" dirty="0"/>
              <a:t>in jedem seiner Teilschritte eindeutig interpretierbar </a:t>
            </a:r>
            <a:r>
              <a:rPr lang="de-DE" dirty="0" smtClean="0"/>
              <a:t>(zu </a:t>
            </a:r>
            <a:r>
              <a:rPr lang="de-DE" dirty="0"/>
              <a:t>jedem Teilschritt gibt  es  </a:t>
            </a:r>
            <a:r>
              <a:rPr lang="de-DE" dirty="0" smtClean="0"/>
              <a:t>zu  </a:t>
            </a:r>
            <a:r>
              <a:rPr lang="de-DE" dirty="0"/>
              <a:t>gegebenen  Bedingungen  nur  einen  möglichen  </a:t>
            </a:r>
            <a:r>
              <a:rPr lang="de-DE" dirty="0" smtClean="0"/>
              <a:t>Folgeschritt) </a:t>
            </a:r>
          </a:p>
          <a:p>
            <a:pPr marL="171450" indent="-171450">
              <a:buFont typeface="Arial" panose="020B0604020202020204" pitchFamily="34" charset="0"/>
              <a:buChar char="•"/>
            </a:pPr>
            <a:r>
              <a:rPr lang="de-DE" dirty="0" smtClean="0"/>
              <a:t>Muss nicht zwangsläufig </a:t>
            </a:r>
            <a:r>
              <a:rPr lang="de-DE" dirty="0"/>
              <a:t>gegeben sein, da es  in  der  </a:t>
            </a:r>
            <a:r>
              <a:rPr lang="de-DE" dirty="0" smtClean="0"/>
              <a:t>theoretischen  </a:t>
            </a:r>
            <a:r>
              <a:rPr lang="de-DE" dirty="0"/>
              <a:t>Informatik  auch  nicht-deterministische Algorithmen  </a:t>
            </a:r>
            <a:r>
              <a:rPr lang="de-DE" dirty="0" smtClean="0"/>
              <a:t>gibt</a:t>
            </a:r>
          </a:p>
          <a:p>
            <a:pPr marL="628598" lvl="1" indent="-171450">
              <a:buFont typeface="Arial" panose="020B0604020202020204" pitchFamily="34" charset="0"/>
              <a:buChar char="•"/>
            </a:pPr>
            <a:r>
              <a:rPr lang="de-DE" dirty="0" smtClean="0"/>
              <a:t>Diese  </a:t>
            </a:r>
            <a:r>
              <a:rPr lang="de-DE" dirty="0"/>
              <a:t>finden  im  Bereich  der  Technik  bisher keine </a:t>
            </a:r>
            <a:r>
              <a:rPr lang="de-DE" dirty="0" smtClean="0"/>
              <a:t>Anwendung</a:t>
            </a:r>
          </a:p>
          <a:p>
            <a:pPr marL="457148" lvl="1" indent="0">
              <a:buFont typeface="Arial" panose="020B0604020202020204" pitchFamily="34" charset="0"/>
              <a:buNone/>
            </a:pPr>
            <a:endParaRPr lang="de-DE" dirty="0"/>
          </a:p>
          <a:p>
            <a:r>
              <a:rPr lang="de-DE" dirty="0"/>
              <a:t>3.) Endlichkeit  (Finitheit):  </a:t>
            </a:r>
            <a:endParaRPr lang="de-DE" dirty="0" smtClean="0"/>
          </a:p>
          <a:p>
            <a:pPr marL="171450" indent="-171450">
              <a:buFont typeface="Arial" panose="020B0604020202020204" pitchFamily="34" charset="0"/>
              <a:buChar char="•"/>
            </a:pPr>
            <a:r>
              <a:rPr lang="de-DE" dirty="0" smtClean="0"/>
              <a:t>Bezieht sich  </a:t>
            </a:r>
            <a:r>
              <a:rPr lang="de-DE" dirty="0"/>
              <a:t>auf  die  Beschreibung und Arbeitsmaterialen des </a:t>
            </a:r>
            <a:r>
              <a:rPr lang="de-DE" dirty="0" smtClean="0"/>
              <a:t>Algorithmus</a:t>
            </a:r>
          </a:p>
          <a:p>
            <a:pPr marL="0" indent="0">
              <a:buFont typeface="Arial" panose="020B0604020202020204" pitchFamily="34" charset="0"/>
              <a:buNone/>
            </a:pPr>
            <a:endParaRPr lang="de-DE" dirty="0"/>
          </a:p>
          <a:p>
            <a:pPr marL="247688" indent="-247688">
              <a:buAutoNum type="alphaLcPeriod"/>
            </a:pPr>
            <a:r>
              <a:rPr lang="de-DE" dirty="0" smtClean="0"/>
              <a:t>Statische Endlichkeit: </a:t>
            </a:r>
          </a:p>
          <a:p>
            <a:pPr marL="247688" indent="-247688">
              <a:buFont typeface="Arial" panose="020B0604020202020204" pitchFamily="34" charset="0"/>
              <a:buChar char="•"/>
            </a:pPr>
            <a:r>
              <a:rPr lang="de-DE" dirty="0" smtClean="0"/>
              <a:t>Algorithmus besitzt</a:t>
            </a:r>
            <a:r>
              <a:rPr lang="de-DE" baseline="0" dirty="0" smtClean="0"/>
              <a:t> genau ein Ende</a:t>
            </a:r>
            <a:endParaRPr lang="de-DE" dirty="0" smtClean="0"/>
          </a:p>
          <a:p>
            <a:pPr marL="0" indent="0">
              <a:buFont typeface="Arial" panose="020B0604020202020204" pitchFamily="34" charset="0"/>
              <a:buNone/>
            </a:pPr>
            <a:r>
              <a:rPr lang="de-DE" dirty="0" smtClean="0"/>
              <a:t> </a:t>
            </a:r>
            <a:endParaRPr lang="de-DE" dirty="0"/>
          </a:p>
          <a:p>
            <a:pPr marL="247688" indent="-247688">
              <a:buAutoNum type="alphaLcPeriod" startAt="2"/>
            </a:pPr>
            <a:r>
              <a:rPr lang="de-DE" dirty="0" smtClean="0"/>
              <a:t>Dynamische Endlichkeit:  </a:t>
            </a:r>
          </a:p>
          <a:p>
            <a:pPr marL="247688" indent="-247688">
              <a:buFont typeface="Arial" panose="020B0604020202020204" pitchFamily="34" charset="0"/>
              <a:buChar char="•"/>
            </a:pPr>
            <a:r>
              <a:rPr lang="de-DE" dirty="0" smtClean="0"/>
              <a:t>Algorithmus darf </a:t>
            </a:r>
            <a:r>
              <a:rPr lang="de-DE" dirty="0"/>
              <a:t>nur  endliche  Menge  an  Ressourcen </a:t>
            </a:r>
            <a:r>
              <a:rPr lang="de-DE" dirty="0" smtClean="0"/>
              <a:t>(z.B</a:t>
            </a:r>
            <a:r>
              <a:rPr lang="de-DE" dirty="0"/>
              <a:t>. Speicher)  </a:t>
            </a:r>
            <a:r>
              <a:rPr lang="de-DE" dirty="0" smtClean="0"/>
              <a:t>haben</a:t>
            </a:r>
          </a:p>
          <a:p>
            <a:pPr marL="0" indent="0">
              <a:buFont typeface="Arial" panose="020B0604020202020204" pitchFamily="34" charset="0"/>
              <a:buNone/>
            </a:pPr>
            <a:endParaRPr lang="de-DE" dirty="0"/>
          </a:p>
          <a:p>
            <a:r>
              <a:rPr lang="de-DE" dirty="0"/>
              <a:t>4.) Vollständigkeit</a:t>
            </a:r>
            <a:r>
              <a:rPr lang="de-DE" dirty="0" smtClean="0"/>
              <a:t>:</a:t>
            </a:r>
          </a:p>
          <a:p>
            <a:pPr marL="171450" indent="-171450">
              <a:buFont typeface="Arial" panose="020B0604020202020204" pitchFamily="34" charset="0"/>
              <a:buChar char="•"/>
            </a:pPr>
            <a:r>
              <a:rPr lang="de-DE" dirty="0" smtClean="0"/>
              <a:t>Algorithmus </a:t>
            </a:r>
            <a:r>
              <a:rPr lang="de-DE" dirty="0"/>
              <a:t>muss seine Ein- und Ausgaben (Vorbedingungen) </a:t>
            </a:r>
            <a:r>
              <a:rPr lang="de-DE" dirty="0" smtClean="0"/>
              <a:t>festlegen und nur </a:t>
            </a:r>
            <a:r>
              <a:rPr lang="de-DE" dirty="0"/>
              <a:t>mit diesen </a:t>
            </a:r>
            <a:r>
              <a:rPr lang="de-DE" dirty="0" smtClean="0"/>
              <a:t>arbeiten</a:t>
            </a:r>
          </a:p>
          <a:p>
            <a:pPr marL="171450" indent="-171450">
              <a:buFont typeface="Arial" panose="020B0604020202020204" pitchFamily="34" charset="0"/>
              <a:buChar char="•"/>
            </a:pPr>
            <a:r>
              <a:rPr lang="de-DE" dirty="0" smtClean="0"/>
              <a:t>Im </a:t>
            </a:r>
            <a:r>
              <a:rPr lang="de-DE" dirty="0"/>
              <a:t>Umkehrschluss muss der Algorithmus auch immer vollständig durchlaufen werden, um ein Ergebnis </a:t>
            </a:r>
            <a:r>
              <a:rPr lang="de-DE" dirty="0" smtClean="0"/>
              <a:t>zu erhalten</a:t>
            </a:r>
            <a:endParaRPr lang="de-DE" dirty="0"/>
          </a:p>
          <a:p>
            <a:endParaRPr lang="de-DE" dirty="0"/>
          </a:p>
          <a:p>
            <a:r>
              <a:rPr lang="de-DE" dirty="0"/>
              <a:t>5.) Korrektheit: </a:t>
            </a:r>
            <a:endParaRPr lang="de-DE" dirty="0" smtClean="0"/>
          </a:p>
          <a:p>
            <a:pPr marL="171450" indent="-171450">
              <a:buFont typeface="Arial" panose="020B0604020202020204" pitchFamily="34" charset="0"/>
              <a:buChar char="•"/>
            </a:pPr>
            <a:r>
              <a:rPr lang="de-DE" dirty="0" smtClean="0"/>
              <a:t>Algorithmus </a:t>
            </a:r>
            <a:r>
              <a:rPr lang="de-DE" dirty="0"/>
              <a:t>muss einer </a:t>
            </a:r>
            <a:r>
              <a:rPr lang="de-DE" dirty="0" smtClean="0"/>
              <a:t>Spezifikation </a:t>
            </a:r>
            <a:r>
              <a:rPr lang="de-DE" dirty="0"/>
              <a:t>genügen: </a:t>
            </a:r>
          </a:p>
          <a:p>
            <a:pPr marL="247688" indent="-247688">
              <a:buAutoNum type="alphaLcPeriod"/>
            </a:pPr>
            <a:r>
              <a:rPr lang="de-DE" dirty="0"/>
              <a:t>Verifikation: </a:t>
            </a:r>
            <a:endParaRPr lang="de-DE" dirty="0" smtClean="0"/>
          </a:p>
          <a:p>
            <a:pPr marL="704836" lvl="1" indent="-247688">
              <a:buFont typeface="Arial" panose="020B0604020202020204" pitchFamily="34" charset="0"/>
              <a:buChar char="•"/>
            </a:pPr>
            <a:r>
              <a:rPr lang="de-DE" dirty="0" smtClean="0"/>
              <a:t>Nachweis</a:t>
            </a:r>
            <a:r>
              <a:rPr lang="de-DE" dirty="0"/>
              <a:t>, dass ein Algorithmus seine Schritte richtig </a:t>
            </a:r>
            <a:r>
              <a:rPr lang="de-DE" dirty="0" smtClean="0"/>
              <a:t>abarbeitet</a:t>
            </a:r>
            <a:r>
              <a:rPr lang="de-DE" baseline="0" dirty="0" smtClean="0"/>
              <a:t> </a:t>
            </a:r>
            <a:r>
              <a:rPr lang="de-DE" baseline="0" dirty="0" smtClean="0">
                <a:sym typeface="Wingdings" panose="05000000000000000000" pitchFamily="2" charset="2"/>
              </a:rPr>
              <a:t> Man erhält ein Ergebnis</a:t>
            </a:r>
            <a:endParaRPr lang="de-DE" dirty="0" smtClean="0"/>
          </a:p>
          <a:p>
            <a:pPr marL="704836" lvl="1" indent="-247688">
              <a:buFont typeface="Arial" panose="020B0604020202020204" pitchFamily="34" charset="0"/>
              <a:buChar char="•"/>
            </a:pPr>
            <a:r>
              <a:rPr lang="de-DE" dirty="0" smtClean="0"/>
              <a:t>Nur Determiniertheit (Noch kein Ende) = partiell korrekt</a:t>
            </a:r>
          </a:p>
          <a:p>
            <a:pPr marL="704836" lvl="1" indent="-247688">
              <a:buFont typeface="Arial" panose="020B0604020202020204" pitchFamily="34" charset="0"/>
              <a:buChar char="•"/>
            </a:pPr>
            <a:r>
              <a:rPr lang="de-DE" dirty="0" smtClean="0"/>
              <a:t>Determiniertheit und Terminiertheit (Ende vorhanden) = total </a:t>
            </a:r>
            <a:r>
              <a:rPr lang="de-DE" dirty="0"/>
              <a:t>korrekt. </a:t>
            </a:r>
            <a:endParaRPr lang="de-DE" dirty="0" smtClean="0"/>
          </a:p>
          <a:p>
            <a:pPr marL="457148" lvl="1" indent="0">
              <a:buFont typeface="Arial" panose="020B0604020202020204" pitchFamily="34" charset="0"/>
              <a:buNone/>
            </a:pPr>
            <a:endParaRPr lang="de-DE" dirty="0"/>
          </a:p>
          <a:p>
            <a:pPr marL="247688" indent="-247688">
              <a:buAutoNum type="alphaLcPeriod" startAt="2"/>
            </a:pPr>
            <a:r>
              <a:rPr lang="de-DE" dirty="0"/>
              <a:t>Validierung: </a:t>
            </a:r>
            <a:endParaRPr lang="de-DE" dirty="0" smtClean="0"/>
          </a:p>
          <a:p>
            <a:pPr marL="704836" lvl="1" indent="-247688">
              <a:buFont typeface="Arial" panose="020B0604020202020204" pitchFamily="34" charset="0"/>
              <a:buChar char="•"/>
            </a:pPr>
            <a:r>
              <a:rPr lang="de-DE" dirty="0" smtClean="0"/>
              <a:t>Nachweis</a:t>
            </a:r>
            <a:r>
              <a:rPr lang="de-DE" dirty="0"/>
              <a:t>, dass der Algorithmus ein korrektes Ergebnis </a:t>
            </a:r>
            <a:r>
              <a:rPr lang="de-DE" dirty="0" smtClean="0"/>
              <a:t>zu </a:t>
            </a:r>
            <a:r>
              <a:rPr lang="de-DE" dirty="0"/>
              <a:t>einer Anforderung </a:t>
            </a:r>
            <a:r>
              <a:rPr lang="de-DE" dirty="0" smtClean="0"/>
              <a:t>leistet</a:t>
            </a:r>
          </a:p>
          <a:p>
            <a:pPr marL="704836" lvl="1" indent="-247688">
              <a:buFont typeface="Arial" panose="020B0604020202020204" pitchFamily="34" charset="0"/>
              <a:buChar char="•"/>
            </a:pPr>
            <a:r>
              <a:rPr lang="de-DE" dirty="0" smtClean="0"/>
              <a:t>Erhaltene Lösung ist  auch  </a:t>
            </a:r>
            <a:r>
              <a:rPr lang="de-DE" dirty="0"/>
              <a:t>die  Lösung </a:t>
            </a:r>
            <a:r>
              <a:rPr lang="de-DE" dirty="0" smtClean="0"/>
              <a:t> die man sich </a:t>
            </a:r>
            <a:r>
              <a:rPr lang="de-DE" u="sng" dirty="0" smtClean="0"/>
              <a:t>wünscht</a:t>
            </a:r>
          </a:p>
          <a:p>
            <a:pPr marL="457148" lvl="1" indent="0">
              <a:buFont typeface="Arial" panose="020B0604020202020204" pitchFamily="34" charset="0"/>
              <a:buNone/>
            </a:pPr>
            <a:r>
              <a:rPr lang="de-DE" u="sng" dirty="0" smtClean="0">
                <a:sym typeface="Wingdings" panose="05000000000000000000" pitchFamily="2" charset="2"/>
              </a:rPr>
              <a:t> Ja.</a:t>
            </a:r>
            <a:r>
              <a:rPr lang="de-DE" u="sng" baseline="0" dirty="0" smtClean="0">
                <a:sym typeface="Wingdings" panose="05000000000000000000" pitchFamily="2" charset="2"/>
              </a:rPr>
              <a:t> Hier geht es nicht darum ob er das tut wofür er definiert ist, sondern welchen Zweck er erfüllen soll</a:t>
            </a:r>
            <a:endParaRPr lang="de-DE" u="sng" dirty="0"/>
          </a:p>
          <a:p>
            <a:pPr marL="247688" indent="-247688">
              <a:buAutoNum type="alphaLcPeriod" startAt="2"/>
            </a:pPr>
            <a:endParaRPr lang="de-DE" dirty="0"/>
          </a:p>
          <a:p>
            <a:r>
              <a:rPr lang="de-DE" dirty="0"/>
              <a:t>6.) Ausführbarkeit:  </a:t>
            </a:r>
            <a:endParaRPr lang="de-DE" dirty="0" smtClean="0"/>
          </a:p>
          <a:p>
            <a:pPr marL="628598" lvl="1" indent="-171450">
              <a:buFont typeface="Arial" panose="020B0604020202020204" pitchFamily="34" charset="0"/>
              <a:buChar char="•"/>
            </a:pPr>
            <a:r>
              <a:rPr lang="de-DE" dirty="0" smtClean="0"/>
              <a:t>Muss ausführbar sein</a:t>
            </a:r>
          </a:p>
          <a:p>
            <a:pPr marL="628598" lvl="1" indent="-171450">
              <a:buFont typeface="Arial" panose="020B0604020202020204" pitchFamily="34" charset="0"/>
              <a:buChar char="•"/>
            </a:pPr>
            <a:r>
              <a:rPr lang="de-DE" dirty="0" smtClean="0"/>
              <a:t>In der  </a:t>
            </a:r>
            <a:r>
              <a:rPr lang="de-DE" dirty="0"/>
              <a:t>Technik  </a:t>
            </a:r>
            <a:r>
              <a:rPr lang="de-DE" dirty="0" smtClean="0"/>
              <a:t>zur </a:t>
            </a:r>
            <a:r>
              <a:rPr lang="de-DE" dirty="0"/>
              <a:t>Realisierung </a:t>
            </a:r>
            <a:r>
              <a:rPr lang="de-DE" dirty="0" smtClean="0"/>
              <a:t>relevant</a:t>
            </a:r>
          </a:p>
          <a:p>
            <a:pPr marL="628598" lvl="1" indent="-171450">
              <a:buFont typeface="Arial" panose="020B0604020202020204" pitchFamily="34" charset="0"/>
              <a:buChar char="•"/>
            </a:pPr>
            <a:r>
              <a:rPr lang="de-DE" dirty="0" smtClean="0"/>
              <a:t>In</a:t>
            </a:r>
            <a:r>
              <a:rPr lang="de-DE" baseline="0" dirty="0" smtClean="0"/>
              <a:t> der t</a:t>
            </a:r>
            <a:r>
              <a:rPr lang="de-DE" dirty="0" smtClean="0"/>
              <a:t>heoretische </a:t>
            </a:r>
            <a:r>
              <a:rPr lang="de-DE" dirty="0"/>
              <a:t>Informatik </a:t>
            </a:r>
            <a:r>
              <a:rPr lang="de-DE" dirty="0" smtClean="0"/>
              <a:t>mit Annahmen ausführbar</a:t>
            </a:r>
          </a:p>
          <a:p>
            <a:pPr marL="457148" lvl="1" indent="0">
              <a:buFont typeface="Arial" panose="020B0604020202020204" pitchFamily="34" charset="0"/>
              <a:buNone/>
            </a:pPr>
            <a:endParaRPr lang="de-DE" dirty="0" smtClean="0"/>
          </a:p>
          <a:p>
            <a:r>
              <a:rPr lang="de-DE" dirty="0" smtClean="0"/>
              <a:t>7.</a:t>
            </a:r>
            <a:r>
              <a:rPr lang="de-DE" baseline="0" dirty="0" smtClean="0"/>
              <a:t>) Abstraktion:</a:t>
            </a:r>
          </a:p>
          <a:p>
            <a:pPr marL="628598" lvl="1" indent="-171450">
              <a:buFont typeface="Arial" panose="020B0604020202020204" pitchFamily="34" charset="0"/>
              <a:buChar char="•"/>
            </a:pPr>
            <a:r>
              <a:rPr lang="de-DE" baseline="0" dirty="0" smtClean="0"/>
              <a:t>Unterteilung in kleinere Algorithmen</a:t>
            </a:r>
          </a:p>
          <a:p>
            <a:pPr marL="628598" lvl="1" indent="-171450">
              <a:buFont typeface="Arial" panose="020B0604020202020204" pitchFamily="34" charset="0"/>
              <a:buChar char="•"/>
            </a:pPr>
            <a:r>
              <a:rPr lang="de-DE" baseline="0" dirty="0" smtClean="0"/>
              <a:t>Stellvertreterbezeichnung: Algo1 Algo2 würden z.B. das gleiche Problem lösen jedoch eine andere Realisierung verwenden</a:t>
            </a:r>
          </a:p>
          <a:p>
            <a:pPr marL="628598" lvl="1" indent="-171450">
              <a:buFont typeface="Wingdings" panose="05000000000000000000" pitchFamily="2" charset="2"/>
              <a:buChar char="à"/>
            </a:pPr>
            <a:r>
              <a:rPr lang="de-DE" baseline="0" dirty="0" smtClean="0">
                <a:sym typeface="Wingdings" panose="05000000000000000000" pitchFamily="2" charset="2"/>
              </a:rPr>
              <a:t>Achtung: Hier ist nicht festgelegt, dass dies allumfänglich eingehalten wird gerade wenn gängige Begriffe genutzt werden</a:t>
            </a:r>
          </a:p>
          <a:p>
            <a:pPr marL="457148" lvl="1" indent="0">
              <a:buFont typeface="Arial" panose="020B0604020202020204" pitchFamily="34" charset="0"/>
              <a:buNone/>
            </a:pPr>
            <a:endParaRPr lang="de-DE" baseline="0" dirty="0" smtClean="0"/>
          </a:p>
          <a:p>
            <a:endParaRPr lang="de-DE" dirty="0"/>
          </a:p>
          <a:p>
            <a:r>
              <a:rPr lang="de-DE" dirty="0"/>
              <a:t>8</a:t>
            </a:r>
            <a:r>
              <a:rPr lang="de-DE" dirty="0" smtClean="0"/>
              <a:t>.) Effizienz: </a:t>
            </a:r>
          </a:p>
          <a:p>
            <a:pPr marL="171450" indent="-171450">
              <a:buFont typeface="Arial" panose="020B0604020202020204" pitchFamily="34" charset="0"/>
              <a:buChar char="•"/>
            </a:pPr>
            <a:r>
              <a:rPr lang="de-DE" dirty="0" smtClean="0"/>
              <a:t>Leistungsfähigkeit </a:t>
            </a:r>
            <a:r>
              <a:rPr lang="de-DE" dirty="0"/>
              <a:t>des Algorithmus? </a:t>
            </a:r>
            <a:endParaRPr lang="de-DE" dirty="0" smtClean="0"/>
          </a:p>
          <a:p>
            <a:pPr marL="171450" indent="-171450">
              <a:buFont typeface="Arial" panose="020B0604020202020204" pitchFamily="34" charset="0"/>
              <a:buChar char="•"/>
            </a:pPr>
            <a:r>
              <a:rPr lang="de-DE" dirty="0" smtClean="0"/>
              <a:t>Effizienz </a:t>
            </a:r>
            <a:r>
              <a:rPr lang="de-DE" dirty="0"/>
              <a:t>lässt sich schwer </a:t>
            </a:r>
            <a:r>
              <a:rPr lang="de-DE" dirty="0" smtClean="0"/>
              <a:t>messen</a:t>
            </a:r>
          </a:p>
          <a:p>
            <a:pPr marL="171450" indent="-171450">
              <a:buFont typeface="Arial" panose="020B0604020202020204" pitchFamily="34" charset="0"/>
              <a:buChar char="•"/>
            </a:pPr>
            <a:r>
              <a:rPr lang="de-DE" dirty="0" smtClean="0"/>
              <a:t>Vergleichswerte  </a:t>
            </a:r>
            <a:r>
              <a:rPr lang="de-DE" dirty="0"/>
              <a:t>für  die  </a:t>
            </a:r>
            <a:r>
              <a:rPr lang="de-DE" dirty="0" smtClean="0"/>
              <a:t>Laufzeit  </a:t>
            </a:r>
            <a:r>
              <a:rPr lang="de-DE" dirty="0"/>
              <a:t>oder  Ressourcenbedarf  abhängig von Eingangskomponenten und </a:t>
            </a:r>
            <a:r>
              <a:rPr lang="de-DE" dirty="0" smtClean="0"/>
              <a:t>Verarbeitung</a:t>
            </a:r>
            <a:r>
              <a:rPr lang="de-DE" baseline="0" dirty="0" smtClean="0"/>
              <a:t> möglich</a:t>
            </a:r>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24</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18046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CPU (Central Processing Unit – zentrale Recheneinheit)</a:t>
            </a:r>
          </a:p>
          <a:p>
            <a:pPr marL="171450" indent="-171450">
              <a:buFontTx/>
              <a:buChar char="-"/>
            </a:pPr>
            <a:r>
              <a:rPr lang="de-DE" dirty="0" smtClean="0"/>
              <a:t>führt Programme aus, die in den Hauptspeicher geladen wurden</a:t>
            </a:r>
          </a:p>
          <a:p>
            <a:pPr marL="171450" indent="-171450">
              <a:buFontTx/>
              <a:buChar char="-"/>
            </a:pPr>
            <a:r>
              <a:rPr lang="de-DE" dirty="0" smtClean="0"/>
              <a:t>Ruft die einzelnen Instruktionen ab und führt sie nach einer Prüfung aus</a:t>
            </a:r>
          </a:p>
          <a:p>
            <a:pPr marL="171450" indent="-171450">
              <a:buFontTx/>
              <a:buChar char="-"/>
            </a:pPr>
            <a:r>
              <a:rPr lang="de-DE" dirty="0" smtClean="0"/>
              <a:t>Die dargestellten Komponenten sind über ein Bussystem verbunden</a:t>
            </a:r>
          </a:p>
          <a:p>
            <a:pPr marL="628598" lvl="1" indent="-171450">
              <a:buFontTx/>
              <a:buChar char="-"/>
            </a:pPr>
            <a:r>
              <a:rPr lang="de-DE" dirty="0" smtClean="0"/>
              <a:t>Dieses besteht aus mehreren parallel verlaufenden </a:t>
            </a:r>
          </a:p>
          <a:p>
            <a:pPr marL="457148" lvl="1" indent="0">
              <a:buFontTx/>
              <a:buNone/>
            </a:pPr>
            <a:r>
              <a:rPr lang="de-DE" baseline="0" dirty="0" smtClean="0"/>
              <a:t>     </a:t>
            </a:r>
            <a:r>
              <a:rPr lang="de-DE" dirty="0" smtClean="0"/>
              <a:t>Leitungen für die Übertragung von Adressen, Daten und Steuersignalen</a:t>
            </a:r>
          </a:p>
          <a:p>
            <a:endParaRPr lang="de-DE" dirty="0" smtClean="0"/>
          </a:p>
          <a:p>
            <a:r>
              <a:rPr lang="de-DE" b="1" dirty="0" smtClean="0"/>
              <a:t>Steuerwerk</a:t>
            </a:r>
            <a:r>
              <a:rPr lang="de-DE" dirty="0" smtClean="0"/>
              <a:t> </a:t>
            </a:r>
          </a:p>
          <a:p>
            <a:pPr marL="171450" indent="-171450">
              <a:buFontTx/>
              <a:buChar char="-"/>
            </a:pPr>
            <a:r>
              <a:rPr lang="de-DE" dirty="0" smtClean="0"/>
              <a:t>Ruft aus dem Hauptspeicher die Instruktionen ab und bestimmt deren Typ</a:t>
            </a:r>
          </a:p>
          <a:p>
            <a:endParaRPr lang="de-DE" dirty="0" smtClean="0"/>
          </a:p>
          <a:p>
            <a:r>
              <a:rPr lang="de-DE" b="1" dirty="0" smtClean="0"/>
              <a:t>Rechenwerk (</a:t>
            </a:r>
            <a:r>
              <a:rPr lang="de-DE" b="1" dirty="0" err="1" smtClean="0"/>
              <a:t>Arithmetic</a:t>
            </a:r>
            <a:r>
              <a:rPr lang="de-DE" b="1" dirty="0" smtClean="0"/>
              <a:t> Logical Unit) </a:t>
            </a:r>
          </a:p>
          <a:p>
            <a:pPr marL="171450" indent="-171450">
              <a:buFontTx/>
              <a:buChar char="-"/>
            </a:pPr>
            <a:r>
              <a:rPr lang="de-DE" dirty="0" smtClean="0"/>
              <a:t>Führt Operationen aus, die für die Instruktionen benötigt werden</a:t>
            </a:r>
          </a:p>
          <a:p>
            <a:pPr marL="0" indent="0">
              <a:buFontTx/>
              <a:buNone/>
            </a:pPr>
            <a:r>
              <a:rPr lang="de-DE" dirty="0" smtClean="0"/>
              <a:t>     z.B. Addition und </a:t>
            </a:r>
            <a:r>
              <a:rPr lang="de-DE" dirty="0" err="1" smtClean="0"/>
              <a:t>boolsche</a:t>
            </a:r>
            <a:r>
              <a:rPr lang="de-DE" dirty="0" smtClean="0"/>
              <a:t> AND-Verknüpfungen.</a:t>
            </a:r>
          </a:p>
          <a:p>
            <a:endParaRPr lang="de-DE" dirty="0" smtClean="0"/>
          </a:p>
          <a:p>
            <a:r>
              <a:rPr lang="de-DE" b="1" dirty="0" smtClean="0"/>
              <a:t>Register</a:t>
            </a:r>
            <a:r>
              <a:rPr lang="de-DE" b="1" baseline="0" dirty="0" smtClean="0"/>
              <a:t> / Speicher</a:t>
            </a:r>
            <a:r>
              <a:rPr lang="de-DE" b="1" dirty="0" smtClean="0"/>
              <a:t> (kleiner, sehr schneller Speicher) </a:t>
            </a:r>
          </a:p>
          <a:p>
            <a:pPr marL="171450" indent="-171450">
              <a:buFontTx/>
              <a:buChar char="-"/>
            </a:pPr>
            <a:r>
              <a:rPr lang="de-DE" dirty="0" smtClean="0"/>
              <a:t>Zwischenergebnisse und Steuerdaten zwischengehalten</a:t>
            </a:r>
          </a:p>
          <a:p>
            <a:pPr marL="171450" indent="-171450">
              <a:buFontTx/>
              <a:buChar char="-"/>
            </a:pPr>
            <a:r>
              <a:rPr lang="de-DE" dirty="0" smtClean="0"/>
              <a:t>Beispielsweise zeigt das Register als „Befehlszähler (</a:t>
            </a:r>
            <a:r>
              <a:rPr lang="de-DE" i="1" dirty="0" err="1" smtClean="0"/>
              <a:t>Program</a:t>
            </a:r>
            <a:r>
              <a:rPr lang="de-DE" i="1" dirty="0" smtClean="0"/>
              <a:t> Counter - PC</a:t>
            </a:r>
            <a:r>
              <a:rPr lang="de-DE" dirty="0" smtClean="0"/>
              <a:t>) auf die nächste Instruktion, die abzurufen ist</a:t>
            </a:r>
          </a:p>
          <a:p>
            <a:pPr marL="171450" indent="-171450">
              <a:buFontTx/>
              <a:buChar char="-"/>
            </a:pPr>
            <a:r>
              <a:rPr lang="de-DE" dirty="0" smtClean="0"/>
              <a:t>Im Instruktionsregister wird die aktuell ausgeführte Instruktion (</a:t>
            </a:r>
            <a:r>
              <a:rPr lang="de-DE" i="1" dirty="0" err="1" smtClean="0"/>
              <a:t>Instruction</a:t>
            </a:r>
            <a:r>
              <a:rPr lang="de-DE" i="1" dirty="0" smtClean="0"/>
              <a:t> Register – IR</a:t>
            </a:r>
            <a:r>
              <a:rPr lang="de-DE" dirty="0" smtClean="0"/>
              <a:t>) gehalten.</a:t>
            </a:r>
          </a:p>
          <a:p>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25</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737317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sz="800" dirty="0" smtClean="0"/>
              <a:t>ALU</a:t>
            </a:r>
            <a:r>
              <a:rPr lang="de-DE" sz="800" baseline="0" dirty="0" smtClean="0"/>
              <a:t> = Arithmetisch-logische Einheit (</a:t>
            </a:r>
            <a:r>
              <a:rPr lang="de-DE" sz="800" baseline="0" dirty="0" err="1" smtClean="0"/>
              <a:t>Arithmetic</a:t>
            </a:r>
            <a:r>
              <a:rPr lang="de-DE" sz="800" baseline="0" dirty="0" smtClean="0"/>
              <a:t> – Logical – Unit)</a:t>
            </a:r>
          </a:p>
          <a:p>
            <a:endParaRPr lang="de-DE" sz="800" dirty="0" smtClean="0"/>
          </a:p>
          <a:p>
            <a:r>
              <a:rPr lang="de-DE" sz="800" dirty="0" smtClean="0"/>
              <a:t>Ausführung </a:t>
            </a:r>
            <a:r>
              <a:rPr lang="de-DE" sz="800" dirty="0"/>
              <a:t>von Instruktionen (</a:t>
            </a:r>
            <a:r>
              <a:rPr lang="de-DE" sz="800" dirty="0" err="1" smtClean="0"/>
              <a:t>Fetch</a:t>
            </a:r>
            <a:r>
              <a:rPr lang="de-DE" sz="800" dirty="0" smtClean="0"/>
              <a:t> </a:t>
            </a:r>
            <a:r>
              <a:rPr lang="de-DE" sz="800" dirty="0"/>
              <a:t>– </a:t>
            </a:r>
            <a:r>
              <a:rPr lang="de-DE" sz="800" dirty="0" err="1"/>
              <a:t>Decode</a:t>
            </a:r>
            <a:r>
              <a:rPr lang="de-DE" sz="800" dirty="0"/>
              <a:t> – Execute Cycle</a:t>
            </a:r>
            <a:r>
              <a:rPr lang="de-DE" sz="800" dirty="0" smtClean="0"/>
              <a:t>)</a:t>
            </a:r>
            <a:endParaRPr lang="de-DE" sz="800" dirty="0"/>
          </a:p>
          <a:p>
            <a:pPr marL="228600" indent="-228600">
              <a:buFont typeface="+mj-lt"/>
              <a:buAutoNum type="arabicPeriod"/>
            </a:pPr>
            <a:r>
              <a:rPr lang="de-DE" sz="800" b="0" i="0" kern="1200" dirty="0" smtClean="0">
                <a:solidFill>
                  <a:schemeClr val="tx1"/>
                </a:solidFill>
                <a:effectLst/>
                <a:latin typeface="Arial" panose="020B0604020202020204" pitchFamily="34" charset="0"/>
                <a:ea typeface="+mn-ea"/>
                <a:cs typeface="Arial" panose="020B0604020202020204" pitchFamily="34" charset="0"/>
              </a:rPr>
              <a:t>FETCH – </a:t>
            </a:r>
            <a:r>
              <a:rPr lang="de-DE" sz="800" b="0" i="1" kern="1200" dirty="0" smtClean="0">
                <a:solidFill>
                  <a:schemeClr val="tx1"/>
                </a:solidFill>
                <a:effectLst/>
                <a:latin typeface="Arial" panose="020B0604020202020204" pitchFamily="34" charset="0"/>
                <a:ea typeface="+mn-ea"/>
                <a:cs typeface="Arial" panose="020B0604020202020204" pitchFamily="34" charset="0"/>
              </a:rPr>
              <a:t>Befehlsabruf</a:t>
            </a:r>
            <a:r>
              <a:rPr lang="de-DE" sz="800" b="0" i="0" kern="1200" dirty="0" smtClean="0">
                <a:solidFill>
                  <a:schemeClr val="tx1"/>
                </a:solidFill>
                <a:effectLst/>
                <a:latin typeface="Arial" panose="020B0604020202020204" pitchFamily="34" charset="0"/>
                <a:ea typeface="+mn-ea"/>
                <a:cs typeface="Arial" panose="020B0604020202020204" pitchFamily="34" charset="0"/>
              </a:rPr>
              <a:t>: Aus Speicher nächsten Befehl laden</a:t>
            </a:r>
          </a:p>
          <a:p>
            <a:pPr marL="228600" indent="-228600">
              <a:buFont typeface="+mj-lt"/>
              <a:buAutoNum type="arabicPeriod"/>
            </a:pPr>
            <a:r>
              <a:rPr lang="de-DE" sz="800" b="0" i="0" kern="1200" dirty="0" smtClean="0">
                <a:solidFill>
                  <a:schemeClr val="tx1"/>
                </a:solidFill>
                <a:effectLst/>
                <a:latin typeface="Arial" panose="020B0604020202020204" pitchFamily="34" charset="0"/>
                <a:ea typeface="+mn-ea"/>
                <a:cs typeface="Arial" panose="020B0604020202020204" pitchFamily="34" charset="0"/>
              </a:rPr>
              <a:t>DECODE – </a:t>
            </a:r>
            <a:r>
              <a:rPr lang="de-DE" sz="800" b="0" i="1" kern="1200" dirty="0" smtClean="0">
                <a:solidFill>
                  <a:schemeClr val="tx1"/>
                </a:solidFill>
                <a:effectLst/>
                <a:latin typeface="Arial" panose="020B0604020202020204" pitchFamily="34" charset="0"/>
                <a:ea typeface="+mn-ea"/>
                <a:cs typeface="Arial" panose="020B0604020202020204" pitchFamily="34" charset="0"/>
              </a:rPr>
              <a:t>Dekodierung</a:t>
            </a:r>
            <a:r>
              <a:rPr lang="de-DE" sz="800" b="0" i="0" kern="1200" dirty="0" smtClean="0">
                <a:solidFill>
                  <a:schemeClr val="tx1"/>
                </a:solidFill>
                <a:effectLst/>
                <a:latin typeface="Arial" panose="020B0604020202020204" pitchFamily="34" charset="0"/>
                <a:ea typeface="+mn-ea"/>
                <a:cs typeface="Arial" panose="020B0604020202020204" pitchFamily="34" charset="0"/>
              </a:rPr>
              <a:t>: Befehl wird durch Steuerwerk in Schaltinstruktionen für Rechenwerk aufgelöst</a:t>
            </a:r>
          </a:p>
          <a:p>
            <a:pPr marL="228600" indent="-228600">
              <a:buFont typeface="+mj-lt"/>
              <a:buAutoNum type="arabicPeriod"/>
            </a:pPr>
            <a:r>
              <a:rPr lang="de-DE" sz="800" b="0" i="0" kern="1200" dirty="0" smtClean="0">
                <a:solidFill>
                  <a:schemeClr val="tx1"/>
                </a:solidFill>
                <a:effectLst/>
                <a:latin typeface="Arial" panose="020B0604020202020204" pitchFamily="34" charset="0"/>
                <a:ea typeface="+mn-ea"/>
                <a:cs typeface="Arial" panose="020B0604020202020204" pitchFamily="34" charset="0"/>
              </a:rPr>
              <a:t>FETCH OPERANDS – </a:t>
            </a:r>
            <a:r>
              <a:rPr lang="de-DE" sz="800" b="0" i="1" kern="1200" dirty="0" err="1" smtClean="0">
                <a:solidFill>
                  <a:schemeClr val="tx1"/>
                </a:solidFill>
                <a:effectLst/>
                <a:latin typeface="Arial" panose="020B0604020202020204" pitchFamily="34" charset="0"/>
                <a:ea typeface="+mn-ea"/>
                <a:cs typeface="Arial" panose="020B0604020202020204" pitchFamily="34" charset="0"/>
              </a:rPr>
              <a:t>Operandenabruf</a:t>
            </a:r>
            <a:r>
              <a:rPr lang="de-DE" sz="800" b="0" i="0" kern="1200" dirty="0" smtClean="0">
                <a:solidFill>
                  <a:schemeClr val="tx1"/>
                </a:solidFill>
                <a:effectLst/>
                <a:latin typeface="Arial" panose="020B0604020202020204" pitchFamily="34" charset="0"/>
                <a:ea typeface="+mn-ea"/>
                <a:cs typeface="Arial" panose="020B0604020202020204" pitchFamily="34" charset="0"/>
              </a:rPr>
              <a:t>: Aus Speicher werden nun Operanden geholt (Werte die</a:t>
            </a:r>
            <a:r>
              <a:rPr lang="de-DE" sz="800" b="0" i="0" kern="1200" baseline="0" dirty="0" smtClean="0">
                <a:solidFill>
                  <a:schemeClr val="tx1"/>
                </a:solidFill>
                <a:effectLst/>
                <a:latin typeface="Arial" panose="020B0604020202020204" pitchFamily="34" charset="0"/>
                <a:ea typeface="+mn-ea"/>
                <a:cs typeface="Arial" panose="020B0604020202020204" pitchFamily="34" charset="0"/>
              </a:rPr>
              <a:t> entweder verändert oder genutzt werden sollen)</a:t>
            </a:r>
            <a:endParaRPr lang="de-DE" sz="800" b="0" i="0" kern="1200" dirty="0" smtClean="0">
              <a:solidFill>
                <a:schemeClr val="tx1"/>
              </a:solidFill>
              <a:effectLst/>
              <a:latin typeface="Arial" panose="020B0604020202020204" pitchFamily="34" charset="0"/>
              <a:ea typeface="+mn-ea"/>
              <a:cs typeface="Arial" panose="020B0604020202020204" pitchFamily="34" charset="0"/>
            </a:endParaRPr>
          </a:p>
          <a:p>
            <a:pPr marL="228600" indent="-228600">
              <a:buFont typeface="+mj-lt"/>
              <a:buAutoNum type="arabicPeriod"/>
            </a:pPr>
            <a:r>
              <a:rPr lang="de-DE" sz="800" b="0" i="0" kern="1200" dirty="0" smtClean="0">
                <a:solidFill>
                  <a:schemeClr val="tx1"/>
                </a:solidFill>
                <a:effectLst/>
                <a:latin typeface="Arial" panose="020B0604020202020204" pitchFamily="34" charset="0"/>
                <a:ea typeface="+mn-ea"/>
                <a:cs typeface="Arial" panose="020B0604020202020204" pitchFamily="34" charset="0"/>
              </a:rPr>
              <a:t>EXECUTE – </a:t>
            </a:r>
            <a:r>
              <a:rPr lang="de-DE" sz="800" b="0" i="1" kern="1200" dirty="0" smtClean="0">
                <a:solidFill>
                  <a:schemeClr val="tx1"/>
                </a:solidFill>
                <a:effectLst/>
                <a:latin typeface="Arial" panose="020B0604020202020204" pitchFamily="34" charset="0"/>
                <a:ea typeface="+mn-ea"/>
                <a:cs typeface="Arial" panose="020B0604020202020204" pitchFamily="34" charset="0"/>
              </a:rPr>
              <a:t>Befehlsausführung</a:t>
            </a:r>
            <a:r>
              <a:rPr lang="de-DE" sz="800" b="0" i="0" kern="1200" dirty="0" smtClean="0">
                <a:solidFill>
                  <a:schemeClr val="tx1"/>
                </a:solidFill>
                <a:effectLst/>
                <a:latin typeface="Arial" panose="020B0604020202020204" pitchFamily="34" charset="0"/>
                <a:ea typeface="+mn-ea"/>
                <a:cs typeface="Arial" panose="020B0604020202020204" pitchFamily="34" charset="0"/>
              </a:rPr>
              <a:t>: Arithmetisch oder logische Operation wird ausgeführt</a:t>
            </a:r>
          </a:p>
          <a:p>
            <a:pPr marL="228600" indent="-228600">
              <a:buFont typeface="+mj-lt"/>
              <a:buAutoNum type="arabicPeriod"/>
            </a:pPr>
            <a:r>
              <a:rPr lang="de-DE" sz="800" b="0" i="0" kern="1200" dirty="0" smtClean="0">
                <a:solidFill>
                  <a:schemeClr val="tx1"/>
                </a:solidFill>
                <a:effectLst/>
                <a:latin typeface="Arial" panose="020B0604020202020204" pitchFamily="34" charset="0"/>
                <a:ea typeface="+mn-ea"/>
                <a:cs typeface="Arial" panose="020B0604020202020204" pitchFamily="34" charset="0"/>
              </a:rPr>
              <a:t>WRITE BACK – </a:t>
            </a:r>
            <a:r>
              <a:rPr lang="de-DE" sz="800" b="0" i="1" kern="1200" dirty="0" smtClean="0">
                <a:solidFill>
                  <a:schemeClr val="tx1"/>
                </a:solidFill>
                <a:effectLst/>
                <a:latin typeface="Arial" panose="020B0604020202020204" pitchFamily="34" charset="0"/>
                <a:ea typeface="+mn-ea"/>
                <a:cs typeface="Arial" panose="020B0604020202020204" pitchFamily="34" charset="0"/>
              </a:rPr>
              <a:t>Rückschreiben des Resultats</a:t>
            </a:r>
            <a:r>
              <a:rPr lang="de-DE" sz="800" b="0" i="0" kern="1200" dirty="0" smtClean="0">
                <a:solidFill>
                  <a:schemeClr val="tx1"/>
                </a:solidFill>
                <a:effectLst/>
                <a:latin typeface="Arial" panose="020B0604020202020204" pitchFamily="34" charset="0"/>
                <a:ea typeface="+mn-ea"/>
                <a:cs typeface="Arial" panose="020B0604020202020204" pitchFamily="34" charset="0"/>
              </a:rPr>
              <a:t>: Sofern notwendig, wird das Ergebnis der Berechnung in den Speicher zurückgeschrieben.</a:t>
            </a:r>
            <a:endParaRPr lang="de-DE" sz="8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26</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2284318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27</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97996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69FD6EC8-41F9-4909-8444-6ED8E5058E3D}" type="slidenum">
              <a:rPr lang="de-DE" smtClean="0"/>
              <a:pPr/>
              <a:t>28</a:t>
            </a:fld>
            <a:endParaRPr lang="de-DE" dirty="0"/>
          </a:p>
        </p:txBody>
      </p:sp>
      <p:sp>
        <p:nvSpPr>
          <p:cNvPr id="6" name="Folienbildplatzhalter 5">
            <a:extLst>
              <a:ext uri="{FF2B5EF4-FFF2-40B4-BE49-F238E27FC236}">
                <a16:creationId xmlns:a16="http://schemas.microsoft.com/office/drawing/2014/main" id="{F3225E95-55CF-4EE9-8565-A63FA1AE53CC}"/>
              </a:ext>
            </a:extLst>
          </p:cNvPr>
          <p:cNvSpPr>
            <a:spLocks noGrp="1" noRot="1" noChangeAspect="1"/>
          </p:cNvSpPr>
          <p:nvPr>
            <p:ph type="sldImg"/>
          </p:nvPr>
        </p:nvSpPr>
        <p:spPr>
          <a:xfrm>
            <a:off x="403225" y="882650"/>
            <a:ext cx="4819650" cy="3336925"/>
          </a:xfrm>
        </p:spPr>
      </p:sp>
      <p:sp>
        <p:nvSpPr>
          <p:cNvPr id="7" name="Notizenplatzhalter 6">
            <a:extLst>
              <a:ext uri="{FF2B5EF4-FFF2-40B4-BE49-F238E27FC236}">
                <a16:creationId xmlns:a16="http://schemas.microsoft.com/office/drawing/2014/main" id="{EFBBCE91-C07F-46EF-8085-1AB068306D46}"/>
              </a:ext>
            </a:extLst>
          </p:cNvPr>
          <p:cNvSpPr>
            <a:spLocks noGrp="1"/>
          </p:cNvSpPr>
          <p:nvPr>
            <p:ph type="body" idx="1"/>
          </p:nvPr>
        </p:nvSpPr>
        <p:spPr/>
        <p:txBody>
          <a:bodyPr/>
          <a:lstStyle/>
          <a:p>
            <a:r>
              <a:rPr lang="de-DE" dirty="0" smtClean="0"/>
              <a:t>Höhere Programmiersprachen(z.B. C++, Java, Ada,..) können nicht direkt von der CPU „verstanden“ werden. </a:t>
            </a:r>
          </a:p>
          <a:p>
            <a:r>
              <a:rPr lang="de-DE" dirty="0" smtClean="0"/>
              <a:t>Der Programmtext wird nach genau festgelegten regeln formuliert. </a:t>
            </a:r>
          </a:p>
          <a:p>
            <a:endParaRPr lang="de-DE" dirty="0" smtClean="0"/>
          </a:p>
          <a:p>
            <a:r>
              <a:rPr lang="de-DE" dirty="0" smtClean="0"/>
              <a:t>Übergang</a:t>
            </a:r>
            <a:r>
              <a:rPr lang="de-DE" baseline="0" dirty="0" smtClean="0"/>
              <a:t> zu nächster Folie</a:t>
            </a:r>
            <a:endParaRPr lang="de-DE" dirty="0"/>
          </a:p>
        </p:txBody>
      </p:sp>
      <p:sp>
        <p:nvSpPr>
          <p:cNvPr id="9" name="Kopfzeilenplatzhalter 8">
            <a:extLst>
              <a:ext uri="{FF2B5EF4-FFF2-40B4-BE49-F238E27FC236}">
                <a16:creationId xmlns:a16="http://schemas.microsoft.com/office/drawing/2014/main" id="{E3DF224F-4F97-41B0-B54E-4A73B15B8862}"/>
              </a:ext>
            </a:extLst>
          </p:cNvPr>
          <p:cNvSpPr>
            <a:spLocks noGrp="1"/>
          </p:cNvSpPr>
          <p:nvPr>
            <p:ph type="hdr" sz="quarter" idx="12"/>
          </p:nvPr>
        </p:nvSpPr>
        <p:spPr/>
        <p:txBody>
          <a:bodyPr/>
          <a:lstStyle/>
          <a:p>
            <a:r>
              <a:rPr lang="de-DE"/>
              <a:t>Mathematische Grundlagen - Skript 1 - Einführung</a:t>
            </a:r>
            <a:endParaRPr lang="de-DE" dirty="0"/>
          </a:p>
        </p:txBody>
      </p:sp>
      <p:sp>
        <p:nvSpPr>
          <p:cNvPr id="10" name="Fußzeilenplatzhalter 9">
            <a:extLst>
              <a:ext uri="{FF2B5EF4-FFF2-40B4-BE49-F238E27FC236}">
                <a16:creationId xmlns:a16="http://schemas.microsoft.com/office/drawing/2014/main" id="{C2529A34-5EFF-4DC4-997C-7CB91953F21C}"/>
              </a:ext>
            </a:extLst>
          </p:cNvPr>
          <p:cNvSpPr>
            <a:spLocks noGrp="1"/>
          </p:cNvSpPr>
          <p:nvPr>
            <p:ph type="ftr" sz="quarter" idx="13"/>
          </p:nvPr>
        </p:nvSpPr>
        <p:spPr/>
        <p:txBody>
          <a:bodyPr/>
          <a:lstStyle/>
          <a:p>
            <a:r>
              <a:rPr lang="de-DE"/>
              <a:t>ITSBw IX. Inspektion</a:t>
            </a:r>
            <a:endParaRPr lang="de-DE" dirty="0"/>
          </a:p>
        </p:txBody>
      </p:sp>
    </p:spTree>
    <p:extLst>
      <p:ext uri="{BB962C8B-B14F-4D97-AF65-F5344CB8AC3E}">
        <p14:creationId xmlns:p14="http://schemas.microsoft.com/office/powerpoint/2010/main" val="348274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Datenbreite (Bits) in</a:t>
            </a:r>
            <a:r>
              <a:rPr lang="de-DE" b="1" baseline="0" dirty="0" smtClean="0"/>
              <a:t> binär aufzeigen</a:t>
            </a:r>
            <a:endParaRPr lang="de-DE" b="1" dirty="0" smtClean="0"/>
          </a:p>
          <a:p>
            <a:endParaRPr lang="de-DE" dirty="0" smtClean="0"/>
          </a:p>
          <a:p>
            <a:r>
              <a:rPr lang="de-DE" dirty="0" smtClean="0"/>
              <a:t>Vorzeichenlos</a:t>
            </a:r>
            <a:r>
              <a:rPr lang="de-DE" baseline="0" dirty="0" smtClean="0"/>
              <a:t> = unsigned</a:t>
            </a:r>
          </a:p>
          <a:p>
            <a:r>
              <a:rPr lang="de-DE" baseline="0" dirty="0" smtClean="0"/>
              <a:t>Vorzeichenbehaftet = signed</a:t>
            </a:r>
          </a:p>
          <a:p>
            <a:endParaRPr lang="de-DE" baseline="0" dirty="0" smtClean="0"/>
          </a:p>
          <a:p>
            <a:r>
              <a:rPr lang="de-DE" b="1" baseline="0" dirty="0" smtClean="0"/>
              <a:t>Unsigned Nutzung:</a:t>
            </a:r>
          </a:p>
          <a:p>
            <a:pPr marL="171450" indent="-171450">
              <a:buFontTx/>
              <a:buChar char="-"/>
            </a:pPr>
            <a:r>
              <a:rPr lang="de-DE" baseline="0" dirty="0" smtClean="0"/>
              <a:t>Man weiß zu 100%, dass Wert niemals negativ</a:t>
            </a:r>
          </a:p>
          <a:p>
            <a:pPr marL="171450" indent="-171450">
              <a:buFontTx/>
              <a:buChar char="-"/>
            </a:pPr>
            <a:r>
              <a:rPr lang="de-DE" baseline="0" dirty="0" smtClean="0"/>
              <a:t>Provokation eines Errors (z.B. zum Abfangen) bei negativen Werten</a:t>
            </a:r>
          </a:p>
          <a:p>
            <a:pPr marL="171450" indent="-171450">
              <a:buFontTx/>
              <a:buChar char="-"/>
            </a:pPr>
            <a:r>
              <a:rPr lang="de-DE" baseline="0" dirty="0" smtClean="0"/>
              <a:t>Bitweises Arbeiten (Hier möchte man „in der Regel“ </a:t>
            </a:r>
            <a:r>
              <a:rPr lang="de-DE" baseline="0" dirty="0" smtClean="0">
                <a:sym typeface="Wingdings" panose="05000000000000000000" pitchFamily="2" charset="2"/>
              </a:rPr>
              <a:t> keine negativen Werte)</a:t>
            </a:r>
          </a:p>
          <a:p>
            <a:pPr marL="171450" indent="-171450">
              <a:buFontTx/>
              <a:buChar char="-"/>
            </a:pPr>
            <a:r>
              <a:rPr lang="de-DE" baseline="0" dirty="0" smtClean="0">
                <a:sym typeface="Wingdings" panose="05000000000000000000" pitchFamily="2" charset="2"/>
              </a:rPr>
              <a:t>ASCII Codierung</a:t>
            </a:r>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29</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122625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err="1" smtClean="0"/>
              <a:t>LTn</a:t>
            </a:r>
            <a:r>
              <a:rPr lang="de-DE" b="1" dirty="0" smtClean="0"/>
              <a:t> vorlesen lassen</a:t>
            </a:r>
            <a:endParaRPr lang="de-DE" b="1"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3</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4103756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dirty="0" smtClean="0"/>
              <a:t>Eine nach den Regeln der verwendeten Sprache festgelegte syntaktische Einheit aus Anweisungen und Vereinbarungen, welche die zur Lösung einer Aufgabe notwendigen Elemente umfasst, heißt Programm.</a:t>
            </a:r>
          </a:p>
          <a:p>
            <a:pPr hangingPunct="0"/>
            <a:r>
              <a:rPr lang="de-DE" dirty="0" smtClean="0"/>
              <a:t>(DIN 44300 T4 4.1.9)</a:t>
            </a:r>
          </a:p>
          <a:p>
            <a:endParaRPr lang="de-DE" dirty="0" smtClean="0"/>
          </a:p>
          <a:p>
            <a:endParaRPr lang="de-DE" dirty="0" smtClean="0"/>
          </a:p>
          <a:p>
            <a:r>
              <a:rPr lang="de-DE" dirty="0" smtClean="0"/>
              <a:t>Gem. Präsentation</a:t>
            </a:r>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30</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281479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r>
              <a:rPr lang="de-DE" dirty="0" smtClean="0"/>
              <a:t>Semantik erwähnen:</a:t>
            </a:r>
          </a:p>
          <a:p>
            <a:pPr hangingPunct="0"/>
            <a:r>
              <a:rPr lang="de-DE" dirty="0" smtClean="0"/>
              <a:t>Semantik umfasst die Bedeutung der syntaktisch richtigen Anweisungen.</a:t>
            </a:r>
          </a:p>
          <a:p>
            <a:endParaRPr lang="de-DE" dirty="0" smtClean="0"/>
          </a:p>
          <a:p>
            <a:r>
              <a:rPr lang="de-DE" dirty="0" smtClean="0"/>
              <a:t>Bedingte / Unbedingte Anweisungen</a:t>
            </a:r>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31</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3928102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dirty="0" smtClean="0"/>
              <a:t>Im </a:t>
            </a:r>
            <a:r>
              <a:rPr lang="de-DE" dirty="0"/>
              <a:t>weiteren Verlauf und auf den Folgelehrgängen fokussieren wir uns auf imperative Programmiersprachen verbunden mit </a:t>
            </a:r>
            <a:r>
              <a:rPr lang="de-DE" dirty="0" smtClean="0"/>
              <a:t>Erfolgen </a:t>
            </a:r>
            <a:r>
              <a:rPr lang="de-DE" dirty="0"/>
              <a:t>einen starken objektorientierten </a:t>
            </a:r>
            <a:r>
              <a:rPr lang="de-DE" dirty="0" smtClean="0"/>
              <a:t>Ansatz. </a:t>
            </a:r>
            <a:r>
              <a:rPr lang="de-DE" dirty="0"/>
              <a:t>Ada bietet diese Möglichkeiten auch, welche aber insgesamt noch nicht so deutlich ausprägt sind wie bei den klassischen OOP (Objektorientierte Programmierung) –Sprachen wie </a:t>
            </a:r>
            <a:r>
              <a:rPr lang="de-DE" dirty="0" smtClean="0"/>
              <a:t>z.B</a:t>
            </a:r>
            <a:r>
              <a:rPr lang="de-DE" dirty="0"/>
              <a:t>. Java.</a:t>
            </a:r>
          </a:p>
          <a:p>
            <a:endParaRPr lang="de-DE" dirty="0"/>
          </a:p>
          <a:p>
            <a:r>
              <a:rPr lang="de-DE" dirty="0"/>
              <a:t>Bei imperative Sprachen sind die Programme eine Folge von elementare Anweisungen und die Programmausführung beinhaltet die Abarbeitung dieser Anweisungen.</a:t>
            </a:r>
          </a:p>
          <a:p>
            <a:r>
              <a:rPr lang="de-DE" dirty="0"/>
              <a:t>Damit engverbundene Paradigmen sind </a:t>
            </a:r>
            <a:endParaRPr lang="de-DE" dirty="0" smtClean="0"/>
          </a:p>
          <a:p>
            <a:pPr marL="171450" indent="-171450">
              <a:buFont typeface="Arial" panose="020B0604020202020204" pitchFamily="34" charset="0"/>
              <a:buChar char="•"/>
            </a:pPr>
            <a:r>
              <a:rPr lang="de-DE" dirty="0" smtClean="0"/>
              <a:t>strukturierte </a:t>
            </a:r>
          </a:p>
          <a:p>
            <a:pPr marL="185766" indent="-185766">
              <a:buFont typeface="Arial" panose="020B0604020202020204" pitchFamily="34" charset="0"/>
              <a:buChar char="•"/>
            </a:pPr>
            <a:r>
              <a:rPr lang="de-DE" dirty="0" smtClean="0"/>
              <a:t>prozedurale </a:t>
            </a:r>
          </a:p>
          <a:p>
            <a:pPr marL="185766" indent="-185766">
              <a:buFont typeface="Arial" panose="020B0604020202020204" pitchFamily="34" charset="0"/>
              <a:buChar char="•"/>
            </a:pPr>
            <a:r>
              <a:rPr lang="de-DE" dirty="0" smtClean="0"/>
              <a:t>modulare </a:t>
            </a:r>
          </a:p>
          <a:p>
            <a:pPr marL="185766" indent="-185766">
              <a:buFont typeface="Arial" panose="020B0604020202020204" pitchFamily="34" charset="0"/>
              <a:buChar char="•"/>
            </a:pPr>
            <a:r>
              <a:rPr lang="de-DE" dirty="0" smtClean="0"/>
              <a:t>objektorientierte </a:t>
            </a:r>
          </a:p>
          <a:p>
            <a:pPr marL="171450" indent="-171450">
              <a:buFont typeface="Arial" panose="020B0604020202020204" pitchFamily="34" charset="0"/>
              <a:buChar char="•"/>
            </a:pPr>
            <a:r>
              <a:rPr lang="de-DE" dirty="0" err="1" smtClean="0"/>
              <a:t>aspektorientierte</a:t>
            </a:r>
            <a:r>
              <a:rPr lang="de-DE" dirty="0" smtClean="0"/>
              <a:t> </a:t>
            </a:r>
          </a:p>
          <a:p>
            <a:pPr marL="171450" indent="-171450">
              <a:buFont typeface="Arial" panose="020B0604020202020204" pitchFamily="34" charset="0"/>
              <a:buChar char="•"/>
            </a:pPr>
            <a:r>
              <a:rPr lang="de-DE" dirty="0" smtClean="0"/>
              <a:t>funktionale</a:t>
            </a:r>
            <a:endParaRPr lang="de-DE" dirty="0"/>
          </a:p>
          <a:p>
            <a:endParaRPr lang="de-DE" dirty="0"/>
          </a:p>
          <a:p>
            <a:r>
              <a:rPr lang="de-DE" dirty="0"/>
              <a:t>Viele neuere Programmiersprachen lassen sich nicht mehr eindeutig dem imperativen oder dem deklarativen Anteil </a:t>
            </a:r>
            <a:r>
              <a:rPr lang="de-DE" dirty="0" smtClean="0"/>
              <a:t>zuordnen</a:t>
            </a:r>
            <a:r>
              <a:rPr lang="de-DE" dirty="0"/>
              <a:t>.</a:t>
            </a:r>
          </a:p>
          <a:p>
            <a:r>
              <a:rPr lang="de-DE" dirty="0"/>
              <a:t>Java ist in hohem Maße eine imperative Programmiersprache  verbunden mit der </a:t>
            </a:r>
            <a:r>
              <a:rPr lang="de-DE" dirty="0" smtClean="0"/>
              <a:t>Umsetzung </a:t>
            </a:r>
            <a:r>
              <a:rPr lang="de-DE" dirty="0"/>
              <a:t>des objektorientiertem Paradigma. </a:t>
            </a:r>
            <a:endParaRPr lang="de-DE" dirty="0" smtClean="0"/>
          </a:p>
          <a:p>
            <a:r>
              <a:rPr lang="de-DE" dirty="0" smtClean="0"/>
              <a:t>Zusätzlich </a:t>
            </a:r>
            <a:r>
              <a:rPr lang="de-DE" dirty="0"/>
              <a:t>bietet Java dem Programmierer aber auch deklarative Anteile an. </a:t>
            </a:r>
          </a:p>
          <a:p>
            <a:endParaRPr lang="de-DE" dirty="0"/>
          </a:p>
          <a:p>
            <a:endParaRPr lang="de-DE" dirty="0"/>
          </a:p>
          <a:p>
            <a:endParaRPr lang="de-DE" dirty="0"/>
          </a:p>
          <a:p>
            <a:endParaRPr lang="de-DE" dirty="0"/>
          </a:p>
          <a:p>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32</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2932337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p:txBody>
          <a:bodyPr>
            <a:noAutofit/>
          </a:bodyPr>
          <a:lstStyle/>
          <a:p>
            <a:r>
              <a:rPr lang="de-DE" dirty="0" smtClean="0"/>
              <a:t>Der </a:t>
            </a:r>
            <a:r>
              <a:rPr lang="de-DE" b="1" dirty="0" smtClean="0"/>
              <a:t>TIOBE </a:t>
            </a:r>
            <a:r>
              <a:rPr lang="de-DE" b="1" dirty="0" err="1" smtClean="0"/>
              <a:t>Programming</a:t>
            </a:r>
            <a:r>
              <a:rPr lang="de-DE" b="1" dirty="0" smtClean="0"/>
              <a:t> Community Index</a:t>
            </a:r>
            <a:r>
              <a:rPr lang="de-DE" dirty="0" smtClean="0"/>
              <a:t> ist ein seit 2001 publiziertes und monatlich aktualisiertes </a:t>
            </a:r>
            <a:r>
              <a:rPr lang="de-DE" dirty="0" smtClean="0">
                <a:hlinkClick r:id="rId3" tooltip="Rangordnung"/>
              </a:rPr>
              <a:t>Ranking</a:t>
            </a:r>
            <a:r>
              <a:rPr lang="de-DE" dirty="0" smtClean="0"/>
              <a:t> von </a:t>
            </a:r>
            <a:r>
              <a:rPr lang="de-DE" dirty="0" smtClean="0">
                <a:hlinkClick r:id="rId4" tooltip="Programmiersprache"/>
              </a:rPr>
              <a:t>Programmiersprachen</a:t>
            </a:r>
            <a:r>
              <a:rPr lang="de-DE" dirty="0" smtClean="0"/>
              <a:t> nach ihrer Popularität. </a:t>
            </a:r>
          </a:p>
          <a:p>
            <a:r>
              <a:rPr lang="de-DE" dirty="0" smtClean="0"/>
              <a:t>Der Listenplatz jeder Sprache ergibt sich aus der Häufigkeit von Treffern bei einer Suche nach dem Namen der Programmiersprache in den, gemäß </a:t>
            </a:r>
            <a:r>
              <a:rPr lang="de-DE" dirty="0" smtClean="0">
                <a:hlinkClick r:id="rId5" tooltip="Alexa Internet"/>
              </a:rPr>
              <a:t>Alexa Internet</a:t>
            </a:r>
            <a:r>
              <a:rPr lang="de-DE" dirty="0" smtClean="0"/>
              <a:t>, wichtigsten Internetseiten mit Suchfunktion.</a:t>
            </a:r>
            <a:r>
              <a:rPr lang="de-DE" baseline="30000" dirty="0" smtClean="0">
                <a:hlinkClick r:id="rId6"/>
              </a:rPr>
              <a:t>[2]</a:t>
            </a:r>
            <a:r>
              <a:rPr lang="de-DE" dirty="0" smtClean="0"/>
              <a:t> </a:t>
            </a:r>
          </a:p>
          <a:p>
            <a:r>
              <a:rPr lang="de-DE" dirty="0" smtClean="0"/>
              <a:t>Das Ranking publiziert das niederländische Unternehmen </a:t>
            </a:r>
            <a:r>
              <a:rPr lang="de-DE" i="1" dirty="0" smtClean="0"/>
              <a:t>TIOBE Software BV</a:t>
            </a:r>
            <a:r>
              <a:rPr lang="de-DE" dirty="0" smtClean="0"/>
              <a:t>, die im Oktober 2000 mit finanzieller Unterstützung des Schweizer Unternehmens </a:t>
            </a:r>
            <a:r>
              <a:rPr lang="de-DE" i="1" dirty="0" err="1" smtClean="0"/>
              <a:t>SynSpace</a:t>
            </a:r>
            <a:r>
              <a:rPr lang="de-DE" i="1" dirty="0" smtClean="0"/>
              <a:t> AG</a:t>
            </a:r>
            <a:r>
              <a:rPr lang="de-DE" dirty="0" smtClean="0"/>
              <a:t> und einiger privater Investoren gegründet wurde.</a:t>
            </a:r>
            <a:r>
              <a:rPr lang="de-DE" baseline="30000" dirty="0" smtClean="0">
                <a:hlinkClick r:id="rId7"/>
              </a:rPr>
              <a:t>[3]</a:t>
            </a:r>
            <a:r>
              <a:rPr lang="de-DE" dirty="0" smtClean="0"/>
              <a:t> </a:t>
            </a:r>
          </a:p>
          <a:p>
            <a:endParaRPr lang="de-DE" dirty="0" smtClean="0"/>
          </a:p>
          <a:p>
            <a:endParaRPr lang="de-DE" dirty="0" smtClean="0"/>
          </a:p>
          <a:p>
            <a:endParaRPr lang="de-DE" dirty="0" smtClean="0"/>
          </a:p>
          <a:p>
            <a:endParaRPr lang="de-DE" dirty="0" smtClean="0"/>
          </a:p>
          <a:p>
            <a:pPr marL="247688" indent="-247688">
              <a:buFont typeface="+mj-lt"/>
              <a:buAutoNum type="arabicPeriod"/>
            </a:pPr>
            <a:r>
              <a:rPr lang="de-DE" dirty="0" smtClean="0"/>
              <a:t>https://www.tiobe.com/tiobe-index/, abgerufen am 20.10.2017</a:t>
            </a:r>
          </a:p>
          <a:p>
            <a:pPr marL="247688" indent="-247688">
              <a:buFont typeface="+mj-lt"/>
              <a:buAutoNum type="arabicPeriod"/>
            </a:pPr>
            <a:r>
              <a:rPr lang="de-DE" dirty="0" smtClean="0"/>
              <a:t>https://jaxenter.de,  abgerufen am 20.10.2017</a:t>
            </a:r>
          </a:p>
          <a:p>
            <a:pPr marL="247688" indent="-247688">
              <a:buFont typeface="+mj-lt"/>
              <a:buAutoNum type="arabicPeriod"/>
            </a:pPr>
            <a:r>
              <a:rPr lang="de-DE" dirty="0" smtClean="0"/>
              <a:t>https://pypl.github.io/PYPL.html, , abgerufen am 20.10.2017</a:t>
            </a:r>
          </a:p>
          <a:p>
            <a:pPr marL="247688" indent="-247688">
              <a:buFont typeface="+mj-lt"/>
              <a:buAutoNum type="arabicPeriod"/>
            </a:pPr>
            <a:r>
              <a:rPr lang="de-DE" dirty="0" smtClean="0"/>
              <a:t>http://redmonk.com/sogrady/2017/06/08/language-rankings-6-17/, abgerufen am 20.10.2017 </a:t>
            </a:r>
          </a:p>
          <a:p>
            <a:endParaRPr lang="de-DE" dirty="0"/>
          </a:p>
        </p:txBody>
      </p:sp>
      <p:sp>
        <p:nvSpPr>
          <p:cNvPr id="4" name="Foliennummernplatzhalter 3"/>
          <p:cNvSpPr>
            <a:spLocks noGrp="1"/>
          </p:cNvSpPr>
          <p:nvPr>
            <p:ph type="sldNum" sz="quarter" idx="10"/>
          </p:nvPr>
        </p:nvSpPr>
        <p:spPr/>
        <p:txBody>
          <a:bodyPr/>
          <a:lstStyle/>
          <a:p>
            <a:fld id="{69FD6EC8-41F9-4909-8444-6ED8E5058E3D}" type="slidenum">
              <a:rPr lang="de-DE" smtClean="0"/>
              <a:pPr/>
              <a:t>33</a:t>
            </a:fld>
            <a:endParaRPr lang="de-DE" dirty="0"/>
          </a:p>
        </p:txBody>
      </p:sp>
      <p:sp>
        <p:nvSpPr>
          <p:cNvPr id="10" name="Kopfzeilenplatzhalter 9">
            <a:extLst>
              <a:ext uri="{FF2B5EF4-FFF2-40B4-BE49-F238E27FC236}">
                <a16:creationId xmlns:a16="http://schemas.microsoft.com/office/drawing/2014/main" id="{C0B921A8-8672-44B5-8DDD-D06BD31AB04B}"/>
              </a:ext>
            </a:extLst>
          </p:cNvPr>
          <p:cNvSpPr>
            <a:spLocks noGrp="1"/>
          </p:cNvSpPr>
          <p:nvPr>
            <p:ph type="hdr" sz="quarter" idx="12"/>
          </p:nvPr>
        </p:nvSpPr>
        <p:spPr/>
        <p:txBody>
          <a:bodyPr/>
          <a:lstStyle/>
          <a:p>
            <a:r>
              <a:rPr lang="de-DE"/>
              <a:t>Mathematische Grundlagen - Skript 1 - Einführung</a:t>
            </a:r>
            <a:endParaRPr lang="de-DE" dirty="0"/>
          </a:p>
        </p:txBody>
      </p:sp>
      <p:sp>
        <p:nvSpPr>
          <p:cNvPr id="15" name="Folienbildplatzhalter 14">
            <a:extLst>
              <a:ext uri="{FF2B5EF4-FFF2-40B4-BE49-F238E27FC236}">
                <a16:creationId xmlns:a16="http://schemas.microsoft.com/office/drawing/2014/main" id="{FBEA1E18-57EF-44A1-8F7D-9577669D7D36}"/>
              </a:ext>
            </a:extLst>
          </p:cNvPr>
          <p:cNvSpPr>
            <a:spLocks noGrp="1" noRot="1" noChangeAspect="1"/>
          </p:cNvSpPr>
          <p:nvPr>
            <p:ph type="sldImg"/>
          </p:nvPr>
        </p:nvSpPr>
        <p:spPr>
          <a:xfrm>
            <a:off x="403225" y="882650"/>
            <a:ext cx="4819650" cy="3336925"/>
          </a:xfrm>
        </p:spPr>
      </p:sp>
      <p:sp>
        <p:nvSpPr>
          <p:cNvPr id="16" name="Fußzeilenplatzhalter 15">
            <a:extLst>
              <a:ext uri="{FF2B5EF4-FFF2-40B4-BE49-F238E27FC236}">
                <a16:creationId xmlns:a16="http://schemas.microsoft.com/office/drawing/2014/main" id="{91E22CAC-C488-4C87-B21F-2F9BB0FAA585}"/>
              </a:ext>
            </a:extLst>
          </p:cNvPr>
          <p:cNvSpPr>
            <a:spLocks noGrp="1"/>
          </p:cNvSpPr>
          <p:nvPr>
            <p:ph type="ftr" sz="quarter" idx="13"/>
          </p:nvPr>
        </p:nvSpPr>
        <p:spPr/>
        <p:txBody>
          <a:bodyPr/>
          <a:lstStyle/>
          <a:p>
            <a:r>
              <a:rPr lang="de-DE"/>
              <a:t>ITSBw IX. Inspektion</a:t>
            </a:r>
            <a:endParaRPr lang="de-DE" dirty="0"/>
          </a:p>
        </p:txBody>
      </p:sp>
      <p:pic>
        <p:nvPicPr>
          <p:cNvPr id="19" name="Grafik 18">
            <a:extLst>
              <a:ext uri="{FF2B5EF4-FFF2-40B4-BE49-F238E27FC236}">
                <a16:creationId xmlns:a16="http://schemas.microsoft.com/office/drawing/2014/main" id="{082C0ACC-125C-4949-9297-81AEA6FB96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1870" y="4902335"/>
            <a:ext cx="2969285" cy="2874655"/>
          </a:xfrm>
          <a:prstGeom prst="rect">
            <a:avLst/>
          </a:prstGeom>
        </p:spPr>
      </p:pic>
      <p:pic>
        <p:nvPicPr>
          <p:cNvPr id="20" name="Grafik 19">
            <a:extLst>
              <a:ext uri="{FF2B5EF4-FFF2-40B4-BE49-F238E27FC236}">
                <a16:creationId xmlns:a16="http://schemas.microsoft.com/office/drawing/2014/main" id="{B60FB650-4594-4575-96D0-62A270737F2D}"/>
              </a:ext>
            </a:extLst>
          </p:cNvPr>
          <p:cNvPicPr>
            <a:picLocks noChangeAspect="1"/>
          </p:cNvPicPr>
          <p:nvPr/>
        </p:nvPicPr>
        <p:blipFill>
          <a:blip r:embed="rId9"/>
          <a:stretch>
            <a:fillRect/>
          </a:stretch>
        </p:blipFill>
        <p:spPr>
          <a:xfrm>
            <a:off x="568366" y="5036711"/>
            <a:ext cx="2983665" cy="1816439"/>
          </a:xfrm>
          <a:prstGeom prst="rect">
            <a:avLst/>
          </a:prstGeom>
        </p:spPr>
      </p:pic>
      <p:sp>
        <p:nvSpPr>
          <p:cNvPr id="21" name="Textfeld 20">
            <a:extLst>
              <a:ext uri="{FF2B5EF4-FFF2-40B4-BE49-F238E27FC236}">
                <a16:creationId xmlns:a16="http://schemas.microsoft.com/office/drawing/2014/main" id="{D098D70D-5CCB-4CAE-AF1A-CD65C686D2FB}"/>
              </a:ext>
            </a:extLst>
          </p:cNvPr>
          <p:cNvSpPr txBox="1"/>
          <p:nvPr/>
        </p:nvSpPr>
        <p:spPr>
          <a:xfrm>
            <a:off x="3626624" y="7739615"/>
            <a:ext cx="2934532" cy="1223428"/>
          </a:xfrm>
          <a:prstGeom prst="rect">
            <a:avLst/>
          </a:prstGeom>
          <a:noFill/>
        </p:spPr>
        <p:txBody>
          <a:bodyPr wrap="square" lIns="99075" tIns="49538" rIns="99075" bIns="49538" rtlCol="0">
            <a:spAutoFit/>
          </a:bodyPr>
          <a:lstStyle/>
          <a:p>
            <a:pPr algn="just"/>
            <a:r>
              <a:rPr lang="de-DE" sz="900" dirty="0">
                <a:latin typeface="Arial" panose="020B0604020202020204" pitchFamily="34" charset="0"/>
                <a:cs typeface="Arial" panose="020B0604020202020204" pitchFamily="34" charset="0"/>
              </a:rPr>
              <a:t>Im jüngst veröffentlichten </a:t>
            </a:r>
            <a:r>
              <a:rPr lang="de-DE" sz="900" dirty="0" err="1">
                <a:latin typeface="Arial" panose="020B0604020202020204" pitchFamily="34" charset="0"/>
                <a:cs typeface="Arial" panose="020B0604020202020204" pitchFamily="34" charset="0"/>
              </a:rPr>
              <a:t>RedMonk</a:t>
            </a:r>
            <a:r>
              <a:rPr lang="de-DE" sz="900" dirty="0">
                <a:latin typeface="Arial" panose="020B0604020202020204" pitchFamily="34" charset="0"/>
                <a:cs typeface="Arial" panose="020B0604020202020204" pitchFamily="34" charset="0"/>
              </a:rPr>
              <a:t> Rating behauptet JavaScript  seine Führungsposition vor Java. Ob man dabei allerdings von  einer schwachen Leistung Seitens Java reden muss? Eher nicht. Immerhin war Java in der gesamten Geschichte des </a:t>
            </a:r>
            <a:r>
              <a:rPr lang="de-DE" sz="900" dirty="0" err="1">
                <a:latin typeface="Arial" panose="020B0604020202020204" pitchFamily="34" charset="0"/>
                <a:cs typeface="Arial" panose="020B0604020202020204" pitchFamily="34" charset="0"/>
              </a:rPr>
              <a:t>RedMonk</a:t>
            </a:r>
            <a:r>
              <a:rPr lang="de-DE" sz="900" dirty="0">
                <a:latin typeface="Arial" panose="020B0604020202020204" pitchFamily="34" charset="0"/>
                <a:cs typeface="Arial" panose="020B0604020202020204" pitchFamily="34" charset="0"/>
              </a:rPr>
              <a:t> Rankings nie auf einem </a:t>
            </a:r>
            <a:r>
              <a:rPr lang="de-DE" sz="900">
                <a:latin typeface="Arial" panose="020B0604020202020204" pitchFamily="34" charset="0"/>
                <a:cs typeface="Arial" panose="020B0604020202020204" pitchFamily="34" charset="0"/>
              </a:rPr>
              <a:t>anderen </a:t>
            </a:r>
            <a:r>
              <a:rPr lang="de-DE" sz="900" smtClean="0">
                <a:latin typeface="Arial" panose="020B0604020202020204" pitchFamily="34" charset="0"/>
                <a:cs typeface="Arial" panose="020B0604020202020204" pitchFamily="34" charset="0"/>
              </a:rPr>
              <a:t>Platz </a:t>
            </a:r>
            <a:r>
              <a:rPr lang="de-DE" sz="900" dirty="0">
                <a:latin typeface="Arial" panose="020B0604020202020204" pitchFamily="34" charset="0"/>
                <a:cs typeface="Arial" panose="020B0604020202020204" pitchFamily="34" charset="0"/>
              </a:rPr>
              <a:t>als dem ersten oder </a:t>
            </a:r>
            <a:r>
              <a:rPr lang="de-DE" sz="900">
                <a:latin typeface="Arial" panose="020B0604020202020204" pitchFamily="34" charset="0"/>
                <a:cs typeface="Arial" panose="020B0604020202020204" pitchFamily="34" charset="0"/>
              </a:rPr>
              <a:t>dem </a:t>
            </a:r>
            <a:r>
              <a:rPr lang="de-DE" sz="900" smtClean="0">
                <a:latin typeface="Arial" panose="020B0604020202020204" pitchFamily="34" charset="0"/>
                <a:cs typeface="Arial" panose="020B0604020202020204" pitchFamily="34" charset="0"/>
              </a:rPr>
              <a:t>zweiten.24</a:t>
            </a:r>
            <a:endParaRPr lang="de-DE" sz="900" dirty="0">
              <a:latin typeface="Arial" panose="020B0604020202020204" pitchFamily="34" charset="0"/>
              <a:cs typeface="Arial" panose="020B0604020202020204" pitchFamily="34" charset="0"/>
            </a:endParaRPr>
          </a:p>
          <a:p>
            <a:endParaRPr lang="de-DE"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6859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p:txBody>
          <a:bodyPr>
            <a:noAutofit/>
          </a:bodyPr>
          <a:lstStyle/>
          <a:p>
            <a:r>
              <a:rPr lang="de-DE" dirty="0" smtClean="0"/>
              <a:t>Der PYPL-Index setzt weder auf die Daten von </a:t>
            </a:r>
            <a:r>
              <a:rPr lang="de-DE" dirty="0" err="1" smtClean="0"/>
              <a:t>GitHub</a:t>
            </a:r>
            <a:r>
              <a:rPr lang="de-DE" dirty="0" smtClean="0"/>
              <a:t> und </a:t>
            </a:r>
          </a:p>
          <a:p>
            <a:r>
              <a:rPr lang="de-DE" dirty="0" err="1" smtClean="0"/>
              <a:t>StackOverflow</a:t>
            </a:r>
            <a:r>
              <a:rPr lang="de-DE" dirty="0" smtClean="0"/>
              <a:t> (</a:t>
            </a:r>
            <a:r>
              <a:rPr lang="de-DE" dirty="0" err="1" smtClean="0"/>
              <a:t>RedMonk</a:t>
            </a:r>
            <a:r>
              <a:rPr lang="de-DE" dirty="0" smtClean="0"/>
              <a:t>), noch auf allgemeine Anfragen bei </a:t>
            </a:r>
          </a:p>
          <a:p>
            <a:r>
              <a:rPr lang="de-DE" dirty="0" smtClean="0"/>
              <a:t>Suchmaschinen (TIOBE), sondern auf einer Google-Trends-</a:t>
            </a:r>
          </a:p>
          <a:p>
            <a:r>
              <a:rPr lang="de-DE" dirty="0" smtClean="0"/>
              <a:t>Analyse für Tutorials zu den jeweiligen Sprachen. Auch hier ist </a:t>
            </a:r>
          </a:p>
          <a:p>
            <a:r>
              <a:rPr lang="de-DE" dirty="0" smtClean="0"/>
              <a:t>Java der Platzhirsch, hat allerdings mit Verlusten zu kämpfen, </a:t>
            </a:r>
          </a:p>
          <a:p>
            <a:r>
              <a:rPr lang="de-DE" dirty="0" smtClean="0"/>
              <a:t>während Go und </a:t>
            </a:r>
            <a:r>
              <a:rPr lang="de-DE" dirty="0" err="1" smtClean="0"/>
              <a:t>TypeScript</a:t>
            </a:r>
            <a:r>
              <a:rPr lang="de-DE" dirty="0" smtClean="0"/>
              <a:t> im Vorjahresvergleich deutlich </a:t>
            </a:r>
          </a:p>
          <a:p>
            <a:r>
              <a:rPr lang="de-DE" dirty="0" smtClean="0"/>
              <a:t>zugelegt haben.</a:t>
            </a:r>
          </a:p>
          <a:p>
            <a:endParaRPr lang="de-DE" dirty="0" smtClean="0"/>
          </a:p>
          <a:p>
            <a:endParaRPr lang="de-DE" dirty="0" smtClean="0"/>
          </a:p>
          <a:p>
            <a:endParaRPr lang="de-DE" dirty="0" smtClean="0"/>
          </a:p>
          <a:p>
            <a:endParaRPr lang="de-DE" dirty="0" smtClean="0"/>
          </a:p>
          <a:p>
            <a:endParaRPr lang="de-DE" dirty="0" smtClean="0"/>
          </a:p>
          <a:p>
            <a:endParaRPr lang="de-DE" dirty="0" smtClean="0"/>
          </a:p>
          <a:p>
            <a:endParaRPr lang="de-DE" dirty="0" smtClean="0"/>
          </a:p>
          <a:p>
            <a:pPr marL="247688" indent="-247688">
              <a:buFont typeface="+mj-lt"/>
              <a:buAutoNum type="arabicPeriod"/>
            </a:pPr>
            <a:r>
              <a:rPr lang="de-DE" dirty="0" smtClean="0"/>
              <a:t>https://www.tiobe.com/tiobe-index/, abgerufen am 20.10.2017</a:t>
            </a:r>
          </a:p>
          <a:p>
            <a:pPr marL="247688" indent="-247688">
              <a:buFont typeface="+mj-lt"/>
              <a:buAutoNum type="arabicPeriod"/>
            </a:pPr>
            <a:r>
              <a:rPr lang="de-DE" dirty="0" smtClean="0"/>
              <a:t>https://jaxenter.de,  abgerufen am 20.10.2017</a:t>
            </a:r>
          </a:p>
          <a:p>
            <a:pPr marL="247688" indent="-247688">
              <a:buFont typeface="+mj-lt"/>
              <a:buAutoNum type="arabicPeriod"/>
            </a:pPr>
            <a:r>
              <a:rPr lang="de-DE" dirty="0" smtClean="0"/>
              <a:t>https://pypl.github.io/PYPL.html, , abgerufen am 20.10.2017</a:t>
            </a:r>
          </a:p>
          <a:p>
            <a:pPr marL="247688" indent="-247688">
              <a:buFont typeface="+mj-lt"/>
              <a:buAutoNum type="arabicPeriod"/>
            </a:pPr>
            <a:r>
              <a:rPr lang="de-DE" dirty="0" smtClean="0"/>
              <a:t>http://redmonk.com/sogrady/2017/06/08/language-rankings-6-17/, abgerufen am 20.10.2017 </a:t>
            </a:r>
          </a:p>
          <a:p>
            <a:endParaRPr lang="de-DE" dirty="0"/>
          </a:p>
        </p:txBody>
      </p:sp>
      <p:sp>
        <p:nvSpPr>
          <p:cNvPr id="4" name="Foliennummernplatzhalter 3"/>
          <p:cNvSpPr>
            <a:spLocks noGrp="1"/>
          </p:cNvSpPr>
          <p:nvPr>
            <p:ph type="sldNum" sz="quarter" idx="10"/>
          </p:nvPr>
        </p:nvSpPr>
        <p:spPr/>
        <p:txBody>
          <a:bodyPr/>
          <a:lstStyle/>
          <a:p>
            <a:fld id="{69FD6EC8-41F9-4909-8444-6ED8E5058E3D}" type="slidenum">
              <a:rPr lang="de-DE" smtClean="0"/>
              <a:pPr/>
              <a:t>34</a:t>
            </a:fld>
            <a:endParaRPr lang="de-DE" dirty="0"/>
          </a:p>
        </p:txBody>
      </p:sp>
      <p:sp>
        <p:nvSpPr>
          <p:cNvPr id="10" name="Kopfzeilenplatzhalter 9">
            <a:extLst>
              <a:ext uri="{FF2B5EF4-FFF2-40B4-BE49-F238E27FC236}">
                <a16:creationId xmlns:a16="http://schemas.microsoft.com/office/drawing/2014/main" id="{C0B921A8-8672-44B5-8DDD-D06BD31AB04B}"/>
              </a:ext>
            </a:extLst>
          </p:cNvPr>
          <p:cNvSpPr>
            <a:spLocks noGrp="1"/>
          </p:cNvSpPr>
          <p:nvPr>
            <p:ph type="hdr" sz="quarter" idx="12"/>
          </p:nvPr>
        </p:nvSpPr>
        <p:spPr/>
        <p:txBody>
          <a:bodyPr/>
          <a:lstStyle/>
          <a:p>
            <a:r>
              <a:rPr lang="de-DE"/>
              <a:t>Mathematische Grundlagen - Skript 1 - Einführung</a:t>
            </a:r>
            <a:endParaRPr lang="de-DE" dirty="0"/>
          </a:p>
        </p:txBody>
      </p:sp>
      <p:sp>
        <p:nvSpPr>
          <p:cNvPr id="15" name="Folienbildplatzhalter 14">
            <a:extLst>
              <a:ext uri="{FF2B5EF4-FFF2-40B4-BE49-F238E27FC236}">
                <a16:creationId xmlns:a16="http://schemas.microsoft.com/office/drawing/2014/main" id="{FBEA1E18-57EF-44A1-8F7D-9577669D7D36}"/>
              </a:ext>
            </a:extLst>
          </p:cNvPr>
          <p:cNvSpPr>
            <a:spLocks noGrp="1" noRot="1" noChangeAspect="1"/>
          </p:cNvSpPr>
          <p:nvPr>
            <p:ph type="sldImg"/>
          </p:nvPr>
        </p:nvSpPr>
        <p:spPr>
          <a:xfrm>
            <a:off x="403225" y="882650"/>
            <a:ext cx="4819650" cy="3336925"/>
          </a:xfrm>
        </p:spPr>
      </p:sp>
      <p:sp>
        <p:nvSpPr>
          <p:cNvPr id="16" name="Fußzeilenplatzhalter 15">
            <a:extLst>
              <a:ext uri="{FF2B5EF4-FFF2-40B4-BE49-F238E27FC236}">
                <a16:creationId xmlns:a16="http://schemas.microsoft.com/office/drawing/2014/main" id="{91E22CAC-C488-4C87-B21F-2F9BB0FAA585}"/>
              </a:ext>
            </a:extLst>
          </p:cNvPr>
          <p:cNvSpPr>
            <a:spLocks noGrp="1"/>
          </p:cNvSpPr>
          <p:nvPr>
            <p:ph type="ftr" sz="quarter" idx="13"/>
          </p:nvPr>
        </p:nvSpPr>
        <p:spPr/>
        <p:txBody>
          <a:bodyPr/>
          <a:lstStyle/>
          <a:p>
            <a:r>
              <a:rPr lang="de-DE"/>
              <a:t>ITSBw IX. Inspektion</a:t>
            </a:r>
            <a:endParaRPr lang="de-DE" dirty="0"/>
          </a:p>
        </p:txBody>
      </p:sp>
      <p:pic>
        <p:nvPicPr>
          <p:cNvPr id="19" name="Grafik 18">
            <a:extLst>
              <a:ext uri="{FF2B5EF4-FFF2-40B4-BE49-F238E27FC236}">
                <a16:creationId xmlns:a16="http://schemas.microsoft.com/office/drawing/2014/main" id="{082C0ACC-125C-4949-9297-81AEA6FB9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1870" y="4902335"/>
            <a:ext cx="2969285" cy="2874655"/>
          </a:xfrm>
          <a:prstGeom prst="rect">
            <a:avLst/>
          </a:prstGeom>
        </p:spPr>
      </p:pic>
      <p:pic>
        <p:nvPicPr>
          <p:cNvPr id="20" name="Grafik 19">
            <a:extLst>
              <a:ext uri="{FF2B5EF4-FFF2-40B4-BE49-F238E27FC236}">
                <a16:creationId xmlns:a16="http://schemas.microsoft.com/office/drawing/2014/main" id="{B60FB650-4594-4575-96D0-62A270737F2D}"/>
              </a:ext>
            </a:extLst>
          </p:cNvPr>
          <p:cNvPicPr>
            <a:picLocks noChangeAspect="1"/>
          </p:cNvPicPr>
          <p:nvPr/>
        </p:nvPicPr>
        <p:blipFill>
          <a:blip r:embed="rId4"/>
          <a:stretch>
            <a:fillRect/>
          </a:stretch>
        </p:blipFill>
        <p:spPr>
          <a:xfrm>
            <a:off x="568366" y="5036711"/>
            <a:ext cx="2983665" cy="1816439"/>
          </a:xfrm>
          <a:prstGeom prst="rect">
            <a:avLst/>
          </a:prstGeom>
        </p:spPr>
      </p:pic>
      <p:sp>
        <p:nvSpPr>
          <p:cNvPr id="21" name="Textfeld 20">
            <a:extLst>
              <a:ext uri="{FF2B5EF4-FFF2-40B4-BE49-F238E27FC236}">
                <a16:creationId xmlns:a16="http://schemas.microsoft.com/office/drawing/2014/main" id="{D098D70D-5CCB-4CAE-AF1A-CD65C686D2FB}"/>
              </a:ext>
            </a:extLst>
          </p:cNvPr>
          <p:cNvSpPr txBox="1"/>
          <p:nvPr/>
        </p:nvSpPr>
        <p:spPr>
          <a:xfrm>
            <a:off x="3626624" y="7739615"/>
            <a:ext cx="2934532" cy="1223428"/>
          </a:xfrm>
          <a:prstGeom prst="rect">
            <a:avLst/>
          </a:prstGeom>
          <a:noFill/>
        </p:spPr>
        <p:txBody>
          <a:bodyPr wrap="square" lIns="99075" tIns="49538" rIns="99075" bIns="49538" rtlCol="0">
            <a:spAutoFit/>
          </a:bodyPr>
          <a:lstStyle/>
          <a:p>
            <a:pPr algn="just"/>
            <a:r>
              <a:rPr lang="de-DE" sz="900" dirty="0">
                <a:latin typeface="Arial" panose="020B0604020202020204" pitchFamily="34" charset="0"/>
                <a:cs typeface="Arial" panose="020B0604020202020204" pitchFamily="34" charset="0"/>
              </a:rPr>
              <a:t>Im jüngst veröffentlichten </a:t>
            </a:r>
            <a:r>
              <a:rPr lang="de-DE" sz="900" dirty="0" err="1">
                <a:latin typeface="Arial" panose="020B0604020202020204" pitchFamily="34" charset="0"/>
                <a:cs typeface="Arial" panose="020B0604020202020204" pitchFamily="34" charset="0"/>
              </a:rPr>
              <a:t>RedMonk</a:t>
            </a:r>
            <a:r>
              <a:rPr lang="de-DE" sz="900" dirty="0">
                <a:latin typeface="Arial" panose="020B0604020202020204" pitchFamily="34" charset="0"/>
                <a:cs typeface="Arial" panose="020B0604020202020204" pitchFamily="34" charset="0"/>
              </a:rPr>
              <a:t> Rating behauptet JavaScript  seine Führungsposition vor Java. Ob man dabei allerdings von  einer schwachen Leistung Seitens Java reden muss? Eher nicht. Immerhin war Java in der gesamten Geschichte des </a:t>
            </a:r>
            <a:r>
              <a:rPr lang="de-DE" sz="900" dirty="0" err="1">
                <a:latin typeface="Arial" panose="020B0604020202020204" pitchFamily="34" charset="0"/>
                <a:cs typeface="Arial" panose="020B0604020202020204" pitchFamily="34" charset="0"/>
              </a:rPr>
              <a:t>RedMonk</a:t>
            </a:r>
            <a:r>
              <a:rPr lang="de-DE" sz="900" dirty="0">
                <a:latin typeface="Arial" panose="020B0604020202020204" pitchFamily="34" charset="0"/>
                <a:cs typeface="Arial" panose="020B0604020202020204" pitchFamily="34" charset="0"/>
              </a:rPr>
              <a:t> Rankings nie auf einem </a:t>
            </a:r>
            <a:r>
              <a:rPr lang="de-DE" sz="900">
                <a:latin typeface="Arial" panose="020B0604020202020204" pitchFamily="34" charset="0"/>
                <a:cs typeface="Arial" panose="020B0604020202020204" pitchFamily="34" charset="0"/>
              </a:rPr>
              <a:t>anderen </a:t>
            </a:r>
            <a:r>
              <a:rPr lang="de-DE" sz="900" smtClean="0">
                <a:latin typeface="Arial" panose="020B0604020202020204" pitchFamily="34" charset="0"/>
                <a:cs typeface="Arial" panose="020B0604020202020204" pitchFamily="34" charset="0"/>
              </a:rPr>
              <a:t>Platz </a:t>
            </a:r>
            <a:r>
              <a:rPr lang="de-DE" sz="900" dirty="0">
                <a:latin typeface="Arial" panose="020B0604020202020204" pitchFamily="34" charset="0"/>
                <a:cs typeface="Arial" panose="020B0604020202020204" pitchFamily="34" charset="0"/>
              </a:rPr>
              <a:t>als dem ersten oder </a:t>
            </a:r>
            <a:r>
              <a:rPr lang="de-DE" sz="900">
                <a:latin typeface="Arial" panose="020B0604020202020204" pitchFamily="34" charset="0"/>
                <a:cs typeface="Arial" panose="020B0604020202020204" pitchFamily="34" charset="0"/>
              </a:rPr>
              <a:t>dem </a:t>
            </a:r>
            <a:r>
              <a:rPr lang="de-DE" sz="900" smtClean="0">
                <a:latin typeface="Arial" panose="020B0604020202020204" pitchFamily="34" charset="0"/>
                <a:cs typeface="Arial" panose="020B0604020202020204" pitchFamily="34" charset="0"/>
              </a:rPr>
              <a:t>zweiten.24</a:t>
            </a:r>
            <a:endParaRPr lang="de-DE" sz="900" dirty="0">
              <a:latin typeface="Arial" panose="020B0604020202020204" pitchFamily="34" charset="0"/>
              <a:cs typeface="Arial" panose="020B0604020202020204" pitchFamily="34" charset="0"/>
            </a:endParaRPr>
          </a:p>
          <a:p>
            <a:endParaRPr lang="de-DE"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258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p:txBody>
          <a:bodyPr/>
          <a:lstStyle/>
          <a:p>
            <a:r>
              <a:rPr lang="de-DE" dirty="0">
                <a:hlinkClick r:id="rId3"/>
              </a:rPr>
              <a:t>https://blog.oreilly.de/wp-content/uploads/2016/11/language_poster_2011_841x594_neu.pdf</a:t>
            </a:r>
            <a:endParaRPr lang="de-DE" dirty="0"/>
          </a:p>
          <a:p>
            <a:endParaRPr lang="de-DE" dirty="0" smtClean="0"/>
          </a:p>
          <a:p>
            <a:r>
              <a:rPr lang="de-DE" smtClean="0"/>
              <a:t>Kurze </a:t>
            </a:r>
            <a:r>
              <a:rPr lang="de-DE" dirty="0" smtClean="0"/>
              <a:t>Übersicht</a:t>
            </a:r>
            <a:endParaRPr lang="de-DE" dirty="0"/>
          </a:p>
        </p:txBody>
      </p:sp>
      <p:sp>
        <p:nvSpPr>
          <p:cNvPr id="4" name="Foliennummernplatzhalter 3"/>
          <p:cNvSpPr>
            <a:spLocks noGrp="1"/>
          </p:cNvSpPr>
          <p:nvPr>
            <p:ph type="sldNum" sz="quarter" idx="10"/>
          </p:nvPr>
        </p:nvSpPr>
        <p:spPr/>
        <p:txBody>
          <a:bodyPr/>
          <a:lstStyle/>
          <a:p>
            <a:fld id="{69FD6EC8-41F9-4909-8444-6ED8E5058E3D}" type="slidenum">
              <a:rPr lang="de-DE" smtClean="0"/>
              <a:pPr/>
              <a:t>35</a:t>
            </a:fld>
            <a:endParaRPr lang="de-DE" dirty="0"/>
          </a:p>
        </p:txBody>
      </p:sp>
      <p:sp>
        <p:nvSpPr>
          <p:cNvPr id="10" name="Folienbildplatzhalter 9">
            <a:extLst>
              <a:ext uri="{FF2B5EF4-FFF2-40B4-BE49-F238E27FC236}">
                <a16:creationId xmlns:a16="http://schemas.microsoft.com/office/drawing/2014/main" id="{452C6ECC-EA8D-4595-A994-273D9C861561}"/>
              </a:ext>
            </a:extLst>
          </p:cNvPr>
          <p:cNvSpPr>
            <a:spLocks noGrp="1" noRot="1" noChangeAspect="1"/>
          </p:cNvSpPr>
          <p:nvPr>
            <p:ph type="sldImg"/>
          </p:nvPr>
        </p:nvSpPr>
        <p:spPr>
          <a:xfrm>
            <a:off x="403225" y="882650"/>
            <a:ext cx="4819650" cy="3336925"/>
          </a:xfrm>
        </p:spPr>
      </p:sp>
      <p:sp>
        <p:nvSpPr>
          <p:cNvPr id="8" name="Kopfzeilenplatzhalter 7">
            <a:extLst>
              <a:ext uri="{FF2B5EF4-FFF2-40B4-BE49-F238E27FC236}">
                <a16:creationId xmlns:a16="http://schemas.microsoft.com/office/drawing/2014/main" id="{8778AF08-34EB-48E7-BCC3-27A62E764176}"/>
              </a:ext>
            </a:extLst>
          </p:cNvPr>
          <p:cNvSpPr>
            <a:spLocks noGrp="1"/>
          </p:cNvSpPr>
          <p:nvPr>
            <p:ph type="hdr" sz="quarter" idx="12"/>
          </p:nvPr>
        </p:nvSpPr>
        <p:spPr/>
        <p:txBody>
          <a:bodyPr/>
          <a:lstStyle/>
          <a:p>
            <a:r>
              <a:rPr lang="de-DE"/>
              <a:t>Mathematische Grundlagen - Skript 1 - Einführung</a:t>
            </a:r>
            <a:endParaRPr lang="de-DE" dirty="0"/>
          </a:p>
        </p:txBody>
      </p:sp>
      <p:sp>
        <p:nvSpPr>
          <p:cNvPr id="9" name="Fußzeilenplatzhalter 8">
            <a:extLst>
              <a:ext uri="{FF2B5EF4-FFF2-40B4-BE49-F238E27FC236}">
                <a16:creationId xmlns:a16="http://schemas.microsoft.com/office/drawing/2014/main" id="{45F35677-9501-4E01-8749-4CD91F22F591}"/>
              </a:ext>
            </a:extLst>
          </p:cNvPr>
          <p:cNvSpPr>
            <a:spLocks noGrp="1"/>
          </p:cNvSpPr>
          <p:nvPr>
            <p:ph type="ftr" sz="quarter" idx="13"/>
          </p:nvPr>
        </p:nvSpPr>
        <p:spPr/>
        <p:txBody>
          <a:bodyPr/>
          <a:lstStyle/>
          <a:p>
            <a:r>
              <a:rPr lang="de-DE"/>
              <a:t>ITSBw IX. Inspektion</a:t>
            </a:r>
            <a:endParaRPr lang="de-DE" dirty="0"/>
          </a:p>
        </p:txBody>
      </p:sp>
    </p:spTree>
    <p:extLst>
      <p:ext uri="{BB962C8B-B14F-4D97-AF65-F5344CB8AC3E}">
        <p14:creationId xmlns:p14="http://schemas.microsoft.com/office/powerpoint/2010/main" val="2556557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dirty="0" smtClean="0"/>
              <a:t>Wichtig:</a:t>
            </a:r>
          </a:p>
          <a:p>
            <a:r>
              <a:rPr lang="de-DE" dirty="0" smtClean="0"/>
              <a:t>Die Darstellung entspricht nicht zu 100% der</a:t>
            </a:r>
            <a:r>
              <a:rPr lang="de-DE" baseline="0" dirty="0" smtClean="0"/>
              <a:t> Realität, da viele kleinere Zwischenschritte</a:t>
            </a:r>
          </a:p>
          <a:p>
            <a:r>
              <a:rPr lang="de-DE" baseline="0" dirty="0" smtClean="0"/>
              <a:t>noch passieren und Reihenfolgen theoretisch expliziter erläutert werden müssten.</a:t>
            </a:r>
          </a:p>
          <a:p>
            <a:endParaRPr lang="de-DE" baseline="0" dirty="0" smtClean="0"/>
          </a:p>
          <a:p>
            <a:r>
              <a:rPr lang="de-DE" baseline="0" dirty="0" smtClean="0"/>
              <a:t>Dinge die beim Starten der Datei passieren werden hier nicht berücksichtigt.</a:t>
            </a:r>
          </a:p>
          <a:p>
            <a:endParaRPr lang="de-DE" dirty="0" smtClean="0"/>
          </a:p>
          <a:p>
            <a:endParaRPr lang="de-DE" dirty="0" smtClean="0"/>
          </a:p>
          <a:p>
            <a:r>
              <a:rPr lang="de-DE" dirty="0" smtClean="0"/>
              <a:t>Fehler:</a:t>
            </a:r>
          </a:p>
          <a:p>
            <a:r>
              <a:rPr lang="de-DE" dirty="0" smtClean="0">
                <a:solidFill>
                  <a:srgbClr val="FF0000"/>
                </a:solidFill>
              </a:rPr>
              <a:t>Compiler</a:t>
            </a:r>
            <a:r>
              <a:rPr lang="de-DE" baseline="0" dirty="0" smtClean="0">
                <a:solidFill>
                  <a:srgbClr val="FF0000"/>
                </a:solidFill>
              </a:rPr>
              <a:t>fehler:</a:t>
            </a:r>
          </a:p>
          <a:p>
            <a:r>
              <a:rPr lang="de-DE" baseline="0" dirty="0" smtClean="0">
                <a:solidFill>
                  <a:srgbClr val="FF0000"/>
                </a:solidFill>
              </a:rPr>
              <a:t>Fehler die bei der Wandlung zum maschinennäheren Code erkannt werden.</a:t>
            </a:r>
          </a:p>
          <a:p>
            <a:r>
              <a:rPr lang="de-DE" baseline="0" dirty="0" smtClean="0">
                <a:solidFill>
                  <a:srgbClr val="FF0000"/>
                </a:solidFill>
              </a:rPr>
              <a:t>z.B. Syntaxfehler</a:t>
            </a:r>
          </a:p>
          <a:p>
            <a:pPr marL="171450" indent="-171450">
              <a:buFont typeface="Wingdings" panose="05000000000000000000" pitchFamily="2" charset="2"/>
              <a:buChar char="à"/>
            </a:pPr>
            <a:r>
              <a:rPr lang="de-DE" baseline="0" dirty="0" smtClean="0">
                <a:solidFill>
                  <a:srgbClr val="FF0000"/>
                </a:solidFill>
                <a:sym typeface="Wingdings" panose="05000000000000000000" pitchFamily="2" charset="2"/>
              </a:rPr>
              <a:t>Keine Programmerzeugung </a:t>
            </a:r>
          </a:p>
          <a:p>
            <a:pPr marL="171450" indent="-171450">
              <a:buFont typeface="Wingdings" panose="05000000000000000000" pitchFamily="2" charset="2"/>
              <a:buChar char="à"/>
            </a:pPr>
            <a:endParaRPr lang="de-DE" baseline="0" dirty="0" smtClean="0">
              <a:solidFill>
                <a:srgbClr val="FF0000"/>
              </a:solidFill>
              <a:sym typeface="Wingdings" panose="05000000000000000000" pitchFamily="2" charset="2"/>
            </a:endParaRPr>
          </a:p>
          <a:p>
            <a:pPr marL="0" indent="0">
              <a:buFont typeface="Wingdings" panose="05000000000000000000" pitchFamily="2" charset="2"/>
              <a:buNone/>
            </a:pPr>
            <a:r>
              <a:rPr lang="de-DE" baseline="0" dirty="0" smtClean="0">
                <a:solidFill>
                  <a:srgbClr val="FF0000"/>
                </a:solidFill>
                <a:sym typeface="Wingdings" panose="05000000000000000000" pitchFamily="2" charset="2"/>
              </a:rPr>
              <a:t>Laufzeitfehler:</a:t>
            </a:r>
          </a:p>
          <a:p>
            <a:pPr marL="0" indent="0">
              <a:buFont typeface="Wingdings" panose="05000000000000000000" pitchFamily="2" charset="2"/>
              <a:buNone/>
            </a:pPr>
            <a:r>
              <a:rPr lang="de-DE" baseline="0" dirty="0" smtClean="0">
                <a:solidFill>
                  <a:srgbClr val="FF0000"/>
                </a:solidFill>
                <a:sym typeface="Wingdings" panose="05000000000000000000" pitchFamily="2" charset="2"/>
              </a:rPr>
              <a:t>Fehler bei denen ein Code erzeugt werden kann aber während der Laufzeit für Fehler sorgt.</a:t>
            </a:r>
          </a:p>
          <a:p>
            <a:pPr marL="0" indent="0">
              <a:buFont typeface="Wingdings" panose="05000000000000000000" pitchFamily="2" charset="2"/>
              <a:buNone/>
            </a:pPr>
            <a:r>
              <a:rPr lang="de-DE" baseline="0" dirty="0" smtClean="0">
                <a:solidFill>
                  <a:srgbClr val="FF0000"/>
                </a:solidFill>
                <a:sym typeface="Wingdings" panose="05000000000000000000" pitchFamily="2" charset="2"/>
              </a:rPr>
              <a:t>z.B. Division durch 0 </a:t>
            </a:r>
          </a:p>
          <a:p>
            <a:pPr marL="171450" indent="-171450">
              <a:buFont typeface="Wingdings" panose="05000000000000000000" pitchFamily="2" charset="2"/>
              <a:buChar char="à"/>
            </a:pPr>
            <a:r>
              <a:rPr lang="de-DE" baseline="0" dirty="0" smtClean="0">
                <a:solidFill>
                  <a:srgbClr val="FF0000"/>
                </a:solidFill>
                <a:sym typeface="Wingdings" panose="05000000000000000000" pitchFamily="2" charset="2"/>
              </a:rPr>
              <a:t>Kann kompiliert werden, da die Rechnung Syntaxbezogen möglich ist aber bei der Ausführung logisch nicht möglich.</a:t>
            </a:r>
          </a:p>
          <a:p>
            <a:pPr marL="171450" indent="-171450">
              <a:buFont typeface="Wingdings" panose="05000000000000000000" pitchFamily="2" charset="2"/>
              <a:buChar char="à"/>
            </a:pPr>
            <a:r>
              <a:rPr lang="de-DE" baseline="0" dirty="0" smtClean="0">
                <a:solidFill>
                  <a:srgbClr val="FF0000"/>
                </a:solidFill>
                <a:sym typeface="Wingdings" panose="05000000000000000000" pitchFamily="2" charset="2"/>
              </a:rPr>
              <a:t>Programmabsturz</a:t>
            </a:r>
            <a:endParaRPr lang="de-DE" dirty="0">
              <a:solidFill>
                <a:srgbClr val="FF0000"/>
              </a:solidFill>
            </a:endParaRPr>
          </a:p>
          <a:p>
            <a:endParaRPr lang="de-DE" dirty="0"/>
          </a:p>
          <a:p>
            <a:endParaRPr lang="de-DE" dirty="0"/>
          </a:p>
          <a:p>
            <a:endParaRPr lang="de-DE" dirty="0"/>
          </a:p>
          <a:p>
            <a:endParaRPr lang="de-DE" dirty="0"/>
          </a:p>
          <a:p>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36</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2371076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dirty="0" smtClean="0"/>
              <a:t>Wichtig:</a:t>
            </a:r>
          </a:p>
          <a:p>
            <a:r>
              <a:rPr lang="de-DE" dirty="0" smtClean="0"/>
              <a:t>Die Darstellung entspricht nicht zu 100% der</a:t>
            </a:r>
            <a:r>
              <a:rPr lang="de-DE" baseline="0" dirty="0" smtClean="0"/>
              <a:t> Realität, da viele kleinere Zwischenschritte</a:t>
            </a:r>
          </a:p>
          <a:p>
            <a:r>
              <a:rPr lang="de-DE" baseline="0" dirty="0" smtClean="0"/>
              <a:t>noch passieren und Reihenfolgen theoretisch expliziter erläutert werden müssten.</a:t>
            </a:r>
          </a:p>
          <a:p>
            <a:endParaRPr lang="de-DE" baseline="0" dirty="0" smtClean="0"/>
          </a:p>
          <a:p>
            <a:r>
              <a:rPr lang="de-DE" baseline="0" dirty="0" smtClean="0"/>
              <a:t>Dinge die beim Starten der Datei passieren werden hier nicht berücksichtigt.</a:t>
            </a:r>
          </a:p>
          <a:p>
            <a:endParaRPr lang="de-DE" dirty="0" smtClean="0"/>
          </a:p>
          <a:p>
            <a:r>
              <a:rPr lang="de-DE" dirty="0" smtClean="0"/>
              <a:t>Interpreter:</a:t>
            </a:r>
          </a:p>
          <a:p>
            <a:pPr marL="171450" indent="-171450">
              <a:buFontTx/>
              <a:buChar char="-"/>
            </a:pPr>
            <a:r>
              <a:rPr lang="de-DE" dirty="0" smtClean="0"/>
              <a:t>Liest jede einzelne Zeile</a:t>
            </a:r>
          </a:p>
          <a:p>
            <a:pPr marL="171450" indent="-171450">
              <a:buFontTx/>
              <a:buChar char="-"/>
            </a:pPr>
            <a:r>
              <a:rPr lang="de-DE" dirty="0" smtClean="0"/>
              <a:t>Wiederholende Elemente werden auch wirklich nochmal wiederholt</a:t>
            </a:r>
          </a:p>
          <a:p>
            <a:pPr marL="171450" indent="-171450">
              <a:buFont typeface="Wingdings" panose="05000000000000000000" pitchFamily="2" charset="2"/>
              <a:buChar char="à"/>
            </a:pPr>
            <a:r>
              <a:rPr lang="de-DE" dirty="0" smtClean="0">
                <a:sym typeface="Wingdings" panose="05000000000000000000" pitchFamily="2" charset="2"/>
              </a:rPr>
              <a:t>vgl. Compilersprachen erkennen wiederholende Elemente und rufen</a:t>
            </a:r>
            <a:r>
              <a:rPr lang="de-DE" baseline="0" dirty="0" smtClean="0">
                <a:sym typeface="Wingdings" panose="05000000000000000000" pitchFamily="2" charset="2"/>
              </a:rPr>
              <a:t> diese aus dem Speicher wieder auf</a:t>
            </a:r>
          </a:p>
          <a:p>
            <a:pPr marL="171450" indent="-171450">
              <a:buFont typeface="Arial" panose="020B0604020202020204" pitchFamily="34" charset="0"/>
              <a:buChar char="•"/>
            </a:pPr>
            <a:r>
              <a:rPr lang="de-DE" baseline="0" dirty="0" smtClean="0">
                <a:sym typeface="Wingdings" panose="05000000000000000000" pitchFamily="2" charset="2"/>
              </a:rPr>
              <a:t>Nutzen keine Linker</a:t>
            </a:r>
          </a:p>
          <a:p>
            <a:pPr marL="0" indent="0">
              <a:buFont typeface="Arial" panose="020B0604020202020204" pitchFamily="34" charset="0"/>
              <a:buNone/>
            </a:pPr>
            <a:r>
              <a:rPr lang="de-DE" baseline="0" dirty="0" smtClean="0">
                <a:sym typeface="Wingdings" panose="05000000000000000000" pitchFamily="2" charset="2"/>
              </a:rPr>
              <a:t> Linking funktioniert durch direktem Aufruf über einen Verweis oder der Erzeugung von Zwischendateien die danach während der Laufzeit aufgerufen werden</a:t>
            </a:r>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37</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384104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dirty="0" smtClean="0"/>
              <a:t>Wichtig:</a:t>
            </a:r>
          </a:p>
          <a:p>
            <a:r>
              <a:rPr lang="de-DE" dirty="0" smtClean="0"/>
              <a:t>Die Darstellung entspricht nicht zu 100% der</a:t>
            </a:r>
            <a:r>
              <a:rPr lang="de-DE" baseline="0" dirty="0" smtClean="0"/>
              <a:t> Realität, da viele kleinere Zwischenschritte</a:t>
            </a:r>
          </a:p>
          <a:p>
            <a:r>
              <a:rPr lang="de-DE" baseline="0" dirty="0" smtClean="0"/>
              <a:t>noch passieren und Reihenfolgen theoretisch expliziter erläutert werden müssten.</a:t>
            </a:r>
          </a:p>
          <a:p>
            <a:endParaRPr lang="de-DE" baseline="0" dirty="0" smtClean="0"/>
          </a:p>
          <a:p>
            <a:r>
              <a:rPr lang="de-DE" baseline="0" dirty="0" smtClean="0"/>
              <a:t>Dinge die beim Starten der Datei passieren werden hier nicht berücksichtigt.</a:t>
            </a:r>
          </a:p>
          <a:p>
            <a:endParaRPr lang="de-DE" baseline="0" dirty="0" smtClean="0"/>
          </a:p>
          <a:p>
            <a:r>
              <a:rPr lang="de-DE" baseline="0" dirty="0" smtClean="0"/>
              <a:t>Interpreter:</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solidFill>
                  <a:schemeClr val="tx2"/>
                </a:solidFill>
                <a:effectLst>
                  <a:outerShdw blurRad="38100" dist="38100" dir="2700000" algn="tl">
                    <a:srgbClr val="000000">
                      <a:alpha val="43137"/>
                    </a:srgbClr>
                  </a:outerShdw>
                </a:effectLst>
              </a:rPr>
              <a:t>Liest Zeile für Zeile</a:t>
            </a:r>
          </a:p>
          <a:p>
            <a:endParaRPr lang="de-DE" baseline="0" dirty="0" smtClean="0"/>
          </a:p>
          <a:p>
            <a:r>
              <a:rPr lang="de-DE" baseline="0" dirty="0" smtClean="0"/>
              <a:t>JIT Compiler:</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solidFill>
                  <a:schemeClr val="tx2"/>
                </a:solidFill>
                <a:effectLst>
                  <a:outerShdw blurRad="38100" dist="38100" dir="2700000" algn="tl">
                    <a:srgbClr val="000000">
                      <a:alpha val="43137"/>
                    </a:srgbClr>
                  </a:outerShdw>
                </a:effectLst>
              </a:rPr>
              <a:t>Wiederholende Elemente in Maschinencode, dann in Speicher gelegt </a:t>
            </a:r>
            <a:r>
              <a:rPr lang="de-DE" dirty="0" smtClean="0">
                <a:solidFill>
                  <a:schemeClr val="tx2"/>
                </a:solidFill>
                <a:effectLst>
                  <a:outerShdw blurRad="38100" dist="38100" dir="2700000" algn="tl">
                    <a:srgbClr val="000000">
                      <a:alpha val="43137"/>
                    </a:srgbClr>
                  </a:outerShdw>
                </a:effectLst>
                <a:sym typeface="Wingdings" panose="05000000000000000000" pitchFamily="2" charset="2"/>
              </a:rPr>
              <a:t> Enorme Steigerung der Ausführungszeit</a:t>
            </a:r>
            <a:endParaRPr lang="de-DE" baseline="0" dirty="0" smtClean="0"/>
          </a:p>
          <a:p>
            <a:endParaRPr lang="de-DE" baseline="0" dirty="0" smtClean="0"/>
          </a:p>
          <a:p>
            <a:r>
              <a:rPr lang="de-DE" baseline="0" dirty="0" err="1" smtClean="0"/>
              <a:t>Garbage</a:t>
            </a:r>
            <a:r>
              <a:rPr lang="de-DE" baseline="0" dirty="0" smtClean="0"/>
              <a:t> </a:t>
            </a:r>
            <a:r>
              <a:rPr lang="de-DE" baseline="0" dirty="0" err="1" smtClean="0"/>
              <a:t>Collector</a:t>
            </a:r>
            <a:r>
              <a:rPr lang="de-DE" baseline="0" dirty="0" smtClean="0"/>
              <a:t>:</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solidFill>
                  <a:schemeClr val="tx2"/>
                </a:solidFill>
                <a:effectLst>
                  <a:outerShdw blurRad="38100" dist="38100" dir="2700000" algn="tl">
                    <a:srgbClr val="000000">
                      <a:alpha val="43137"/>
                    </a:srgbClr>
                  </a:outerShdw>
                </a:effectLst>
              </a:rPr>
              <a:t>Nicht mehr referenzierte / genutzte Objekte im Speicher werden markiert und dann aus diesem entfernt</a:t>
            </a:r>
          </a:p>
          <a:p>
            <a:endParaRPr lang="de-DE" baseline="0" dirty="0" smtClean="0"/>
          </a:p>
          <a:p>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38</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734173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smtClean="0"/>
              <a:t>Maschinencode</a:t>
            </a:r>
            <a:r>
              <a:rPr lang="de-DE" dirty="0" smtClean="0"/>
              <a:t> </a:t>
            </a:r>
            <a:r>
              <a:rPr lang="de-DE" dirty="0"/>
              <a:t>besteht aus </a:t>
            </a:r>
            <a:r>
              <a:rPr lang="de-DE" dirty="0" err="1" smtClean="0"/>
              <a:t>OpCodes</a:t>
            </a:r>
            <a:r>
              <a:rPr lang="de-DE" dirty="0" smtClean="0"/>
              <a:t> </a:t>
            </a:r>
            <a:r>
              <a:rPr lang="de-DE" dirty="0"/>
              <a:t>(</a:t>
            </a:r>
            <a:r>
              <a:rPr lang="de-DE" dirty="0" err="1"/>
              <a:t>operation</a:t>
            </a:r>
            <a:r>
              <a:rPr lang="de-DE" dirty="0"/>
              <a:t> </a:t>
            </a:r>
            <a:r>
              <a:rPr lang="de-DE" dirty="0" err="1"/>
              <a:t>codes</a:t>
            </a:r>
            <a:r>
              <a:rPr lang="de-DE" dirty="0" smtClean="0"/>
              <a:t>) in hexadezimalen dargestellt</a:t>
            </a:r>
          </a:p>
          <a:p>
            <a:pPr marL="171450" indent="-171450">
              <a:buFontTx/>
              <a:buChar char="-"/>
            </a:pPr>
            <a:r>
              <a:rPr lang="de-DE" dirty="0" smtClean="0"/>
              <a:t>stehen </a:t>
            </a:r>
            <a:r>
              <a:rPr lang="de-DE" dirty="0"/>
              <a:t>für Befehle wie Addition, Subtraktion  usw. </a:t>
            </a:r>
            <a:endParaRPr lang="de-DE" dirty="0" smtClean="0"/>
          </a:p>
          <a:p>
            <a:pPr marL="171450" indent="-171450">
              <a:buFontTx/>
              <a:buChar char="-"/>
            </a:pPr>
            <a:r>
              <a:rPr lang="de-DE" dirty="0" smtClean="0"/>
              <a:t>können </a:t>
            </a:r>
            <a:r>
              <a:rPr lang="de-DE" dirty="0"/>
              <a:t>durch Argumente begleitet werden, </a:t>
            </a:r>
            <a:r>
              <a:rPr lang="de-DE" dirty="0" smtClean="0"/>
              <a:t>zum </a:t>
            </a:r>
            <a:r>
              <a:rPr lang="de-DE" dirty="0"/>
              <a:t>Beispiel den Summanden und dem Ergebnisregister bei einer </a:t>
            </a:r>
            <a:r>
              <a:rPr lang="de-DE" dirty="0" smtClean="0"/>
              <a:t>Addition</a:t>
            </a:r>
          </a:p>
          <a:p>
            <a:pPr marL="171450" indent="-171450">
              <a:buFontTx/>
              <a:buChar char="-"/>
            </a:pPr>
            <a:r>
              <a:rPr lang="de-DE" dirty="0" smtClean="0"/>
              <a:t>können </a:t>
            </a:r>
            <a:r>
              <a:rPr lang="de-DE" dirty="0"/>
              <a:t>direkt durch den Rechner in sogenannte </a:t>
            </a:r>
            <a:r>
              <a:rPr lang="de-DE" dirty="0" err="1"/>
              <a:t>Microcodes</a:t>
            </a:r>
            <a:r>
              <a:rPr lang="de-DE" dirty="0"/>
              <a:t> interpretiert </a:t>
            </a:r>
            <a:r>
              <a:rPr lang="de-DE" dirty="0" smtClean="0"/>
              <a:t>werden</a:t>
            </a:r>
          </a:p>
          <a:p>
            <a:pPr marL="628598" lvl="1" indent="-171450">
              <a:buFontTx/>
              <a:buChar char="-"/>
            </a:pPr>
            <a:r>
              <a:rPr lang="de-DE" dirty="0" smtClean="0"/>
              <a:t>Dieser </a:t>
            </a:r>
            <a:r>
              <a:rPr lang="de-DE" dirty="0"/>
              <a:t>Maschinencodeinterpreter ist logisch dem Steuerwerk </a:t>
            </a:r>
            <a:r>
              <a:rPr lang="de-DE" dirty="0" smtClean="0"/>
              <a:t>zuzuordnen</a:t>
            </a:r>
          </a:p>
          <a:p>
            <a:pPr marL="628598" lvl="1" indent="-171450">
              <a:buFontTx/>
              <a:buChar char="-"/>
            </a:pPr>
            <a:r>
              <a:rPr lang="de-DE" dirty="0" smtClean="0"/>
              <a:t>Dort </a:t>
            </a:r>
            <a:r>
              <a:rPr lang="de-DE" dirty="0"/>
              <a:t>ist üblicherweise in einem ROM-Baustein dieser Interpreter hinterlegt.</a:t>
            </a:r>
          </a:p>
          <a:p>
            <a:endParaRPr lang="de-DE" dirty="0"/>
          </a:p>
          <a:p>
            <a:r>
              <a:rPr lang="de-DE" b="1" dirty="0"/>
              <a:t>Assemblercode</a:t>
            </a:r>
            <a:r>
              <a:rPr lang="de-DE" dirty="0"/>
              <a:t> </a:t>
            </a:r>
            <a:endParaRPr lang="de-DE" dirty="0" smtClean="0"/>
          </a:p>
          <a:p>
            <a:pPr marL="171450" indent="-171450">
              <a:buFontTx/>
              <a:buChar char="-"/>
            </a:pPr>
            <a:r>
              <a:rPr lang="de-DE" dirty="0" smtClean="0"/>
              <a:t>verwendet </a:t>
            </a:r>
            <a:r>
              <a:rPr lang="de-DE" dirty="0"/>
              <a:t>für Menschen lesbare </a:t>
            </a:r>
            <a:r>
              <a:rPr lang="de-DE" dirty="0" smtClean="0"/>
              <a:t>Abkürzungen</a:t>
            </a:r>
            <a:r>
              <a:rPr lang="de-DE" dirty="0"/>
              <a:t>, die für die </a:t>
            </a:r>
            <a:r>
              <a:rPr lang="de-DE" dirty="0" smtClean="0"/>
              <a:t>einzelnen </a:t>
            </a:r>
            <a:r>
              <a:rPr lang="de-DE" dirty="0" err="1"/>
              <a:t>OpCodes</a:t>
            </a:r>
            <a:r>
              <a:rPr lang="de-DE" dirty="0"/>
              <a:t> </a:t>
            </a:r>
            <a:r>
              <a:rPr lang="de-DE" dirty="0" smtClean="0"/>
              <a:t>stehen</a:t>
            </a:r>
          </a:p>
          <a:p>
            <a:pPr marL="171450" indent="-171450">
              <a:buFontTx/>
              <a:buChar char="-"/>
            </a:pPr>
            <a:r>
              <a:rPr lang="de-DE" dirty="0" smtClean="0"/>
              <a:t>Programme</a:t>
            </a:r>
            <a:r>
              <a:rPr lang="de-DE" dirty="0"/>
              <a:t>, die mit diesen lesbaren </a:t>
            </a:r>
            <a:r>
              <a:rPr lang="de-DE" dirty="0" smtClean="0"/>
              <a:t>Abkürzungen </a:t>
            </a:r>
            <a:r>
              <a:rPr lang="de-DE" dirty="0"/>
              <a:t>(</a:t>
            </a:r>
            <a:r>
              <a:rPr lang="de-DE" dirty="0" err="1"/>
              <a:t>Mnemonics</a:t>
            </a:r>
            <a:r>
              <a:rPr lang="de-DE" dirty="0"/>
              <a:t>), geschrieben sind, werden als Assemblerprogramme </a:t>
            </a:r>
            <a:r>
              <a:rPr lang="de-DE" dirty="0" smtClean="0"/>
              <a:t>bezeichnet</a:t>
            </a:r>
          </a:p>
          <a:p>
            <a:pPr marL="628598" lvl="1" indent="-171450">
              <a:buFontTx/>
              <a:buChar char="-"/>
            </a:pPr>
            <a:r>
              <a:rPr lang="de-DE" dirty="0" smtClean="0"/>
              <a:t>Der </a:t>
            </a:r>
            <a:r>
              <a:rPr lang="de-DE" dirty="0"/>
              <a:t>Assembler ist ein Programmsystem, dass Assemblerprogramme in Maschinenprogramme </a:t>
            </a:r>
            <a:r>
              <a:rPr lang="de-DE" dirty="0" smtClean="0"/>
              <a:t>umwandelt</a:t>
            </a:r>
          </a:p>
          <a:p>
            <a:pPr marL="628598" lvl="1" indent="-171450">
              <a:buFontTx/>
              <a:buChar char="-"/>
            </a:pPr>
            <a:r>
              <a:rPr lang="de-DE" dirty="0" smtClean="0"/>
              <a:t>Kleine nützliche </a:t>
            </a:r>
            <a:r>
              <a:rPr lang="de-DE" dirty="0"/>
              <a:t>„</a:t>
            </a:r>
            <a:r>
              <a:rPr lang="de-DE" dirty="0" smtClean="0"/>
              <a:t>Werkzeuge</a:t>
            </a:r>
            <a:r>
              <a:rPr lang="de-DE" dirty="0"/>
              <a:t>“ stellt der Assembler dem Programmierer bereits </a:t>
            </a:r>
            <a:r>
              <a:rPr lang="de-DE" dirty="0" smtClean="0"/>
              <a:t>zur Verfügung</a:t>
            </a:r>
          </a:p>
          <a:p>
            <a:pPr marL="1085746" lvl="2" indent="-171450">
              <a:buFontTx/>
              <a:buChar char="-"/>
            </a:pPr>
            <a:r>
              <a:rPr lang="de-DE" dirty="0" smtClean="0"/>
              <a:t>Symbolische Namen </a:t>
            </a:r>
            <a:r>
              <a:rPr lang="de-DE" dirty="0"/>
              <a:t>für </a:t>
            </a:r>
            <a:r>
              <a:rPr lang="de-DE" dirty="0" smtClean="0"/>
              <a:t>Speicherplätze (</a:t>
            </a:r>
            <a:r>
              <a:rPr lang="de-DE" dirty="0"/>
              <a:t>Variablennamen) </a:t>
            </a:r>
            <a:endParaRPr lang="de-DE" dirty="0" smtClean="0"/>
          </a:p>
          <a:p>
            <a:pPr marL="1085746" lvl="2" indent="-171450">
              <a:buFontTx/>
              <a:buChar char="-"/>
            </a:pPr>
            <a:r>
              <a:rPr lang="de-DE" dirty="0" smtClean="0"/>
              <a:t>Verwendung </a:t>
            </a:r>
            <a:r>
              <a:rPr lang="de-DE" dirty="0"/>
              <a:t>von </a:t>
            </a:r>
            <a:r>
              <a:rPr lang="de-DE" dirty="0" smtClean="0"/>
              <a:t>Konstanten</a:t>
            </a:r>
          </a:p>
          <a:p>
            <a:pPr marL="1085746" lvl="2" indent="-171450">
              <a:buFontTx/>
              <a:buChar char="-"/>
            </a:pPr>
            <a:r>
              <a:rPr lang="de-DE" dirty="0" smtClean="0"/>
              <a:t>So </a:t>
            </a:r>
            <a:r>
              <a:rPr lang="de-DE" dirty="0"/>
              <a:t>genannte Makros erlauben es, den Code lesbarer und strukturiertet </a:t>
            </a:r>
            <a:r>
              <a:rPr lang="de-DE" dirty="0" smtClean="0"/>
              <a:t>zu gestalten</a:t>
            </a:r>
          </a:p>
          <a:p>
            <a:pPr marL="1085746" lvl="2" indent="-171450">
              <a:buFontTx/>
              <a:buChar char="-"/>
            </a:pPr>
            <a:r>
              <a:rPr lang="de-DE" dirty="0" smtClean="0"/>
              <a:t>Kommentare </a:t>
            </a:r>
            <a:r>
              <a:rPr lang="de-DE" dirty="0"/>
              <a:t>in den Programmteil </a:t>
            </a:r>
            <a:r>
              <a:rPr lang="de-DE" dirty="0" smtClean="0"/>
              <a:t>integrierbar</a:t>
            </a:r>
          </a:p>
          <a:p>
            <a:pPr marL="457148" lvl="1" indent="0">
              <a:buFontTx/>
              <a:buNone/>
            </a:pPr>
            <a:endParaRPr lang="de-DE" dirty="0"/>
          </a:p>
          <a:p>
            <a:r>
              <a:rPr lang="de-DE" b="1" dirty="0"/>
              <a:t>Hochsprachen</a:t>
            </a:r>
            <a:r>
              <a:rPr lang="de-DE" dirty="0"/>
              <a:t> oder höhere Programmiersprachen </a:t>
            </a:r>
            <a:endParaRPr lang="de-DE" dirty="0" smtClean="0"/>
          </a:p>
          <a:p>
            <a:pPr marL="171450" indent="-171450">
              <a:buFontTx/>
              <a:buChar char="-"/>
            </a:pPr>
            <a:r>
              <a:rPr lang="de-DE" dirty="0" smtClean="0"/>
              <a:t>können </a:t>
            </a:r>
            <a:r>
              <a:rPr lang="de-DE" dirty="0"/>
              <a:t>nicht direkt von </a:t>
            </a:r>
            <a:r>
              <a:rPr lang="de-DE" dirty="0" smtClean="0"/>
              <a:t>Mikroprozessoren </a:t>
            </a:r>
            <a:r>
              <a:rPr lang="de-DE" dirty="0"/>
              <a:t>verarbeitet </a:t>
            </a:r>
            <a:r>
              <a:rPr lang="de-DE" dirty="0" smtClean="0"/>
              <a:t>werden</a:t>
            </a:r>
          </a:p>
          <a:p>
            <a:pPr marL="171450" indent="-171450">
              <a:buFontTx/>
              <a:buChar char="-"/>
            </a:pPr>
            <a:r>
              <a:rPr lang="de-DE" dirty="0" smtClean="0"/>
              <a:t>Die </a:t>
            </a:r>
            <a:r>
              <a:rPr lang="de-DE" dirty="0"/>
              <a:t>darin geschriebenen Programme werden durch </a:t>
            </a:r>
            <a:r>
              <a:rPr lang="de-DE" dirty="0" smtClean="0"/>
              <a:t>Übersetzer </a:t>
            </a:r>
            <a:r>
              <a:rPr lang="de-DE" dirty="0"/>
              <a:t>(Compiler) oder Interpreter </a:t>
            </a:r>
            <a:r>
              <a:rPr lang="de-DE" dirty="0" smtClean="0"/>
              <a:t>zu </a:t>
            </a:r>
            <a:r>
              <a:rPr lang="de-DE" dirty="0"/>
              <a:t>Maschinensprache </a:t>
            </a:r>
            <a:r>
              <a:rPr lang="de-DE" dirty="0" smtClean="0"/>
              <a:t>übersetzt</a:t>
            </a:r>
            <a:endParaRPr lang="de-DE" dirty="0"/>
          </a:p>
          <a:p>
            <a:endParaRPr lang="de-DE" dirty="0"/>
          </a:p>
          <a:p>
            <a:r>
              <a:rPr lang="de-DE" b="1" dirty="0" smtClean="0"/>
              <a:t>Compiler</a:t>
            </a:r>
            <a:r>
              <a:rPr lang="de-DE" dirty="0" smtClean="0"/>
              <a:t> </a:t>
            </a:r>
          </a:p>
          <a:p>
            <a:pPr marL="171450" indent="-171450">
              <a:buFontTx/>
              <a:buChar char="-"/>
            </a:pPr>
            <a:r>
              <a:rPr lang="de-DE" dirty="0" smtClean="0"/>
              <a:t>Übersetzt komplexe in maschinennähere Sprache</a:t>
            </a:r>
          </a:p>
          <a:p>
            <a:pPr marL="171450" indent="-171450">
              <a:buFontTx/>
              <a:buChar char="-"/>
            </a:pPr>
            <a:r>
              <a:rPr lang="de-DE" dirty="0" smtClean="0"/>
              <a:t>Das </a:t>
            </a:r>
            <a:r>
              <a:rPr lang="de-DE" dirty="0"/>
              <a:t>Gegenteil (einfache in komplexe Sprache </a:t>
            </a:r>
            <a:r>
              <a:rPr lang="de-DE" dirty="0" smtClean="0"/>
              <a:t>übersetzen</a:t>
            </a:r>
            <a:r>
              <a:rPr lang="de-DE" dirty="0"/>
              <a:t>) nennt man </a:t>
            </a:r>
            <a:r>
              <a:rPr lang="de-DE" b="1" dirty="0" smtClean="0"/>
              <a:t>Decompiler</a:t>
            </a:r>
            <a:endParaRPr lang="de-DE" dirty="0" smtClean="0"/>
          </a:p>
          <a:p>
            <a:pPr marL="171450" indent="-171450">
              <a:buFontTx/>
              <a:buChar char="-"/>
            </a:pPr>
            <a:r>
              <a:rPr lang="de-DE" dirty="0" smtClean="0"/>
              <a:t>Es </a:t>
            </a:r>
            <a:r>
              <a:rPr lang="de-DE" dirty="0"/>
              <a:t>gibt auch </a:t>
            </a:r>
            <a:r>
              <a:rPr lang="de-DE" dirty="0" smtClean="0"/>
              <a:t>Umsetzungsprogramme zwischen zwei </a:t>
            </a:r>
            <a:r>
              <a:rPr lang="de-DE" dirty="0"/>
              <a:t>in etwa gleich komplexen Sprachen. Diese Programme heißen </a:t>
            </a:r>
            <a:r>
              <a:rPr lang="de-DE" b="1" dirty="0" smtClean="0"/>
              <a:t>Querübersetzer</a:t>
            </a:r>
            <a:r>
              <a:rPr lang="de-DE" dirty="0"/>
              <a:t>.</a:t>
            </a:r>
          </a:p>
          <a:p>
            <a:endParaRPr lang="de-DE" dirty="0"/>
          </a:p>
          <a:p>
            <a:r>
              <a:rPr lang="de-DE" b="1" dirty="0"/>
              <a:t>Interpreter</a:t>
            </a:r>
            <a:r>
              <a:rPr lang="de-DE" dirty="0"/>
              <a:t> </a:t>
            </a:r>
            <a:endParaRPr lang="de-DE" dirty="0" smtClean="0"/>
          </a:p>
          <a:p>
            <a:pPr marL="171450" indent="-171450">
              <a:buFontTx/>
              <a:buChar char="-"/>
            </a:pPr>
            <a:r>
              <a:rPr lang="de-DE" dirty="0" smtClean="0"/>
              <a:t>sind </a:t>
            </a:r>
            <a:r>
              <a:rPr lang="de-DE" dirty="0"/>
              <a:t>Programme, welche die Anweisungen einer Programmiersprache Befehl für Befehl </a:t>
            </a:r>
            <a:r>
              <a:rPr lang="de-DE" dirty="0" smtClean="0"/>
              <a:t>umsetzen </a:t>
            </a:r>
            <a:r>
              <a:rPr lang="de-DE" dirty="0"/>
              <a:t>und </a:t>
            </a:r>
            <a:r>
              <a:rPr lang="de-DE" dirty="0" smtClean="0"/>
              <a:t>ausführen</a:t>
            </a:r>
          </a:p>
          <a:p>
            <a:pPr marL="0" indent="0">
              <a:buFontTx/>
              <a:buNone/>
            </a:pPr>
            <a:endParaRPr lang="de-DE" dirty="0"/>
          </a:p>
          <a:p>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39</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79674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69FD6EC8-41F9-4909-8444-6ED8E5058E3D}" type="slidenum">
              <a:rPr lang="de-DE" smtClean="0"/>
              <a:pPr/>
              <a:t>4</a:t>
            </a:fld>
            <a:endParaRPr lang="de-DE" dirty="0"/>
          </a:p>
        </p:txBody>
      </p:sp>
      <p:sp>
        <p:nvSpPr>
          <p:cNvPr id="6" name="Folienbildplatzhalter 5">
            <a:extLst>
              <a:ext uri="{FF2B5EF4-FFF2-40B4-BE49-F238E27FC236}">
                <a16:creationId xmlns:a16="http://schemas.microsoft.com/office/drawing/2014/main" id="{A696F4BD-839F-44A9-B11C-2C1E3E08F3C8}"/>
              </a:ext>
            </a:extLst>
          </p:cNvPr>
          <p:cNvSpPr>
            <a:spLocks noGrp="1" noRot="1" noChangeAspect="1"/>
          </p:cNvSpPr>
          <p:nvPr>
            <p:ph type="sldImg"/>
          </p:nvPr>
        </p:nvSpPr>
        <p:spPr>
          <a:xfrm>
            <a:off x="403225" y="882650"/>
            <a:ext cx="4819650" cy="3336925"/>
          </a:xfrm>
        </p:spPr>
      </p:sp>
      <p:sp>
        <p:nvSpPr>
          <p:cNvPr id="7" name="Notizenplatzhalter 6">
            <a:extLst>
              <a:ext uri="{FF2B5EF4-FFF2-40B4-BE49-F238E27FC236}">
                <a16:creationId xmlns:a16="http://schemas.microsoft.com/office/drawing/2014/main" id="{3C113C66-4A36-43E6-A21B-231B2232EAFD}"/>
              </a:ext>
            </a:extLst>
          </p:cNvPr>
          <p:cNvSpPr>
            <a:spLocks noGrp="1"/>
          </p:cNvSpPr>
          <p:nvPr>
            <p:ph type="body" idx="1"/>
          </p:nvPr>
        </p:nvSpPr>
        <p:spPr/>
        <p:txBody>
          <a:bodyPr/>
          <a:lstStyle/>
          <a:p>
            <a:r>
              <a:rPr lang="de-DE" dirty="0" smtClean="0"/>
              <a:t>WICHTIG</a:t>
            </a:r>
            <a:r>
              <a:rPr lang="de-DE" smtClean="0"/>
              <a:t>: Einzelne </a:t>
            </a:r>
            <a:r>
              <a:rPr lang="de-DE" dirty="0" smtClean="0"/>
              <a:t>Bausteine entsprechend anklicken</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t>1. Angewandte</a:t>
            </a:r>
          </a:p>
          <a:p>
            <a:r>
              <a:rPr lang="de-DE" dirty="0" smtClean="0"/>
              <a:t>2. Technische</a:t>
            </a:r>
          </a:p>
          <a:p>
            <a:r>
              <a:rPr lang="de-DE" dirty="0" smtClean="0"/>
              <a:t>3. Praktische</a:t>
            </a:r>
          </a:p>
          <a:p>
            <a:r>
              <a:rPr lang="de-DE" dirty="0" smtClean="0"/>
              <a:t>4.</a:t>
            </a:r>
            <a:r>
              <a:rPr lang="de-DE" baseline="0" dirty="0" smtClean="0"/>
              <a:t> Theoretische</a:t>
            </a:r>
            <a:endParaRPr lang="de-DE" dirty="0" smtClean="0"/>
          </a:p>
          <a:p>
            <a:endParaRPr lang="de-DE" dirty="0" smtClean="0"/>
          </a:p>
          <a:p>
            <a:r>
              <a:rPr lang="de-DE" dirty="0" smtClean="0"/>
              <a:t>Was verstehen</a:t>
            </a:r>
            <a:r>
              <a:rPr lang="de-DE" baseline="0" dirty="0" smtClean="0"/>
              <a:t> Sie unter den angegebenen Punkten der Informatik?</a:t>
            </a:r>
          </a:p>
          <a:p>
            <a:endParaRPr lang="de-DE" baseline="0" dirty="0" smtClean="0"/>
          </a:p>
          <a:p>
            <a:pPr marL="171450" indent="-171450">
              <a:buFontTx/>
              <a:buChar char="-"/>
            </a:pPr>
            <a:r>
              <a:rPr lang="de-DE" baseline="0" smtClean="0"/>
              <a:t>Kurzes </a:t>
            </a:r>
            <a:r>
              <a:rPr lang="de-DE" baseline="0" dirty="0" smtClean="0"/>
              <a:t>Brainstorming der </a:t>
            </a:r>
            <a:r>
              <a:rPr lang="de-DE" baseline="0" dirty="0" err="1" smtClean="0"/>
              <a:t>LTn</a:t>
            </a:r>
            <a:endParaRPr lang="de-DE" baseline="0" dirty="0" smtClean="0"/>
          </a:p>
          <a:p>
            <a:pPr marL="171450" indent="-171450">
              <a:buFontTx/>
              <a:buChar char="-"/>
            </a:pPr>
            <a:r>
              <a:rPr lang="de-DE" baseline="0" smtClean="0"/>
              <a:t>Übergang zur </a:t>
            </a:r>
            <a:r>
              <a:rPr lang="de-DE" baseline="0" dirty="0" smtClean="0"/>
              <a:t>nächsten Folie mit genauerer Übersicht</a:t>
            </a:r>
            <a:endParaRPr lang="de-DE" dirty="0"/>
          </a:p>
        </p:txBody>
      </p:sp>
      <p:sp>
        <p:nvSpPr>
          <p:cNvPr id="9" name="Kopfzeilenplatzhalter 8">
            <a:extLst>
              <a:ext uri="{FF2B5EF4-FFF2-40B4-BE49-F238E27FC236}">
                <a16:creationId xmlns:a16="http://schemas.microsoft.com/office/drawing/2014/main" id="{F0EA6D71-50F1-4932-B5B8-A305DDBFFB83}"/>
              </a:ext>
            </a:extLst>
          </p:cNvPr>
          <p:cNvSpPr>
            <a:spLocks noGrp="1"/>
          </p:cNvSpPr>
          <p:nvPr>
            <p:ph type="hdr" sz="quarter" idx="12"/>
          </p:nvPr>
        </p:nvSpPr>
        <p:spPr/>
        <p:txBody>
          <a:bodyPr/>
          <a:lstStyle/>
          <a:p>
            <a:r>
              <a:rPr lang="de-DE"/>
              <a:t>Mathematische Grundlagen - Skript 1 - Einführung</a:t>
            </a:r>
            <a:endParaRPr lang="de-DE" dirty="0"/>
          </a:p>
        </p:txBody>
      </p:sp>
      <p:sp>
        <p:nvSpPr>
          <p:cNvPr id="10" name="Fußzeilenplatzhalter 9">
            <a:extLst>
              <a:ext uri="{FF2B5EF4-FFF2-40B4-BE49-F238E27FC236}">
                <a16:creationId xmlns:a16="http://schemas.microsoft.com/office/drawing/2014/main" id="{CD0EADBC-8725-4464-BAEF-83CD1F68EC07}"/>
              </a:ext>
            </a:extLst>
          </p:cNvPr>
          <p:cNvSpPr>
            <a:spLocks noGrp="1"/>
          </p:cNvSpPr>
          <p:nvPr>
            <p:ph type="ftr" sz="quarter" idx="13"/>
          </p:nvPr>
        </p:nvSpPr>
        <p:spPr/>
        <p:txBody>
          <a:bodyPr/>
          <a:lstStyle/>
          <a:p>
            <a:r>
              <a:rPr lang="de-DE"/>
              <a:t>ITSBw IX. Inspektion</a:t>
            </a:r>
            <a:endParaRPr lang="de-DE" dirty="0"/>
          </a:p>
        </p:txBody>
      </p:sp>
    </p:spTree>
    <p:extLst>
      <p:ext uri="{BB962C8B-B14F-4D97-AF65-F5344CB8AC3E}">
        <p14:creationId xmlns:p14="http://schemas.microsoft.com/office/powerpoint/2010/main" val="3222818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Negation: „Gegenteil“ </a:t>
            </a:r>
            <a:r>
              <a:rPr lang="de-DE" b="1" dirty="0" smtClean="0">
                <a:sym typeface="Wingdings" panose="05000000000000000000" pitchFamily="2" charset="2"/>
              </a:rPr>
              <a:t> </a:t>
            </a:r>
            <a:r>
              <a:rPr lang="de-DE" b="0" dirty="0" smtClean="0">
                <a:sym typeface="Wingdings" panose="05000000000000000000" pitchFamily="2" charset="2"/>
              </a:rPr>
              <a:t>A = 1 danach A = 0</a:t>
            </a:r>
            <a:endParaRPr lang="de-DE" b="0" dirty="0" smtClean="0"/>
          </a:p>
          <a:p>
            <a:endParaRPr lang="de-DE" b="1" dirty="0" smtClean="0"/>
          </a:p>
          <a:p>
            <a:r>
              <a:rPr lang="de-DE" b="1" dirty="0" smtClean="0"/>
              <a:t>Konjunktion:</a:t>
            </a:r>
            <a:r>
              <a:rPr lang="de-DE" b="1" baseline="0" dirty="0" smtClean="0"/>
              <a:t> </a:t>
            </a:r>
            <a:r>
              <a:rPr lang="de-DE" b="0" baseline="0" dirty="0" smtClean="0"/>
              <a:t>„Und“ </a:t>
            </a:r>
            <a:r>
              <a:rPr lang="de-DE" b="0" baseline="0" dirty="0" smtClean="0">
                <a:sym typeface="Wingdings" panose="05000000000000000000" pitchFamily="2" charset="2"/>
              </a:rPr>
              <a:t> A und B sind wahr</a:t>
            </a:r>
          </a:p>
          <a:p>
            <a:endParaRPr lang="de-DE" b="1" baseline="0" dirty="0" smtClean="0">
              <a:sym typeface="Wingdings" panose="05000000000000000000" pitchFamily="2" charset="2"/>
            </a:endParaRPr>
          </a:p>
          <a:p>
            <a:r>
              <a:rPr lang="de-DE" b="1" baseline="0" dirty="0" smtClean="0">
                <a:sym typeface="Wingdings" panose="05000000000000000000" pitchFamily="2" charset="2"/>
              </a:rPr>
              <a:t>Disjunktion: </a:t>
            </a:r>
            <a:r>
              <a:rPr lang="de-DE" b="0" baseline="0" dirty="0" smtClean="0">
                <a:sym typeface="Wingdings" panose="05000000000000000000" pitchFamily="2" charset="2"/>
              </a:rPr>
              <a:t>„Oder“  A oder B sind wahr</a:t>
            </a:r>
            <a:endParaRPr lang="de-DE" b="0" dirty="0" smtClean="0"/>
          </a:p>
          <a:p>
            <a:endParaRPr lang="de-DE" b="1" dirty="0" smtClean="0"/>
          </a:p>
          <a:p>
            <a:r>
              <a:rPr lang="de-DE" b="1" dirty="0" smtClean="0"/>
              <a:t>Aufgabe:</a:t>
            </a:r>
          </a:p>
          <a:p>
            <a:r>
              <a:rPr lang="de-DE" dirty="0" smtClean="0"/>
              <a:t>Jeder schreibt</a:t>
            </a:r>
            <a:r>
              <a:rPr lang="de-DE" baseline="0" dirty="0" smtClean="0"/>
              <a:t> sich die Tabellen auf und füllt die äußerst rechte Spalte aus</a:t>
            </a:r>
          </a:p>
          <a:p>
            <a:endParaRPr lang="de-DE" baseline="0" dirty="0" smtClean="0"/>
          </a:p>
          <a:p>
            <a:r>
              <a:rPr lang="de-DE" b="1" baseline="0" dirty="0" smtClean="0"/>
              <a:t>Anschließend:</a:t>
            </a:r>
          </a:p>
          <a:p>
            <a:r>
              <a:rPr lang="de-DE" baseline="0" dirty="0" smtClean="0"/>
              <a:t>Auflösen, erläutern, ggf. Fragen stellen</a:t>
            </a:r>
          </a:p>
          <a:p>
            <a:endParaRPr lang="de-DE" baseline="0" dirty="0" smtClean="0"/>
          </a:p>
          <a:p>
            <a:r>
              <a:rPr lang="de-DE" sz="1050" b="1" baseline="0" dirty="0" smtClean="0"/>
              <a:t>Mit </a:t>
            </a:r>
            <a:r>
              <a:rPr lang="de-DE" sz="1050" b="1" baseline="0" dirty="0" err="1" smtClean="0"/>
              <a:t>LogiSim</a:t>
            </a:r>
            <a:r>
              <a:rPr lang="de-DE" sz="1050" b="1" baseline="0" dirty="0" smtClean="0"/>
              <a:t> Schaltung nachbauen</a:t>
            </a:r>
          </a:p>
          <a:p>
            <a:endParaRPr lang="de-DE" baseline="0" dirty="0" smtClean="0"/>
          </a:p>
          <a:p>
            <a:endParaRPr lang="de-DE" baseline="0" dirty="0" smtClean="0"/>
          </a:p>
          <a:p>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41</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3240297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62500" lnSpcReduction="20000"/>
          </a:bodyPr>
          <a:lstStyle/>
          <a:p>
            <a:r>
              <a:rPr lang="de-DE" b="1" dirty="0" smtClean="0"/>
              <a:t>A </a:t>
            </a:r>
            <a:r>
              <a:rPr lang="de-DE" b="1" dirty="0" smtClean="0">
                <a:sym typeface="Wingdings" panose="05000000000000000000" pitchFamily="2" charset="2"/>
              </a:rPr>
              <a:t> B ist das Gleiche</a:t>
            </a:r>
            <a:r>
              <a:rPr lang="de-DE" b="1" baseline="0" dirty="0" smtClean="0">
                <a:sym typeface="Wingdings" panose="05000000000000000000" pitchFamily="2" charset="2"/>
              </a:rPr>
              <a:t> wie ¬A ∨ B</a:t>
            </a:r>
          </a:p>
          <a:p>
            <a:r>
              <a:rPr lang="de-DE" b="1" baseline="0" dirty="0" smtClean="0">
                <a:sym typeface="Wingdings" panose="05000000000000000000" pitchFamily="2" charset="2"/>
              </a:rPr>
              <a:t>A   B ist </a:t>
            </a:r>
            <a:r>
              <a:rPr lang="de-DE" b="1" i="0" baseline="0" dirty="0" smtClean="0">
                <a:sym typeface="Wingdings" panose="05000000000000000000" pitchFamily="2" charset="2"/>
              </a:rPr>
              <a:t>das Gleiche wie </a:t>
            </a:r>
            <a:r>
              <a:rPr lang="de-DE" sz="800" b="1" i="0" kern="1200" dirty="0" smtClean="0">
                <a:solidFill>
                  <a:schemeClr val="tx1"/>
                </a:solidFill>
                <a:effectLst/>
                <a:latin typeface="Arial" panose="020B0604020202020204" pitchFamily="34" charset="0"/>
                <a:ea typeface="+mn-ea"/>
                <a:cs typeface="Arial" panose="020B0604020202020204" pitchFamily="34" charset="0"/>
              </a:rPr>
              <a:t>(A</a:t>
            </a:r>
            <a:r>
              <a:rPr lang="de-DE" sz="800" b="1" i="0" kern="1200" baseline="0" dirty="0" smtClean="0">
                <a:solidFill>
                  <a:schemeClr val="tx1"/>
                </a:solidFill>
                <a:effectLst/>
                <a:latin typeface="Arial" panose="020B0604020202020204" pitchFamily="34" charset="0"/>
                <a:ea typeface="+mn-ea"/>
                <a:cs typeface="Arial" panose="020B0604020202020204" pitchFamily="34" charset="0"/>
              </a:rPr>
              <a:t> </a:t>
            </a:r>
            <a:r>
              <a:rPr lang="de-DE" sz="800" b="1" i="0" kern="1200" dirty="0" smtClean="0">
                <a:solidFill>
                  <a:schemeClr val="tx1"/>
                </a:solidFill>
                <a:effectLst/>
                <a:latin typeface="Arial" panose="020B0604020202020204" pitchFamily="34" charset="0"/>
                <a:ea typeface="+mn-ea"/>
                <a:cs typeface="Arial" panose="020B0604020202020204" pitchFamily="34" charset="0"/>
              </a:rPr>
              <a:t>∧ B) ∨ (¬A</a:t>
            </a:r>
            <a:r>
              <a:rPr lang="de-DE" sz="800" b="1" i="0" kern="1200" baseline="0" dirty="0" smtClean="0">
                <a:solidFill>
                  <a:schemeClr val="tx1"/>
                </a:solidFill>
                <a:effectLst/>
                <a:latin typeface="Arial" panose="020B0604020202020204" pitchFamily="34" charset="0"/>
                <a:ea typeface="+mn-ea"/>
                <a:cs typeface="Arial" panose="020B0604020202020204" pitchFamily="34" charset="0"/>
              </a:rPr>
              <a:t> </a:t>
            </a:r>
            <a:r>
              <a:rPr lang="de-DE" sz="800" b="1" i="0" kern="1200" dirty="0" smtClean="0">
                <a:solidFill>
                  <a:schemeClr val="tx1"/>
                </a:solidFill>
                <a:effectLst/>
                <a:latin typeface="Arial" panose="020B0604020202020204" pitchFamily="34" charset="0"/>
                <a:ea typeface="+mn-ea"/>
                <a:cs typeface="Arial" panose="020B0604020202020204" pitchFamily="34" charset="0"/>
              </a:rPr>
              <a:t>∧ ¬B) [A und B oder Nicht A</a:t>
            </a:r>
            <a:r>
              <a:rPr lang="de-DE" sz="800" b="1" i="0" kern="1200" baseline="0" dirty="0" smtClean="0">
                <a:solidFill>
                  <a:schemeClr val="tx1"/>
                </a:solidFill>
                <a:effectLst/>
                <a:latin typeface="Arial" panose="020B0604020202020204" pitchFamily="34" charset="0"/>
                <a:ea typeface="+mn-ea"/>
                <a:cs typeface="Arial" panose="020B0604020202020204" pitchFamily="34" charset="0"/>
              </a:rPr>
              <a:t> und Nicht B]</a:t>
            </a:r>
            <a:endParaRPr lang="de-DE" b="1" i="0" dirty="0" smtClean="0"/>
          </a:p>
          <a:p>
            <a:endParaRPr lang="de-DE" b="1" dirty="0" smtClean="0"/>
          </a:p>
          <a:p>
            <a:r>
              <a:rPr lang="de-DE" b="1" dirty="0" smtClean="0"/>
              <a:t>Beim Lesen von Implikation wichtig:</a:t>
            </a:r>
          </a:p>
          <a:p>
            <a:r>
              <a:rPr lang="de-DE" b="1" dirty="0" smtClean="0"/>
              <a:t>Jede</a:t>
            </a:r>
            <a:r>
              <a:rPr lang="de-DE" b="1" baseline="0" dirty="0" smtClean="0"/>
              <a:t>r versteht Implikation erst unter anderen Voraussetzungen</a:t>
            </a:r>
          </a:p>
          <a:p>
            <a:endParaRPr lang="de-DE" b="1" baseline="0" dirty="0" smtClean="0"/>
          </a:p>
          <a:p>
            <a:r>
              <a:rPr lang="de-DE" b="1" baseline="0" dirty="0" smtClean="0"/>
              <a:t>Gesetzmäßigkeit unter Nutzung des Sonnenbrand Beispiels:</a:t>
            </a:r>
          </a:p>
          <a:p>
            <a:r>
              <a:rPr lang="de-DE" sz="800" b="0" i="0" kern="1200" dirty="0" smtClean="0">
                <a:solidFill>
                  <a:schemeClr val="tx1"/>
                </a:solidFill>
                <a:effectLst/>
                <a:latin typeface="Arial" panose="020B0604020202020204" pitchFamily="34" charset="0"/>
                <a:ea typeface="+mn-ea"/>
                <a:cs typeface="Arial" panose="020B0604020202020204" pitchFamily="34" charset="0"/>
              </a:rPr>
              <a:t>Gültigkeit der Aussage: „</a:t>
            </a:r>
            <a:r>
              <a:rPr lang="de-DE" sz="800" b="0" i="1" u="none" strike="noStrike" kern="1200" dirty="0" smtClean="0">
                <a:solidFill>
                  <a:schemeClr val="tx1"/>
                </a:solidFill>
                <a:effectLst/>
                <a:latin typeface="Arial" panose="020B0604020202020204" pitchFamily="34" charset="0"/>
                <a:ea typeface="+mn-ea"/>
                <a:cs typeface="Arial" panose="020B0604020202020204" pitchFamily="34" charset="0"/>
              </a:rPr>
              <a:t>A</a:t>
            </a:r>
            <a:r>
              <a:rPr lang="de-DE" sz="800" b="0" i="0" kern="1200" dirty="0" smtClean="0">
                <a:solidFill>
                  <a:schemeClr val="tx1"/>
                </a:solidFill>
                <a:effectLst/>
                <a:latin typeface="Arial" panose="020B0604020202020204" pitchFamily="34" charset="0"/>
                <a:ea typeface="+mn-ea"/>
                <a:cs typeface="Arial" panose="020B0604020202020204" pitchFamily="34" charset="0"/>
              </a:rPr>
              <a:t> ist eine hinreichende Bedingung für </a:t>
            </a:r>
            <a:r>
              <a:rPr lang="de-DE" sz="800" b="0" i="1" u="none" strike="noStrike" kern="1200" dirty="0" smtClean="0">
                <a:solidFill>
                  <a:schemeClr val="tx1"/>
                </a:solidFill>
                <a:effectLst/>
                <a:latin typeface="Arial" panose="020B0604020202020204" pitchFamily="34" charset="0"/>
                <a:ea typeface="+mn-ea"/>
                <a:cs typeface="Arial" panose="020B0604020202020204" pitchFamily="34" charset="0"/>
              </a:rPr>
              <a:t>B</a:t>
            </a:r>
            <a:r>
              <a:rPr lang="de-DE" sz="800" b="0" i="0" kern="1200" dirty="0" smtClean="0">
                <a:solidFill>
                  <a:schemeClr val="tx1"/>
                </a:solidFill>
                <a:effectLst/>
                <a:latin typeface="Arial" panose="020B0604020202020204" pitchFamily="34" charset="0"/>
                <a:ea typeface="+mn-ea"/>
                <a:cs typeface="Arial" panose="020B0604020202020204" pitchFamily="34" charset="0"/>
              </a:rPr>
              <a:t>".</a:t>
            </a:r>
          </a:p>
          <a:p>
            <a:endParaRPr lang="de-DE" sz="800" b="0" i="0" kern="1200" dirty="0" smtClean="0">
              <a:solidFill>
                <a:schemeClr val="tx1"/>
              </a:solidFill>
              <a:effectLst/>
              <a:latin typeface="Arial" panose="020B0604020202020204" pitchFamily="34" charset="0"/>
              <a:ea typeface="+mn-ea"/>
              <a:cs typeface="Arial" panose="020B0604020202020204" pitchFamily="34" charset="0"/>
            </a:endParaRPr>
          </a:p>
          <a:p>
            <a:r>
              <a:rPr lang="de-DE" sz="800" b="0" i="0" kern="1200" dirty="0" smtClean="0">
                <a:solidFill>
                  <a:schemeClr val="tx1"/>
                </a:solidFill>
                <a:effectLst/>
                <a:latin typeface="Arial" panose="020B0604020202020204" pitchFamily="34" charset="0"/>
                <a:ea typeface="+mn-ea"/>
                <a:cs typeface="Arial" panose="020B0604020202020204" pitchFamily="34" charset="0"/>
              </a:rPr>
              <a:t>Beispiel</a:t>
            </a:r>
            <a:r>
              <a:rPr lang="de-DE" sz="800" b="0" i="0" kern="1200" baseline="0" dirty="0" smtClean="0">
                <a:solidFill>
                  <a:schemeClr val="tx1"/>
                </a:solidFill>
                <a:effectLst/>
                <a:latin typeface="Arial" panose="020B0604020202020204" pitchFamily="34" charset="0"/>
                <a:ea typeface="+mn-ea"/>
                <a:cs typeface="Arial" panose="020B0604020202020204" pitchFamily="34" charset="0"/>
              </a:rPr>
              <a:t> (A = Sonne scheint, B = Sonnenbrand):</a:t>
            </a:r>
            <a:endParaRPr lang="de-DE" sz="800" b="0" i="0" kern="1200" dirty="0" smtClean="0">
              <a:solidFill>
                <a:schemeClr val="tx1"/>
              </a:solidFill>
              <a:effectLst/>
              <a:latin typeface="Arial" panose="020B0604020202020204" pitchFamily="34" charset="0"/>
              <a:ea typeface="+mn-ea"/>
              <a:cs typeface="Arial" panose="020B0604020202020204" pitchFamily="34" charset="0"/>
            </a:endParaRPr>
          </a:p>
          <a:p>
            <a:r>
              <a:rPr lang="de-DE" sz="800" b="0" i="0" kern="1200" dirty="0" smtClean="0">
                <a:solidFill>
                  <a:schemeClr val="tx1"/>
                </a:solidFill>
                <a:effectLst/>
                <a:latin typeface="Arial" panose="020B0604020202020204" pitchFamily="34" charset="0"/>
                <a:ea typeface="+mn-ea"/>
                <a:cs typeface="Arial" panose="020B0604020202020204" pitchFamily="34" charset="0"/>
              </a:rPr>
              <a:t>"Dass die Sonne scheint, resultiert zwangsläufig (hinreichende Bedingung) in Sonnenbrand"</a:t>
            </a:r>
          </a:p>
          <a:p>
            <a:r>
              <a:rPr lang="de-DE" sz="800" b="0" i="0" kern="1200" dirty="0" smtClean="0">
                <a:solidFill>
                  <a:schemeClr val="tx1"/>
                </a:solidFill>
                <a:effectLst/>
                <a:latin typeface="Arial" panose="020B0604020202020204" pitchFamily="34" charset="0"/>
                <a:ea typeface="+mn-ea"/>
                <a:cs typeface="Arial" panose="020B0604020202020204" pitchFamily="34" charset="0"/>
              </a:rPr>
              <a:t>Diese Aussage ist nur falsch, wenn die Sonne scheint und trotzdem kein Sonnenbrand auftritt</a:t>
            </a:r>
          </a:p>
          <a:p>
            <a:endParaRPr lang="de-DE" b="1" dirty="0" smtClean="0"/>
          </a:p>
          <a:p>
            <a:endParaRPr lang="de-DE" b="1" dirty="0" smtClean="0"/>
          </a:p>
          <a:p>
            <a:r>
              <a:rPr lang="de-DE" b="1" dirty="0" smtClean="0"/>
              <a:t>Wahrheit</a:t>
            </a:r>
            <a:r>
              <a:rPr lang="de-DE" b="1" baseline="0" dirty="0" smtClean="0"/>
              <a:t> unter Berücksichtigung von hätte, könnte:</a:t>
            </a:r>
          </a:p>
          <a:p>
            <a:r>
              <a:rPr lang="de-DE" baseline="0" dirty="0" smtClean="0"/>
              <a:t>1. Wenn es falsch ist dann könnte es falsch sein? </a:t>
            </a:r>
            <a:r>
              <a:rPr lang="de-DE" baseline="0" dirty="0" smtClean="0">
                <a:sym typeface="Wingdings" panose="05000000000000000000" pitchFamily="2" charset="2"/>
              </a:rPr>
              <a:t>– Ja  wahr  1</a:t>
            </a:r>
            <a:endParaRPr lang="de-DE" baseline="0" dirty="0" smtClean="0"/>
          </a:p>
          <a:p>
            <a:r>
              <a:rPr lang="de-DE" baseline="0" dirty="0" smtClean="0"/>
              <a:t>2. Wenn es falsch ist könnte es wahr sein? – Ja </a:t>
            </a:r>
            <a:r>
              <a:rPr lang="de-DE" baseline="0" dirty="0" smtClean="0">
                <a:sym typeface="Wingdings" panose="05000000000000000000" pitchFamily="2" charset="2"/>
              </a:rPr>
              <a:t> wahr  1</a:t>
            </a:r>
          </a:p>
          <a:p>
            <a:r>
              <a:rPr lang="de-DE" baseline="0" dirty="0" smtClean="0">
                <a:sym typeface="Wingdings" panose="05000000000000000000" pitchFamily="2" charset="2"/>
              </a:rPr>
              <a:t>3. Wenn es wahr ist könnte es falsch sein? – Nein  falsch  0</a:t>
            </a:r>
          </a:p>
          <a:p>
            <a:r>
              <a:rPr lang="de-DE" baseline="0" dirty="0" smtClean="0">
                <a:sym typeface="Wingdings" panose="05000000000000000000" pitchFamily="2" charset="2"/>
              </a:rPr>
              <a:t>4. Wenn es wahr ist dann könnte es wahr sein? – Ja  wahr  1</a:t>
            </a:r>
          </a:p>
          <a:p>
            <a:endParaRPr lang="de-DE" baseline="0" dirty="0" smtClean="0">
              <a:sym typeface="Wingdings" panose="05000000000000000000" pitchFamily="2" charset="2"/>
            </a:endParaRPr>
          </a:p>
          <a:p>
            <a:r>
              <a:rPr lang="de-DE" b="1" baseline="0" dirty="0" smtClean="0">
                <a:sym typeface="Wingdings" panose="05000000000000000000" pitchFamily="2" charset="2"/>
              </a:rPr>
              <a:t>Implikation: </a:t>
            </a:r>
          </a:p>
          <a:p>
            <a:r>
              <a:rPr lang="de-DE" baseline="0" dirty="0" smtClean="0">
                <a:sym typeface="Wingdings" panose="05000000000000000000" pitchFamily="2" charset="2"/>
              </a:rPr>
              <a:t>beinhalten, daherkommen (umgangssprachlich), </a:t>
            </a:r>
          </a:p>
          <a:p>
            <a:r>
              <a:rPr lang="de-DE" baseline="0" dirty="0" smtClean="0">
                <a:sym typeface="Wingdings" panose="05000000000000000000" pitchFamily="2" charset="2"/>
              </a:rPr>
              <a:t>einhergehen, einherkommen</a:t>
            </a:r>
          </a:p>
          <a:p>
            <a:r>
              <a:rPr lang="de-DE" baseline="0" dirty="0" smtClean="0">
                <a:sym typeface="Wingdings" panose="05000000000000000000" pitchFamily="2" charset="2"/>
              </a:rPr>
              <a:t>mit sich bringen, nach sich ziehen</a:t>
            </a:r>
          </a:p>
          <a:p>
            <a:r>
              <a:rPr lang="de-DE" baseline="0" dirty="0" smtClean="0">
                <a:sym typeface="Wingdings" panose="05000000000000000000" pitchFamily="2" charset="2"/>
              </a:rPr>
              <a:t>einbeziehen, einschließen</a:t>
            </a:r>
          </a:p>
          <a:p>
            <a:endParaRPr lang="de-DE" baseline="0" dirty="0" smtClean="0">
              <a:sym typeface="Wingdings" panose="05000000000000000000" pitchFamily="2" charset="2"/>
            </a:endParaRPr>
          </a:p>
          <a:p>
            <a:r>
              <a:rPr lang="de-DE" b="1" baseline="0" dirty="0" smtClean="0">
                <a:sym typeface="Wingdings" panose="05000000000000000000" pitchFamily="2" charset="2"/>
              </a:rPr>
              <a:t>Andere Formulierungen am Beispiel der nassen Straße:</a:t>
            </a:r>
          </a:p>
          <a:p>
            <a:r>
              <a:rPr lang="de-DE" baseline="0" dirty="0" smtClean="0">
                <a:sym typeface="Wingdings" panose="05000000000000000000" pitchFamily="2" charset="2"/>
              </a:rPr>
              <a:t>A = Regen, B = Nasse Straße</a:t>
            </a:r>
          </a:p>
          <a:p>
            <a:endParaRPr lang="de-DE" baseline="0" dirty="0" smtClean="0">
              <a:sym typeface="Wingdings" panose="05000000000000000000" pitchFamily="2" charset="2"/>
            </a:endParaRPr>
          </a:p>
          <a:p>
            <a:pPr marL="228600" indent="-228600">
              <a:buAutoNum type="arabicPeriod"/>
            </a:pPr>
            <a:r>
              <a:rPr lang="de-DE" baseline="0" dirty="0" smtClean="0">
                <a:sym typeface="Wingdings" panose="05000000000000000000" pitchFamily="2" charset="2"/>
              </a:rPr>
              <a:t>Nicht A impliziert Nicht B  Kein Regen impliziert keine nasse Straße (0 und 0) = Ja</a:t>
            </a:r>
          </a:p>
          <a:p>
            <a:pPr marL="0" indent="0">
              <a:buNone/>
            </a:pPr>
            <a:endParaRPr lang="de-DE" baseline="0" dirty="0" smtClean="0">
              <a:sym typeface="Wingdings" panose="05000000000000000000" pitchFamily="2" charset="2"/>
            </a:endParaRPr>
          </a:p>
          <a:p>
            <a:r>
              <a:rPr lang="de-DE" baseline="0" dirty="0" smtClean="0">
                <a:sym typeface="Wingdings" panose="05000000000000000000" pitchFamily="2" charset="2"/>
              </a:rPr>
              <a:t>2. Nicht A impliziert B (0 und 1)</a:t>
            </a:r>
          </a:p>
          <a:p>
            <a:r>
              <a:rPr lang="de-DE" baseline="0" dirty="0" smtClean="0">
                <a:sym typeface="Wingdings" panose="05000000000000000000" pitchFamily="2" charset="2"/>
              </a:rPr>
              <a:t>Wenn es nicht regnet, dann ist die Straße nass?  Möglich  wahr  1</a:t>
            </a:r>
          </a:p>
          <a:p>
            <a:endParaRPr lang="de-DE" baseline="0" dirty="0" smtClean="0">
              <a:sym typeface="Wingdings" panose="05000000000000000000" pitchFamily="2" charset="2"/>
            </a:endParaRPr>
          </a:p>
          <a:p>
            <a:r>
              <a:rPr lang="de-DE" baseline="0" dirty="0" smtClean="0">
                <a:sym typeface="Wingdings" panose="05000000000000000000" pitchFamily="2" charset="2"/>
              </a:rPr>
              <a:t> Kein Regen impliziert, dass die Straße nass ist (0 und 1) [missverständlich]</a:t>
            </a:r>
          </a:p>
          <a:p>
            <a:pPr marL="171450" indent="-171450">
              <a:buFont typeface="Wingdings" panose="05000000000000000000" pitchFamily="2" charset="2"/>
              <a:buChar char="à"/>
            </a:pPr>
            <a:r>
              <a:rPr lang="de-DE" baseline="0" dirty="0" smtClean="0">
                <a:sym typeface="Wingdings" panose="05000000000000000000" pitchFamily="2" charset="2"/>
              </a:rPr>
              <a:t>Kein Regen geht damit einher, dass die Straße nass ist (0 und 1)</a:t>
            </a:r>
          </a:p>
          <a:p>
            <a:pPr marL="171450" indent="-171450">
              <a:buFont typeface="Wingdings" panose="05000000000000000000" pitchFamily="2" charset="2"/>
              <a:buChar char="à"/>
            </a:pPr>
            <a:r>
              <a:rPr lang="de-DE" baseline="0" dirty="0" smtClean="0">
                <a:sym typeface="Wingdings" panose="05000000000000000000" pitchFamily="2" charset="2"/>
              </a:rPr>
              <a:t>Näher: Könnte Sie dennoch nass sein?  Ja  wahr  1</a:t>
            </a:r>
          </a:p>
          <a:p>
            <a:pPr marL="0" indent="0">
              <a:buFont typeface="Wingdings" panose="05000000000000000000" pitchFamily="2" charset="2"/>
              <a:buNone/>
            </a:pPr>
            <a:endParaRPr lang="de-DE" baseline="0" dirty="0" smtClean="0">
              <a:sym typeface="Wingdings" panose="05000000000000000000" pitchFamily="2" charset="2"/>
            </a:endParaRPr>
          </a:p>
          <a:p>
            <a:pPr marL="0" indent="0">
              <a:buFont typeface="Wingdings" panose="05000000000000000000" pitchFamily="2" charset="2"/>
              <a:buNone/>
            </a:pPr>
            <a:r>
              <a:rPr lang="de-DE" baseline="0" dirty="0" smtClean="0">
                <a:sym typeface="Wingdings" panose="05000000000000000000" pitchFamily="2" charset="2"/>
              </a:rPr>
              <a:t>3. A impliziert Nicht B (1 und 0)</a:t>
            </a:r>
          </a:p>
          <a:p>
            <a:pPr marL="0" indent="0">
              <a:buFont typeface="Wingdings" panose="05000000000000000000" pitchFamily="2" charset="2"/>
              <a:buNone/>
            </a:pPr>
            <a:r>
              <a:rPr lang="de-DE" baseline="0" dirty="0" smtClean="0">
                <a:sym typeface="Wingdings" panose="05000000000000000000" pitchFamily="2" charset="2"/>
              </a:rPr>
              <a:t>Wenn es Regnet ist die Straße nicht nass?  Doch / Nein  falsch  0</a:t>
            </a:r>
          </a:p>
          <a:p>
            <a:pPr marL="0" indent="0">
              <a:buFont typeface="Wingdings" panose="05000000000000000000" pitchFamily="2" charset="2"/>
              <a:buNone/>
            </a:pPr>
            <a:endParaRPr lang="de-DE" baseline="0" dirty="0" smtClean="0">
              <a:sym typeface="Wingdings" panose="05000000000000000000" pitchFamily="2" charset="2"/>
            </a:endParaRPr>
          </a:p>
          <a:p>
            <a:pPr marL="171450" indent="-171450">
              <a:buFont typeface="Wingdings" panose="05000000000000000000" pitchFamily="2" charset="2"/>
              <a:buChar char="à"/>
            </a:pPr>
            <a:r>
              <a:rPr lang="de-DE" baseline="0" dirty="0" smtClean="0">
                <a:sym typeface="Wingdings" panose="05000000000000000000" pitchFamily="2" charset="2"/>
              </a:rPr>
              <a:t>Regen impliziert, dass die Straße nicht nass ist (1 und 0) [missverständlich]</a:t>
            </a:r>
          </a:p>
          <a:p>
            <a:pPr marL="171450" indent="-171450">
              <a:buFont typeface="Wingdings" panose="05000000000000000000" pitchFamily="2" charset="2"/>
              <a:buChar char="à"/>
            </a:pPr>
            <a:r>
              <a:rPr lang="de-DE" baseline="0" dirty="0" smtClean="0">
                <a:sym typeface="Wingdings" panose="05000000000000000000" pitchFamily="2" charset="2"/>
              </a:rPr>
              <a:t>Regen geht damit einher, dass die Straße nicht nass ist (1 und 0)</a:t>
            </a:r>
          </a:p>
          <a:p>
            <a:pPr marL="171450" indent="-171450">
              <a:buFont typeface="Wingdings" panose="05000000000000000000" pitchFamily="2" charset="2"/>
              <a:buChar char="à"/>
            </a:pPr>
            <a:r>
              <a:rPr lang="de-DE" baseline="0" dirty="0" smtClean="0">
                <a:sym typeface="Wingdings" panose="05000000000000000000" pitchFamily="2" charset="2"/>
              </a:rPr>
              <a:t>Näher: Könnte sie dennoch nicht nass sein?  Nein  Falsch  0</a:t>
            </a:r>
          </a:p>
          <a:p>
            <a:pPr marL="0" indent="0">
              <a:buFont typeface="Wingdings" panose="05000000000000000000" pitchFamily="2" charset="2"/>
              <a:buNone/>
            </a:pPr>
            <a:endParaRPr lang="de-DE" baseline="0" dirty="0" smtClean="0">
              <a:sym typeface="Wingdings" panose="05000000000000000000" pitchFamily="2" charset="2"/>
            </a:endParaRPr>
          </a:p>
          <a:p>
            <a:r>
              <a:rPr lang="de-DE" baseline="0" dirty="0" smtClean="0">
                <a:sym typeface="Wingdings" panose="05000000000000000000" pitchFamily="2" charset="2"/>
              </a:rPr>
              <a:t>4. A impliziert B  Regen impliziert nasse Straße (1 und 1) = Ja</a:t>
            </a:r>
          </a:p>
          <a:p>
            <a:endParaRPr lang="de-DE" baseline="0" dirty="0" smtClean="0">
              <a:sym typeface="Wingdings" panose="05000000000000000000" pitchFamily="2" charset="2"/>
            </a:endParaRPr>
          </a:p>
          <a:p>
            <a:r>
              <a:rPr lang="de-DE" b="1" baseline="0" dirty="0" smtClean="0">
                <a:sym typeface="Wingdings" panose="05000000000000000000" pitchFamily="2" charset="2"/>
              </a:rPr>
              <a:t>Allgemeinere Begründung „Der Grünkäse-Mond“ [für 0 und 1]:</a:t>
            </a:r>
          </a:p>
          <a:p>
            <a:r>
              <a:rPr lang="de-DE" baseline="0" dirty="0" smtClean="0">
                <a:sym typeface="Wingdings" panose="05000000000000000000" pitchFamily="2" charset="2"/>
              </a:rPr>
              <a:t>A = Aussage: „Der Mond besteht aus grünem Käse.“</a:t>
            </a:r>
          </a:p>
          <a:p>
            <a:r>
              <a:rPr lang="de-DE" baseline="0" dirty="0" smtClean="0">
                <a:sym typeface="Wingdings" panose="05000000000000000000" pitchFamily="2" charset="2"/>
              </a:rPr>
              <a:t>B = Irgendeine andere Aussage</a:t>
            </a:r>
          </a:p>
          <a:p>
            <a:endParaRPr lang="de-DE" baseline="0" dirty="0" smtClean="0">
              <a:sym typeface="Wingdings" panose="05000000000000000000" pitchFamily="2" charset="2"/>
            </a:endParaRPr>
          </a:p>
          <a:p>
            <a:r>
              <a:rPr lang="de-DE" baseline="0" dirty="0" smtClean="0">
                <a:sym typeface="Wingdings" panose="05000000000000000000" pitchFamily="2" charset="2"/>
              </a:rPr>
              <a:t>0 und 1 bedeutet dann:</a:t>
            </a:r>
          </a:p>
          <a:p>
            <a:r>
              <a:rPr lang="de-DE" baseline="0" dirty="0" smtClean="0">
                <a:sym typeface="Wingdings" panose="05000000000000000000" pitchFamily="2" charset="2"/>
              </a:rPr>
              <a:t>„Wenn der Mond aus grünem Käse ist, ist die Aussage B wahr.“</a:t>
            </a:r>
          </a:p>
          <a:p>
            <a:r>
              <a:rPr lang="de-DE" baseline="0" dirty="0" smtClean="0">
                <a:sym typeface="Wingdings" panose="05000000000000000000" pitchFamily="2" charset="2"/>
              </a:rPr>
              <a:t>Weil der Mond bekanntlich nicht aus grünem Käse besteht kann die Aussage auch nicht falsch sein.</a:t>
            </a:r>
          </a:p>
          <a:p>
            <a:r>
              <a:rPr lang="de-DE" baseline="0" dirty="0" smtClean="0">
                <a:sym typeface="Wingdings" panose="05000000000000000000" pitchFamily="2" charset="2"/>
              </a:rPr>
              <a:t>Egal ob B wahr oder falsch ist.</a:t>
            </a:r>
          </a:p>
          <a:p>
            <a:endParaRPr lang="de-DE" baseline="0" dirty="0" smtClean="0">
              <a:sym typeface="Wingdings" panose="05000000000000000000" pitchFamily="2" charset="2"/>
            </a:endParaRPr>
          </a:p>
          <a:p>
            <a:r>
              <a:rPr lang="de-DE" b="1" baseline="0" dirty="0" smtClean="0">
                <a:sym typeface="Wingdings" panose="05000000000000000000" pitchFamily="2" charset="2"/>
              </a:rPr>
              <a:t>Äquivalenz:</a:t>
            </a:r>
          </a:p>
          <a:p>
            <a:r>
              <a:rPr lang="de-DE" baseline="0" dirty="0" smtClean="0">
                <a:sym typeface="Wingdings" panose="05000000000000000000" pitchFamily="2" charset="2"/>
              </a:rPr>
              <a:t>Einfach erklärt mit genau dann…, wenn… (Programmierung: &amp;&amp;)</a:t>
            </a:r>
          </a:p>
          <a:p>
            <a:pPr marL="171450" indent="-171450">
              <a:buFontTx/>
              <a:buChar char="-"/>
            </a:pPr>
            <a:endParaRPr lang="de-DE" dirty="0" smtClean="0"/>
          </a:p>
          <a:p>
            <a:endParaRPr lang="de-DE" dirty="0" smtClean="0"/>
          </a:p>
          <a:p>
            <a:r>
              <a:rPr lang="de-DE" b="1" dirty="0" smtClean="0"/>
              <a:t>Aufgabe:</a:t>
            </a:r>
          </a:p>
          <a:p>
            <a:r>
              <a:rPr lang="de-DE" dirty="0" smtClean="0"/>
              <a:t>Jeder schreibt</a:t>
            </a:r>
            <a:r>
              <a:rPr lang="de-DE" baseline="0" dirty="0" smtClean="0"/>
              <a:t> sich die Tabellen auf und füllt die äußerst rechte Spalte aus</a:t>
            </a:r>
          </a:p>
          <a:p>
            <a:endParaRPr lang="de-DE" baseline="0" dirty="0" smtClean="0"/>
          </a:p>
          <a:p>
            <a:r>
              <a:rPr lang="de-DE" b="1" baseline="0" dirty="0" smtClean="0"/>
              <a:t>Anschließend</a:t>
            </a:r>
            <a:r>
              <a:rPr lang="de-DE" baseline="0" dirty="0" smtClean="0"/>
              <a:t>:</a:t>
            </a:r>
          </a:p>
          <a:p>
            <a:r>
              <a:rPr lang="de-DE" baseline="0" dirty="0" smtClean="0"/>
              <a:t>Auflösen, erläutern, ggf. Fragen stellen</a:t>
            </a:r>
          </a:p>
          <a:p>
            <a:endParaRPr lang="de-DE" baseline="0" dirty="0" smtClean="0">
              <a:sym typeface="Wingdings" panose="05000000000000000000" pitchFamily="2" charset="2"/>
            </a:endParaRPr>
          </a:p>
          <a:p>
            <a:r>
              <a:rPr lang="de-DE" sz="1050" b="1" baseline="0" dirty="0" smtClean="0">
                <a:sym typeface="Wingdings" panose="05000000000000000000" pitchFamily="2" charset="2"/>
              </a:rPr>
              <a:t>Mit </a:t>
            </a:r>
            <a:r>
              <a:rPr lang="de-DE" sz="1050" b="1" baseline="0" dirty="0" err="1" smtClean="0">
                <a:sym typeface="Wingdings" panose="05000000000000000000" pitchFamily="2" charset="2"/>
              </a:rPr>
              <a:t>LogSim</a:t>
            </a:r>
            <a:r>
              <a:rPr lang="de-DE" sz="1050" b="1" baseline="0" dirty="0" smtClean="0">
                <a:sym typeface="Wingdings" panose="05000000000000000000" pitchFamily="2" charset="2"/>
              </a:rPr>
              <a:t> Schaltung nachbauen</a:t>
            </a:r>
          </a:p>
          <a:p>
            <a:endParaRPr lang="de-DE" baseline="0" dirty="0" smtClean="0">
              <a:sym typeface="Wingdings" panose="05000000000000000000" pitchFamily="2" charset="2"/>
            </a:endParaRPr>
          </a:p>
          <a:p>
            <a:r>
              <a:rPr lang="de-DE" b="1" baseline="0" dirty="0" smtClean="0">
                <a:sym typeface="Wingdings" panose="05000000000000000000" pitchFamily="2" charset="2"/>
              </a:rPr>
              <a:t>Quelle:</a:t>
            </a:r>
          </a:p>
          <a:p>
            <a:r>
              <a:rPr lang="de-DE" dirty="0" smtClean="0">
                <a:hlinkClick r:id="rId3"/>
              </a:rPr>
              <a:t>https://mathepedia.de/Disjunktion.htm</a:t>
            </a:r>
          </a:p>
          <a:p>
            <a:r>
              <a:rPr lang="de-DE" b="0" u="none" dirty="0" smtClean="0">
                <a:solidFill>
                  <a:schemeClr val="tx1"/>
                </a:solidFill>
                <a:hlinkClick r:id="rId3"/>
              </a:rPr>
              <a:t>(</a:t>
            </a:r>
            <a:r>
              <a:rPr lang="de-DE" u="none" dirty="0" smtClean="0"/>
              <a:t>entsprechend unten aufgelistet Implikation und Äquivalenz etc.)</a:t>
            </a:r>
          </a:p>
          <a:p>
            <a:endParaRPr lang="de-DE" u="none" dirty="0" smtClean="0"/>
          </a:p>
          <a:p>
            <a:r>
              <a:rPr lang="de-DE" u="none" dirty="0" smtClean="0"/>
              <a:t>https://lehrerfortbildung-bw.de/u_matnatech/imp/gym/bp2016/fb2/m02_aug/1_hintergrund/4_grund/01_logik/</a:t>
            </a:r>
          </a:p>
          <a:p>
            <a:endParaRPr lang="de-DE" u="none" dirty="0" smtClean="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42</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2290638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r>
              <a:rPr lang="de-DE" b="1" dirty="0" smtClean="0"/>
              <a:t>Zusammenfassung</a:t>
            </a:r>
            <a:r>
              <a:rPr lang="de-DE" b="1" baseline="0" dirty="0" smtClean="0"/>
              <a:t> und Regeln erklären</a:t>
            </a:r>
          </a:p>
          <a:p>
            <a:r>
              <a:rPr lang="de-DE" baseline="0" dirty="0" smtClean="0"/>
              <a:t>Äquivalenz hat kein Zeichen, da Äquivalenz </a:t>
            </a:r>
            <a:r>
              <a:rPr lang="de-DE" sz="800" b="0" i="0" kern="1200" dirty="0" smtClean="0">
                <a:solidFill>
                  <a:schemeClr val="tx1"/>
                </a:solidFill>
                <a:effectLst/>
                <a:latin typeface="Arial" panose="020B0604020202020204" pitchFamily="34" charset="0"/>
                <a:ea typeface="+mn-ea"/>
                <a:cs typeface="Arial" panose="020B0604020202020204" pitchFamily="34" charset="0"/>
              </a:rPr>
              <a:t>(</a:t>
            </a:r>
            <a:r>
              <a:rPr lang="de-DE" sz="800" b="0" i="1" kern="1200" dirty="0" err="1" smtClean="0">
                <a:solidFill>
                  <a:schemeClr val="tx1"/>
                </a:solidFill>
                <a:effectLst/>
                <a:latin typeface="Arial" panose="020B0604020202020204" pitchFamily="34" charset="0"/>
                <a:ea typeface="+mn-ea"/>
                <a:cs typeface="Arial" panose="020B0604020202020204" pitchFamily="34" charset="0"/>
              </a:rPr>
              <a:t>a</a:t>
            </a:r>
            <a:r>
              <a:rPr lang="de-DE" sz="800" b="0" i="0" kern="1200" dirty="0" err="1" smtClean="0">
                <a:solidFill>
                  <a:schemeClr val="tx1"/>
                </a:solidFill>
                <a:effectLst/>
                <a:latin typeface="Arial" panose="020B0604020202020204" pitchFamily="34" charset="0"/>
                <a:ea typeface="+mn-ea"/>
                <a:cs typeface="Arial" panose="020B0604020202020204" pitchFamily="34" charset="0"/>
              </a:rPr>
              <a:t>∧</a:t>
            </a:r>
            <a:r>
              <a:rPr lang="de-DE" sz="800" b="0" i="1" kern="1200" dirty="0" err="1" smtClean="0">
                <a:solidFill>
                  <a:schemeClr val="tx1"/>
                </a:solidFill>
                <a:effectLst/>
                <a:latin typeface="Arial" panose="020B0604020202020204" pitchFamily="34" charset="0"/>
                <a:ea typeface="+mn-ea"/>
                <a:cs typeface="Arial" panose="020B0604020202020204" pitchFamily="34" charset="0"/>
              </a:rPr>
              <a:t>b</a:t>
            </a:r>
            <a:r>
              <a:rPr lang="de-DE" sz="800" b="0" i="0" kern="1200" dirty="0" smtClean="0">
                <a:solidFill>
                  <a:schemeClr val="tx1"/>
                </a:solidFill>
                <a:effectLst/>
                <a:latin typeface="Arial" panose="020B0604020202020204" pitchFamily="34" charset="0"/>
                <a:ea typeface="+mn-ea"/>
                <a:cs typeface="Arial" panose="020B0604020202020204" pitchFamily="34" charset="0"/>
              </a:rPr>
              <a:t>) ∨ (¬</a:t>
            </a:r>
            <a:r>
              <a:rPr lang="de-DE" sz="800" b="0" i="1" kern="1200" dirty="0" smtClean="0">
                <a:solidFill>
                  <a:schemeClr val="tx1"/>
                </a:solidFill>
                <a:effectLst/>
                <a:latin typeface="Arial" panose="020B0604020202020204" pitchFamily="34" charset="0"/>
                <a:ea typeface="+mn-ea"/>
                <a:cs typeface="Arial" panose="020B0604020202020204" pitchFamily="34" charset="0"/>
              </a:rPr>
              <a:t>a</a:t>
            </a:r>
            <a:r>
              <a:rPr lang="de-DE" sz="800" b="0" i="0" kern="1200" dirty="0" smtClean="0">
                <a:solidFill>
                  <a:schemeClr val="tx1"/>
                </a:solidFill>
                <a:effectLst/>
                <a:latin typeface="Arial" panose="020B0604020202020204" pitchFamily="34" charset="0"/>
                <a:ea typeface="+mn-ea"/>
                <a:cs typeface="Arial" panose="020B0604020202020204" pitchFamily="34" charset="0"/>
              </a:rPr>
              <a:t>∧¬</a:t>
            </a:r>
            <a:r>
              <a:rPr lang="de-DE" sz="800" b="0" i="1" kern="1200" dirty="0" smtClean="0">
                <a:solidFill>
                  <a:schemeClr val="tx1"/>
                </a:solidFill>
                <a:effectLst/>
                <a:latin typeface="Arial" panose="020B0604020202020204" pitchFamily="34" charset="0"/>
                <a:ea typeface="+mn-ea"/>
                <a:cs typeface="Arial" panose="020B0604020202020204" pitchFamily="34" charset="0"/>
              </a:rPr>
              <a:t>b) </a:t>
            </a:r>
            <a:r>
              <a:rPr lang="de-DE" sz="800" b="0" i="0" kern="1200" dirty="0" smtClean="0">
                <a:solidFill>
                  <a:schemeClr val="tx1"/>
                </a:solidFill>
                <a:effectLst/>
                <a:latin typeface="Arial" panose="020B0604020202020204" pitchFamily="34" charset="0"/>
                <a:ea typeface="+mn-ea"/>
                <a:cs typeface="Arial" panose="020B0604020202020204" pitchFamily="34" charset="0"/>
              </a:rPr>
              <a:t>entspricht und Implikation mit mehr einhergeht</a:t>
            </a:r>
            <a:endParaRPr lang="de-DE" i="0" dirty="0" smtClean="0"/>
          </a:p>
          <a:p>
            <a:endParaRPr lang="de-DE" dirty="0" smtClean="0"/>
          </a:p>
          <a:p>
            <a:r>
              <a:rPr lang="de-DE" b="1" dirty="0" smtClean="0"/>
              <a:t>Aufgaben:</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t>http://www.swisseduc.ch/informatik/infotraffic/logictraffic/ </a:t>
            </a:r>
          </a:p>
          <a:p>
            <a:pPr marL="0" marR="0" lvl="0" indent="0" algn="just" defTabSz="914296" rtl="0" eaLnBrk="1" fontAlgn="auto" latinLnBrk="0" hangingPunct="1">
              <a:lnSpc>
                <a:spcPct val="100000"/>
              </a:lnSpc>
              <a:spcBef>
                <a:spcPts val="0"/>
              </a:spcBef>
              <a:spcAft>
                <a:spcPts val="0"/>
              </a:spcAft>
              <a:buClrTx/>
              <a:buSzTx/>
              <a:buFontTx/>
              <a:buNone/>
              <a:tabLst/>
              <a:defRPr/>
            </a:pPr>
            <a:endParaRPr lang="de-DE" dirty="0" smtClean="0"/>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t>- Zeigen,</a:t>
            </a:r>
            <a:r>
              <a:rPr lang="de-DE" baseline="0" dirty="0" smtClean="0"/>
              <a:t> wie der Formeleditor genutzt werden kann um Wahrheitstabellen unabhängig der Situation zu erzeugen.</a:t>
            </a:r>
          </a:p>
          <a:p>
            <a:pPr marL="0" indent="0">
              <a:buFontTx/>
              <a:buNone/>
            </a:pPr>
            <a:r>
              <a:rPr lang="de-DE" dirty="0" smtClean="0"/>
              <a:t>- Situation</a:t>
            </a:r>
            <a:r>
              <a:rPr lang="de-DE" baseline="0" dirty="0" smtClean="0"/>
              <a:t> 1, 2 und 3 gemeinsam machen</a:t>
            </a:r>
          </a:p>
          <a:p>
            <a:pPr marL="171450" indent="-171450">
              <a:buFontTx/>
              <a:buChar char="-"/>
            </a:pPr>
            <a:endParaRPr lang="de-DE" baseline="0" dirty="0" smtClean="0"/>
          </a:p>
          <a:p>
            <a:pPr marL="0" indent="0">
              <a:buFontTx/>
              <a:buNone/>
            </a:pPr>
            <a:r>
              <a:rPr lang="de-DE" b="1" baseline="0" dirty="0" smtClean="0"/>
              <a:t>Situation 3 </a:t>
            </a:r>
            <a:r>
              <a:rPr lang="de-DE" b="1" baseline="0" dirty="0" smtClean="0">
                <a:sym typeface="Wingdings" panose="05000000000000000000" pitchFamily="2" charset="2"/>
              </a:rPr>
              <a:t> Implikation auswählen und Tabelle anhand der Implikation erläutern:</a:t>
            </a:r>
            <a:endParaRPr lang="de-DE" baseline="0" dirty="0" smtClean="0">
              <a:sym typeface="Wingdings" panose="05000000000000000000" pitchFamily="2" charset="2"/>
            </a:endParaRPr>
          </a:p>
          <a:p>
            <a:pPr marL="171450" indent="-171450">
              <a:buFont typeface="Arial" panose="020B0604020202020204" pitchFamily="34" charset="0"/>
              <a:buChar char="•"/>
            </a:pPr>
            <a:r>
              <a:rPr lang="de-DE" baseline="0" dirty="0" smtClean="0">
                <a:sym typeface="Wingdings" panose="05000000000000000000" pitchFamily="2" charset="2"/>
              </a:rPr>
              <a:t>C→(¬A∧¬B) (C impliziert NICHT A und NICHT B)  ist das gleiche wie (¬A∧¬B)∨(¬C)</a:t>
            </a:r>
          </a:p>
          <a:p>
            <a:pPr marL="171450" indent="-171450">
              <a:buFont typeface="Arial" panose="020B0604020202020204" pitchFamily="34" charset="0"/>
              <a:buChar char="•"/>
            </a:pPr>
            <a:r>
              <a:rPr lang="de-DE" baseline="0" dirty="0" smtClean="0">
                <a:sym typeface="Wingdings" panose="05000000000000000000" pitchFamily="2" charset="2"/>
              </a:rPr>
              <a:t>Zusammen mit der Tabelle von vorheriger Folie erarbeiten</a:t>
            </a:r>
          </a:p>
          <a:p>
            <a:pPr marL="171450" indent="-171450">
              <a:buFont typeface="Arial" panose="020B0604020202020204" pitchFamily="34" charset="0"/>
              <a:buChar char="•"/>
            </a:pPr>
            <a:endParaRPr lang="de-DE" baseline="0" dirty="0" smtClean="0">
              <a:sym typeface="Wingdings" panose="05000000000000000000" pitchFamily="2" charset="2"/>
            </a:endParaRPr>
          </a:p>
          <a:p>
            <a:pPr marL="0" indent="0">
              <a:buFont typeface="Arial" panose="020B0604020202020204" pitchFamily="34" charset="0"/>
              <a:buNone/>
            </a:pPr>
            <a:r>
              <a:rPr lang="de-DE" b="1" baseline="0" dirty="0" smtClean="0">
                <a:sym typeface="Wingdings" panose="05000000000000000000" pitchFamily="2" charset="2"/>
              </a:rPr>
              <a:t>Folgende Gleichungen mit Hilfe von Wahrheitstabellen überprüfen:</a:t>
            </a:r>
          </a:p>
          <a:p>
            <a:pPr marL="0" indent="0">
              <a:buNone/>
            </a:pPr>
            <a:r>
              <a:rPr lang="de-DE" dirty="0" smtClean="0">
                <a:sym typeface="Symbol"/>
              </a:rPr>
              <a:t>a) A  (B  C) </a:t>
            </a:r>
            <a:r>
              <a:rPr lang="de-DE" dirty="0" smtClean="0">
                <a:sym typeface="Symbol" panose="05050102010706020507" pitchFamily="18" charset="2"/>
              </a:rPr>
              <a:t></a:t>
            </a:r>
            <a:r>
              <a:rPr lang="de-DE" dirty="0" smtClean="0">
                <a:sym typeface="Symbol"/>
              </a:rPr>
              <a:t> (A  B)  C</a:t>
            </a:r>
          </a:p>
          <a:p>
            <a:pPr marL="0" indent="0">
              <a:buNone/>
            </a:pPr>
            <a:r>
              <a:rPr lang="de-DE" dirty="0" smtClean="0">
                <a:sym typeface="Symbol"/>
              </a:rPr>
              <a:t>Gesprochen: A ist wahr oder</a:t>
            </a:r>
            <a:r>
              <a:rPr lang="de-DE" baseline="0" dirty="0" smtClean="0">
                <a:sym typeface="Symbol"/>
              </a:rPr>
              <a:t> (B oder C ist wahr) entspricht (A oder B ist wahr) oder C ist wahr</a:t>
            </a:r>
          </a:p>
          <a:p>
            <a:pPr marL="0" indent="0">
              <a:buNone/>
            </a:pPr>
            <a:endParaRPr lang="de-DE" dirty="0" smtClean="0">
              <a:sym typeface="Symbol"/>
            </a:endParaRPr>
          </a:p>
          <a:p>
            <a:pPr marL="0" indent="0">
              <a:buFontTx/>
              <a:buNone/>
            </a:pPr>
            <a:r>
              <a:rPr lang="de-DE" dirty="0" smtClean="0">
                <a:sym typeface="Symbol"/>
              </a:rPr>
              <a:t>b) A  (B  C) </a:t>
            </a:r>
            <a:r>
              <a:rPr lang="de-DE" dirty="0" smtClean="0">
                <a:sym typeface="Symbol" panose="05050102010706020507" pitchFamily="18" charset="2"/>
              </a:rPr>
              <a:t></a:t>
            </a:r>
            <a:r>
              <a:rPr lang="de-DE" dirty="0" smtClean="0">
                <a:sym typeface="Symbol"/>
              </a:rPr>
              <a:t> (A  B)  (A  C)</a:t>
            </a:r>
          </a:p>
          <a:p>
            <a:pPr marL="0" indent="0">
              <a:buFontTx/>
              <a:buNone/>
            </a:pPr>
            <a:r>
              <a:rPr lang="de-DE" dirty="0" smtClean="0">
                <a:sym typeface="Symbol"/>
              </a:rPr>
              <a:t>Gesprochen: A ist wahr oder (B und C ist wahr) entspricht (A oder B ist wahr) und (A oder C ist wahr)</a:t>
            </a:r>
          </a:p>
          <a:p>
            <a:pPr marL="0" indent="0">
              <a:buFontTx/>
              <a:buNone/>
            </a:pPr>
            <a:endParaRPr lang="de-DE" dirty="0" smtClean="0">
              <a:sym typeface="Symbol"/>
            </a:endParaRPr>
          </a:p>
          <a:p>
            <a:pPr marL="0" indent="0">
              <a:buFontTx/>
              <a:buNone/>
            </a:pPr>
            <a:r>
              <a:rPr lang="de-DE" dirty="0" smtClean="0">
                <a:sym typeface="Symbol"/>
              </a:rPr>
              <a:t>c) A  0 </a:t>
            </a:r>
            <a:r>
              <a:rPr lang="de-DE" dirty="0" smtClean="0">
                <a:sym typeface="Symbol" panose="05050102010706020507" pitchFamily="18" charset="2"/>
              </a:rPr>
              <a:t></a:t>
            </a:r>
            <a:r>
              <a:rPr lang="de-DE" dirty="0" smtClean="0">
                <a:sym typeface="Symbol"/>
              </a:rPr>
              <a:t> A</a:t>
            </a:r>
          </a:p>
          <a:p>
            <a:pPr marL="0" indent="0">
              <a:buFontTx/>
              <a:buNone/>
            </a:pPr>
            <a:r>
              <a:rPr lang="de-DE" dirty="0" smtClean="0">
                <a:sym typeface="Symbol"/>
              </a:rPr>
              <a:t>Gesprochen: A ist wahr oder (ansonsten)</a:t>
            </a:r>
            <a:r>
              <a:rPr lang="de-DE" baseline="0" dirty="0" smtClean="0">
                <a:sym typeface="Symbol"/>
              </a:rPr>
              <a:t> falsch entspricht A </a:t>
            </a:r>
            <a:endParaRPr lang="de-DE" dirty="0" smtClean="0">
              <a:sym typeface="Symbol"/>
            </a:endParaRPr>
          </a:p>
          <a:p>
            <a:pPr marL="228600" indent="-228600">
              <a:buFontTx/>
              <a:buAutoNum type="alphaLcParenR"/>
            </a:pPr>
            <a:endParaRPr lang="de-DE" dirty="0" smtClean="0">
              <a:sym typeface="Symbol"/>
            </a:endParaRPr>
          </a:p>
          <a:p>
            <a:pPr marL="0" indent="0">
              <a:buFontTx/>
              <a:buNone/>
            </a:pPr>
            <a:r>
              <a:rPr lang="de-DE" dirty="0" smtClean="0">
                <a:sym typeface="Symbol"/>
              </a:rPr>
              <a:t>d) A  1 </a:t>
            </a:r>
            <a:r>
              <a:rPr lang="de-DE" dirty="0" smtClean="0">
                <a:sym typeface="Symbol" panose="05050102010706020507" pitchFamily="18" charset="2"/>
              </a:rPr>
              <a:t></a:t>
            </a:r>
            <a:r>
              <a:rPr lang="de-DE" dirty="0" smtClean="0">
                <a:sym typeface="Symbol"/>
              </a:rPr>
              <a:t> 1</a:t>
            </a:r>
          </a:p>
          <a:p>
            <a:pPr marL="0" indent="0">
              <a:buFontTx/>
              <a:buNone/>
            </a:pPr>
            <a:r>
              <a:rPr lang="de-DE" dirty="0" smtClean="0">
                <a:sym typeface="Symbol"/>
              </a:rPr>
              <a:t>Gesprochen: A ist wahr oder (ansonsten) wahr entspricht wahr</a:t>
            </a:r>
          </a:p>
          <a:p>
            <a:pPr marL="228600" indent="-228600">
              <a:buFontTx/>
              <a:buAutoNum type="alphaLcParenR"/>
            </a:pPr>
            <a:endParaRPr lang="de-DE" dirty="0" smtClean="0">
              <a:sym typeface="Symbol"/>
            </a:endParaRPr>
          </a:p>
          <a:p>
            <a:pPr marL="0" indent="0">
              <a:buFontTx/>
              <a:buNone/>
            </a:pPr>
            <a:r>
              <a:rPr lang="de-DE" dirty="0" smtClean="0">
                <a:sym typeface="Symbol"/>
              </a:rPr>
              <a:t>e) A   A </a:t>
            </a:r>
            <a:r>
              <a:rPr lang="de-DE" dirty="0" smtClean="0">
                <a:sym typeface="Symbol" panose="05050102010706020507" pitchFamily="18" charset="2"/>
              </a:rPr>
              <a:t></a:t>
            </a:r>
            <a:r>
              <a:rPr lang="de-DE" dirty="0" smtClean="0">
                <a:sym typeface="Symbol"/>
              </a:rPr>
              <a:t> 1</a:t>
            </a:r>
          </a:p>
          <a:p>
            <a:pPr marL="0" indent="0">
              <a:buFontTx/>
              <a:buNone/>
            </a:pPr>
            <a:r>
              <a:rPr lang="de-DE" dirty="0" smtClean="0">
                <a:sym typeface="Symbol"/>
              </a:rPr>
              <a:t>Gesprochen:</a:t>
            </a:r>
            <a:r>
              <a:rPr lang="de-DE" baseline="0" dirty="0" smtClean="0">
                <a:sym typeface="Symbol"/>
              </a:rPr>
              <a:t> A ist wahr oder A ist nicht wahr (falsch) entspricht wahr</a:t>
            </a:r>
            <a:endParaRPr lang="de-DE" dirty="0" smtClean="0">
              <a:sym typeface="Symbol"/>
            </a:endParaRPr>
          </a:p>
          <a:p>
            <a:pPr marL="0" indent="0">
              <a:buFontTx/>
              <a:buNone/>
            </a:pPr>
            <a:endParaRPr lang="de-DE" dirty="0" smtClean="0">
              <a:sym typeface="Symbol"/>
            </a:endParaRPr>
          </a:p>
          <a:p>
            <a:pPr marL="0" indent="0">
              <a:buFontTx/>
              <a:buNone/>
            </a:pPr>
            <a:endParaRPr lang="de-DE" baseline="0" dirty="0" smtClean="0">
              <a:sym typeface="Symbol"/>
            </a:endParaRPr>
          </a:p>
          <a:p>
            <a:pPr marL="0" indent="0">
              <a:buFontTx/>
              <a:buNone/>
            </a:pPr>
            <a:r>
              <a:rPr lang="de-DE" b="1" baseline="0" dirty="0" smtClean="0">
                <a:sym typeface="Wingdings" panose="05000000000000000000" pitchFamily="2" charset="2"/>
              </a:rPr>
              <a:t>Mit Hilfe von </a:t>
            </a:r>
            <a:r>
              <a:rPr lang="de-DE" b="1" baseline="0" dirty="0" err="1" smtClean="0">
                <a:sym typeface="Wingdings" panose="05000000000000000000" pitchFamily="2" charset="2"/>
              </a:rPr>
              <a:t>LogiSim</a:t>
            </a:r>
            <a:r>
              <a:rPr lang="de-DE" b="1" baseline="0" dirty="0" smtClean="0">
                <a:sym typeface="Wingdings" panose="05000000000000000000" pitchFamily="2" charset="2"/>
              </a:rPr>
              <a:t> bzw. </a:t>
            </a:r>
            <a:r>
              <a:rPr lang="de-DE" b="1" baseline="0" dirty="0" err="1" smtClean="0">
                <a:sym typeface="Wingdings" panose="05000000000000000000" pitchFamily="2" charset="2"/>
              </a:rPr>
              <a:t>LogicTraffic</a:t>
            </a:r>
            <a:r>
              <a:rPr lang="de-DE" b="1" baseline="0" dirty="0" smtClean="0">
                <a:sym typeface="Wingdings" panose="05000000000000000000" pitchFamily="2" charset="2"/>
              </a:rPr>
              <a:t> für folgende Aussagen Wahrheitstabellen aufstellen:</a:t>
            </a:r>
          </a:p>
          <a:p>
            <a:pPr marL="0" indent="0">
              <a:buNone/>
            </a:pPr>
            <a:r>
              <a:rPr lang="de-DE" dirty="0" smtClean="0">
                <a:sym typeface="Symbol"/>
              </a:rPr>
              <a:t>a)  </a:t>
            </a:r>
            <a:r>
              <a:rPr lang="de-DE" dirty="0" smtClean="0"/>
              <a:t>A </a:t>
            </a:r>
            <a:r>
              <a:rPr lang="de-DE" dirty="0" smtClean="0">
                <a:sym typeface="Symbol"/>
              </a:rPr>
              <a:t> </a:t>
            </a:r>
            <a:r>
              <a:rPr lang="de-DE" dirty="0" smtClean="0"/>
              <a:t>B</a:t>
            </a:r>
          </a:p>
          <a:p>
            <a:pPr marL="0" indent="0">
              <a:buNone/>
            </a:pPr>
            <a:r>
              <a:rPr lang="de-DE" dirty="0" smtClean="0"/>
              <a:t>Gesprochen: Nicht A</a:t>
            </a:r>
            <a:r>
              <a:rPr lang="de-DE" baseline="0" dirty="0" smtClean="0"/>
              <a:t> impliziert B</a:t>
            </a:r>
            <a:endParaRPr lang="de-DE" dirty="0" smtClean="0"/>
          </a:p>
          <a:p>
            <a:pPr marL="228600" indent="-228600">
              <a:buAutoNum type="alphaLcParenR"/>
            </a:pPr>
            <a:endParaRPr lang="de-DE" dirty="0" smtClean="0"/>
          </a:p>
          <a:p>
            <a:pPr marL="0" indent="0">
              <a:buFontTx/>
              <a:buNone/>
            </a:pPr>
            <a:r>
              <a:rPr lang="de-DE" dirty="0" smtClean="0">
                <a:sym typeface="Symbol"/>
              </a:rPr>
              <a:t>b)  </a:t>
            </a:r>
            <a:r>
              <a:rPr lang="de-DE" dirty="0" smtClean="0"/>
              <a:t>A </a:t>
            </a:r>
            <a:r>
              <a:rPr lang="de-DE" dirty="0" smtClean="0">
                <a:sym typeface="Symbol"/>
              </a:rPr>
              <a:t>  </a:t>
            </a:r>
            <a:r>
              <a:rPr lang="de-DE" dirty="0" smtClean="0"/>
              <a:t>B</a:t>
            </a:r>
          </a:p>
          <a:p>
            <a:pPr marL="0" indent="0">
              <a:buFontTx/>
              <a:buNone/>
            </a:pPr>
            <a:r>
              <a:rPr lang="de-DE" dirty="0" smtClean="0"/>
              <a:t>Gesprochen: Nicht A impliziert Nicht B</a:t>
            </a:r>
          </a:p>
          <a:p>
            <a:pPr marL="228600" indent="-228600">
              <a:buFontTx/>
              <a:buAutoNum type="alphaLcParenR"/>
            </a:pPr>
            <a:endParaRPr lang="de-DE" dirty="0" smtClean="0"/>
          </a:p>
          <a:p>
            <a:pPr marL="0" indent="0">
              <a:buFontTx/>
              <a:buNone/>
            </a:pPr>
            <a:r>
              <a:rPr lang="de-DE" dirty="0" smtClean="0">
                <a:sym typeface="Symbol"/>
              </a:rPr>
              <a:t>c)  </a:t>
            </a:r>
            <a:r>
              <a:rPr lang="de-DE" dirty="0" smtClean="0"/>
              <a:t>A </a:t>
            </a:r>
            <a:r>
              <a:rPr lang="de-DE" dirty="0" smtClean="0">
                <a:sym typeface="Symbol" panose="05050102010706020507" pitchFamily="18" charset="2"/>
              </a:rPr>
              <a:t> B</a:t>
            </a:r>
          </a:p>
          <a:p>
            <a:pPr marL="0" indent="0">
              <a:buFontTx/>
              <a:buNone/>
            </a:pPr>
            <a:r>
              <a:rPr lang="de-DE" dirty="0" smtClean="0">
                <a:sym typeface="Symbol" panose="05050102010706020507" pitchFamily="18" charset="2"/>
              </a:rPr>
              <a:t>Gesprochen: Nicht A oder B</a:t>
            </a:r>
          </a:p>
          <a:p>
            <a:pPr marL="228600" indent="-228600">
              <a:buFontTx/>
              <a:buAutoNum type="alphaLcParenR"/>
            </a:pPr>
            <a:endParaRPr lang="de-DE" dirty="0" smtClean="0">
              <a:sym typeface="Symbol" panose="05050102010706020507" pitchFamily="18" charset="2"/>
            </a:endParaRPr>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sym typeface="Symbol"/>
              </a:rPr>
              <a:t>d) B</a:t>
            </a:r>
            <a:r>
              <a:rPr lang="de-DE" dirty="0" smtClean="0"/>
              <a:t> </a:t>
            </a:r>
            <a:r>
              <a:rPr lang="de-DE" dirty="0" smtClean="0">
                <a:sym typeface="Symbol"/>
              </a:rPr>
              <a:t> A</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sym typeface="Symbol"/>
              </a:rPr>
              <a:t>Gesprochen: B impliziert A</a:t>
            </a:r>
          </a:p>
          <a:p>
            <a:pPr marL="228600" marR="0" lvl="0" indent="-228600" algn="just" defTabSz="914296" rtl="0" eaLnBrk="1" fontAlgn="auto" latinLnBrk="0" hangingPunct="1">
              <a:lnSpc>
                <a:spcPct val="100000"/>
              </a:lnSpc>
              <a:spcBef>
                <a:spcPts val="0"/>
              </a:spcBef>
              <a:spcAft>
                <a:spcPts val="0"/>
              </a:spcAft>
              <a:buClrTx/>
              <a:buSzTx/>
              <a:buFontTx/>
              <a:buAutoNum type="alphaLcParenR"/>
              <a:tabLst/>
              <a:defRPr/>
            </a:pPr>
            <a:endParaRPr lang="de-DE" dirty="0" smtClean="0"/>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t>e) (A </a:t>
            </a:r>
            <a:r>
              <a:rPr lang="de-DE" dirty="0" smtClean="0">
                <a:sym typeface="Symbol"/>
              </a:rPr>
              <a:t> </a:t>
            </a:r>
            <a:r>
              <a:rPr lang="de-DE" dirty="0" smtClean="0"/>
              <a:t>B) </a:t>
            </a:r>
            <a:r>
              <a:rPr lang="de-DE" dirty="0" smtClean="0">
                <a:sym typeface="Symbol" panose="05050102010706020507" pitchFamily="18" charset="2"/>
              </a:rPr>
              <a:t> (B</a:t>
            </a:r>
            <a:r>
              <a:rPr lang="de-DE" dirty="0" smtClean="0"/>
              <a:t> </a:t>
            </a:r>
            <a:r>
              <a:rPr lang="de-DE" dirty="0" smtClean="0">
                <a:sym typeface="Symbol"/>
              </a:rPr>
              <a:t> A)</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dirty="0" smtClean="0">
                <a:sym typeface="Symbol"/>
              </a:rPr>
              <a:t>Gesprochen: (A impliziert B) und</a:t>
            </a:r>
            <a:r>
              <a:rPr lang="de-DE" baseline="0" dirty="0" smtClean="0">
                <a:sym typeface="Symbol"/>
              </a:rPr>
              <a:t> (B impliziert A)</a:t>
            </a:r>
            <a:endParaRPr lang="de-DE" dirty="0" smtClean="0">
              <a:sym typeface="Symbol"/>
            </a:endParaRPr>
          </a:p>
          <a:p>
            <a:pPr marL="228600" marR="0" lvl="0" indent="-228600" algn="just" defTabSz="914296" rtl="0" eaLnBrk="1" fontAlgn="auto" latinLnBrk="0" hangingPunct="1">
              <a:lnSpc>
                <a:spcPct val="100000"/>
              </a:lnSpc>
              <a:spcBef>
                <a:spcPts val="0"/>
              </a:spcBef>
              <a:spcAft>
                <a:spcPts val="0"/>
              </a:spcAft>
              <a:buClrTx/>
              <a:buSzTx/>
              <a:buFontTx/>
              <a:buAutoNum type="alphaLcParenR"/>
              <a:tabLst/>
              <a:defRPr/>
            </a:pPr>
            <a:endParaRPr lang="de-DE" dirty="0" smtClean="0">
              <a:sym typeface="Symbol"/>
            </a:endParaRPr>
          </a:p>
          <a:p>
            <a:pPr marL="0" marR="0" lvl="0" indent="0" algn="just" defTabSz="914296" rtl="0" eaLnBrk="1" fontAlgn="auto" latinLnBrk="0" hangingPunct="1">
              <a:lnSpc>
                <a:spcPct val="100000"/>
              </a:lnSpc>
              <a:spcBef>
                <a:spcPts val="0"/>
              </a:spcBef>
              <a:spcAft>
                <a:spcPts val="0"/>
              </a:spcAft>
              <a:buClrTx/>
              <a:buSzTx/>
              <a:buFontTx/>
              <a:buNone/>
              <a:tabLst/>
              <a:defRPr/>
            </a:pPr>
            <a:r>
              <a:rPr lang="de-DE" i="1" baseline="0" dirty="0" smtClean="0">
                <a:sym typeface="Wingdings" panose="05000000000000000000" pitchFamily="2" charset="2"/>
              </a:rPr>
              <a:t>Vorgehensweise: </a:t>
            </a:r>
          </a:p>
          <a:p>
            <a:pPr marL="228600" marR="0" lvl="0" indent="-228600" algn="just" defTabSz="914296" rtl="0" eaLnBrk="1" fontAlgn="auto" latinLnBrk="0" hangingPunct="1">
              <a:lnSpc>
                <a:spcPct val="100000"/>
              </a:lnSpc>
              <a:spcBef>
                <a:spcPts val="0"/>
              </a:spcBef>
              <a:spcAft>
                <a:spcPts val="0"/>
              </a:spcAft>
              <a:buClrTx/>
              <a:buSzTx/>
              <a:buFontTx/>
              <a:buAutoNum type="arabicPeriod"/>
              <a:tabLst/>
              <a:defRPr/>
            </a:pPr>
            <a:r>
              <a:rPr lang="de-DE" baseline="0" dirty="0" smtClean="0">
                <a:sym typeface="Wingdings" panose="05000000000000000000" pitchFamily="2" charset="2"/>
              </a:rPr>
              <a:t>Mit </a:t>
            </a:r>
            <a:r>
              <a:rPr lang="de-DE" baseline="0" dirty="0" err="1" smtClean="0">
                <a:sym typeface="Wingdings" panose="05000000000000000000" pitchFamily="2" charset="2"/>
              </a:rPr>
              <a:t>LogicTraffic</a:t>
            </a:r>
            <a:r>
              <a:rPr lang="de-DE" baseline="0" dirty="0" smtClean="0">
                <a:sym typeface="Wingdings" panose="05000000000000000000" pitchFamily="2" charset="2"/>
              </a:rPr>
              <a:t> Implikation auflösen (z.B. </a:t>
            </a:r>
            <a:r>
              <a:rPr lang="de-DE" dirty="0" smtClean="0">
                <a:sym typeface="Symbol"/>
              </a:rPr>
              <a:t> </a:t>
            </a:r>
            <a:r>
              <a:rPr lang="de-DE" dirty="0" smtClean="0"/>
              <a:t>A </a:t>
            </a:r>
            <a:r>
              <a:rPr lang="de-DE" dirty="0" smtClean="0">
                <a:sym typeface="Symbol"/>
              </a:rPr>
              <a:t> </a:t>
            </a:r>
            <a:r>
              <a:rPr lang="de-DE" dirty="0" smtClean="0"/>
              <a:t>B  =  A </a:t>
            </a:r>
            <a:r>
              <a:rPr lang="de-DE" dirty="0" smtClean="0">
                <a:sym typeface="Symbol"/>
              </a:rPr>
              <a:t> B) [In DNF]</a:t>
            </a:r>
          </a:p>
          <a:p>
            <a:pPr marL="228600" marR="0" lvl="0" indent="-228600" algn="just" defTabSz="914296" rtl="0" eaLnBrk="1" fontAlgn="auto" latinLnBrk="0" hangingPunct="1">
              <a:lnSpc>
                <a:spcPct val="100000"/>
              </a:lnSpc>
              <a:spcBef>
                <a:spcPts val="0"/>
              </a:spcBef>
              <a:spcAft>
                <a:spcPts val="0"/>
              </a:spcAft>
              <a:buClrTx/>
              <a:buSzTx/>
              <a:buFontTx/>
              <a:buAutoNum type="arabicPeriod"/>
              <a:tabLst/>
              <a:defRPr/>
            </a:pPr>
            <a:r>
              <a:rPr lang="de-DE" dirty="0" smtClean="0">
                <a:sym typeface="Symbol"/>
              </a:rPr>
              <a:t>In</a:t>
            </a:r>
            <a:r>
              <a:rPr lang="de-DE" baseline="0" dirty="0" smtClean="0">
                <a:sym typeface="Symbol"/>
              </a:rPr>
              <a:t> </a:t>
            </a:r>
            <a:r>
              <a:rPr lang="de-DE" baseline="0" dirty="0" err="1" smtClean="0">
                <a:sym typeface="Symbol"/>
              </a:rPr>
              <a:t>LogiSim</a:t>
            </a:r>
            <a:r>
              <a:rPr lang="de-DE" baseline="0" dirty="0" smtClean="0">
                <a:sym typeface="Symbol"/>
              </a:rPr>
              <a:t> nachbauen</a:t>
            </a:r>
          </a:p>
          <a:p>
            <a:pPr marL="228600" marR="0" lvl="0" indent="-228600" algn="just" defTabSz="914296" rtl="0" eaLnBrk="1" fontAlgn="auto" latinLnBrk="0" hangingPunct="1">
              <a:lnSpc>
                <a:spcPct val="100000"/>
              </a:lnSpc>
              <a:spcBef>
                <a:spcPts val="0"/>
              </a:spcBef>
              <a:spcAft>
                <a:spcPts val="0"/>
              </a:spcAft>
              <a:buClrTx/>
              <a:buSzTx/>
              <a:buFontTx/>
              <a:buAutoNum type="arabicPeriod"/>
              <a:tabLst/>
              <a:defRPr/>
            </a:pPr>
            <a:endParaRPr lang="de-DE" baseline="0" dirty="0" smtClean="0">
              <a:sym typeface="Symbol"/>
            </a:endParaRPr>
          </a:p>
          <a:p>
            <a:pPr marL="0" marR="0" lvl="0" indent="0" algn="just" defTabSz="914296" rtl="0" eaLnBrk="1" fontAlgn="auto" latinLnBrk="0" hangingPunct="1">
              <a:lnSpc>
                <a:spcPct val="100000"/>
              </a:lnSpc>
              <a:spcBef>
                <a:spcPts val="0"/>
              </a:spcBef>
              <a:spcAft>
                <a:spcPts val="0"/>
              </a:spcAft>
              <a:buClrTx/>
              <a:buSzTx/>
              <a:buFontTx/>
              <a:buNone/>
              <a:tabLst/>
              <a:defRPr/>
            </a:pPr>
            <a:r>
              <a:rPr lang="de-DE" b="1" baseline="0" dirty="0" smtClean="0">
                <a:sym typeface="Symbol"/>
              </a:rPr>
              <a:t>FRAGE DAZU: Was fällt auf?</a:t>
            </a:r>
          </a:p>
          <a:p>
            <a:pPr marL="0" marR="0" lvl="0" indent="0" algn="just" defTabSz="914296" rtl="0" eaLnBrk="1" fontAlgn="auto" latinLnBrk="0" hangingPunct="1">
              <a:lnSpc>
                <a:spcPct val="100000"/>
              </a:lnSpc>
              <a:spcBef>
                <a:spcPts val="0"/>
              </a:spcBef>
              <a:spcAft>
                <a:spcPts val="0"/>
              </a:spcAft>
              <a:buClrTx/>
              <a:buSzTx/>
              <a:buFontTx/>
              <a:buNone/>
              <a:tabLst/>
              <a:defRPr/>
            </a:pPr>
            <a:endParaRPr lang="de-DE" baseline="0" dirty="0" smtClean="0">
              <a:sym typeface="Symbol"/>
            </a:endParaRPr>
          </a:p>
          <a:p>
            <a:pPr marL="0" marR="0" lvl="0" indent="0" algn="just" defTabSz="914296" rtl="0" eaLnBrk="1" fontAlgn="auto" latinLnBrk="0" hangingPunct="1">
              <a:lnSpc>
                <a:spcPct val="100000"/>
              </a:lnSpc>
              <a:spcBef>
                <a:spcPts val="0"/>
              </a:spcBef>
              <a:spcAft>
                <a:spcPts val="0"/>
              </a:spcAft>
              <a:buClrTx/>
              <a:buSzTx/>
              <a:buFontTx/>
              <a:buNone/>
              <a:tabLst/>
              <a:defRPr/>
            </a:pPr>
            <a:r>
              <a:rPr lang="de-DE" b="1" baseline="0" dirty="0" smtClean="0">
                <a:sym typeface="Symbol"/>
              </a:rPr>
              <a:t>Begriffserklärung:</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b="1" baseline="0" dirty="0" smtClean="0">
                <a:sym typeface="Symbol"/>
              </a:rPr>
              <a:t>DNF: </a:t>
            </a:r>
            <a:r>
              <a:rPr lang="de-DE" baseline="0" dirty="0" smtClean="0">
                <a:sym typeface="Symbol"/>
              </a:rPr>
              <a:t>Disjunktive Normalform</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b="1" baseline="0" dirty="0" smtClean="0">
                <a:sym typeface="Symbol"/>
              </a:rPr>
              <a:t>KDNF: </a:t>
            </a:r>
            <a:r>
              <a:rPr lang="de-DE" baseline="0" dirty="0" smtClean="0">
                <a:sym typeface="Symbol"/>
              </a:rPr>
              <a:t>Kanonische Disjunktive Normalform</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b="1" dirty="0" smtClean="0">
                <a:sym typeface="Symbol"/>
              </a:rPr>
              <a:t>KKNF: </a:t>
            </a:r>
            <a:r>
              <a:rPr lang="de-DE" dirty="0" smtClean="0">
                <a:sym typeface="Symbol"/>
              </a:rPr>
              <a:t>Kanonische konjunktive</a:t>
            </a:r>
            <a:r>
              <a:rPr lang="de-DE" baseline="0" dirty="0" smtClean="0">
                <a:sym typeface="Symbol"/>
              </a:rPr>
              <a:t> Normalform</a:t>
            </a:r>
            <a:endParaRPr lang="de-DE" dirty="0" smtClean="0">
              <a:sym typeface="Symbol"/>
            </a:endParaRPr>
          </a:p>
          <a:p>
            <a:pPr marL="0" marR="0" lvl="0" indent="0" algn="just" defTabSz="914296" rtl="0" eaLnBrk="1" fontAlgn="auto" latinLnBrk="0" hangingPunct="1">
              <a:lnSpc>
                <a:spcPct val="100000"/>
              </a:lnSpc>
              <a:spcBef>
                <a:spcPts val="0"/>
              </a:spcBef>
              <a:spcAft>
                <a:spcPts val="0"/>
              </a:spcAft>
              <a:buClrTx/>
              <a:buSzTx/>
              <a:buFontTx/>
              <a:buNone/>
              <a:tabLst/>
              <a:defRPr/>
            </a:pPr>
            <a:r>
              <a:rPr lang="de-DE" b="1" dirty="0" smtClean="0">
                <a:sym typeface="Symbol"/>
              </a:rPr>
              <a:t>Implikation:</a:t>
            </a:r>
            <a:r>
              <a:rPr lang="de-DE" b="1" baseline="0" dirty="0" smtClean="0">
                <a:sym typeface="Symbol"/>
              </a:rPr>
              <a:t> </a:t>
            </a:r>
            <a:r>
              <a:rPr lang="de-DE" baseline="0" dirty="0" smtClean="0">
                <a:sym typeface="Symbol"/>
              </a:rPr>
              <a:t>Programm nutzt Implikationen</a:t>
            </a:r>
          </a:p>
          <a:p>
            <a:pPr marL="0" marR="0" lvl="0" indent="0" algn="just" defTabSz="914296" rtl="0" eaLnBrk="1" fontAlgn="auto" latinLnBrk="0" hangingPunct="1">
              <a:lnSpc>
                <a:spcPct val="100000"/>
              </a:lnSpc>
              <a:spcBef>
                <a:spcPts val="0"/>
              </a:spcBef>
              <a:spcAft>
                <a:spcPts val="0"/>
              </a:spcAft>
              <a:buClrTx/>
              <a:buSzTx/>
              <a:buFontTx/>
              <a:buNone/>
              <a:tabLst/>
              <a:defRPr/>
            </a:pPr>
            <a:r>
              <a:rPr lang="de-DE" b="1" baseline="0" dirty="0" smtClean="0">
                <a:sym typeface="Symbol"/>
              </a:rPr>
              <a:t>Einfache: </a:t>
            </a:r>
            <a:r>
              <a:rPr lang="de-DE" baseline="0" dirty="0" smtClean="0">
                <a:sym typeface="Symbol"/>
              </a:rPr>
              <a:t>Nutzt die einfachste Möglichkeit</a:t>
            </a:r>
            <a:endParaRPr lang="de-DE" dirty="0" smtClean="0">
              <a:sym typeface="Symbol"/>
            </a:endParaRPr>
          </a:p>
          <a:p>
            <a:pPr marL="0" marR="0" lvl="0" indent="0" algn="just" defTabSz="914296" rtl="0" eaLnBrk="1" fontAlgn="auto" latinLnBrk="0" hangingPunct="1">
              <a:lnSpc>
                <a:spcPct val="100000"/>
              </a:lnSpc>
              <a:spcBef>
                <a:spcPts val="0"/>
              </a:spcBef>
              <a:spcAft>
                <a:spcPts val="0"/>
              </a:spcAft>
              <a:buClrTx/>
              <a:buSzTx/>
              <a:buFontTx/>
              <a:buNone/>
              <a:tabLst/>
              <a:defRPr/>
            </a:pPr>
            <a:endParaRPr lang="de-DE" dirty="0" smtClean="0"/>
          </a:p>
          <a:p>
            <a:pPr marL="0" marR="0" lvl="0" indent="0" algn="just" defTabSz="914296" rtl="0" eaLnBrk="1" fontAlgn="auto" latinLnBrk="0" hangingPunct="1">
              <a:lnSpc>
                <a:spcPct val="100000"/>
              </a:lnSpc>
              <a:spcBef>
                <a:spcPts val="0"/>
              </a:spcBef>
              <a:spcAft>
                <a:spcPts val="0"/>
              </a:spcAft>
              <a:buClrTx/>
              <a:buSzTx/>
              <a:buFontTx/>
              <a:buNone/>
              <a:tabLst/>
              <a:defRPr/>
            </a:pPr>
            <a:endParaRPr lang="de-DE" dirty="0" smtClean="0"/>
          </a:p>
        </p:txBody>
      </p:sp>
      <p:sp>
        <p:nvSpPr>
          <p:cNvPr id="4" name="Fußzeilenplatzhalter 3"/>
          <p:cNvSpPr>
            <a:spLocks noGrp="1"/>
          </p:cNvSpPr>
          <p:nvPr>
            <p:ph type="ftr" sz="quarter" idx="10"/>
          </p:nvPr>
        </p:nvSpPr>
        <p:spPr/>
        <p:txBody>
          <a:bodyPr/>
          <a:lstStyle/>
          <a:p>
            <a:r>
              <a:rPr lang="de-DE" dirty="0" err="1" smtClean="0"/>
              <a:t>ITSBw</a:t>
            </a:r>
            <a:r>
              <a:rPr lang="de-DE" dirty="0" smtClean="0"/>
              <a:t>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43</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11865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b="1" baseline="0" dirty="0" smtClean="0"/>
              <a:t>Beispiel: </a:t>
            </a:r>
          </a:p>
          <a:p>
            <a:pPr marL="0" indent="0">
              <a:buNone/>
            </a:pPr>
            <a:r>
              <a:rPr lang="de-DE" baseline="0" dirty="0" smtClean="0"/>
              <a:t>Information </a:t>
            </a:r>
            <a:r>
              <a:rPr lang="de-DE" baseline="0" dirty="0" smtClean="0">
                <a:sym typeface="Wingdings" panose="05000000000000000000" pitchFamily="2" charset="2"/>
              </a:rPr>
              <a:t> Das Licht ist an</a:t>
            </a:r>
          </a:p>
          <a:p>
            <a:pPr marL="0" indent="0">
              <a:buNone/>
            </a:pPr>
            <a:r>
              <a:rPr lang="de-DE" baseline="0" dirty="0" smtClean="0">
                <a:sym typeface="Wingdings" panose="05000000000000000000" pitchFamily="2" charset="2"/>
              </a:rPr>
              <a:t>Repräsentiert Daten  1 (1 Bit, 3,3 Volt bzw. entmagnetisiert)</a:t>
            </a:r>
          </a:p>
          <a:p>
            <a:pPr marL="0" indent="0">
              <a:buNone/>
            </a:pPr>
            <a:r>
              <a:rPr lang="de-DE" baseline="0" dirty="0" smtClean="0">
                <a:sym typeface="Wingdings" panose="05000000000000000000" pitchFamily="2" charset="2"/>
              </a:rPr>
              <a:t>Rückwärts durch Abstraktion und den Kontext Schluss auf „Das Licht ist an“ möglich</a:t>
            </a:r>
          </a:p>
          <a:p>
            <a:pPr marL="171450" indent="-171450">
              <a:buFont typeface="Wingdings" panose="05000000000000000000" pitchFamily="2" charset="2"/>
              <a:buChar char="à"/>
            </a:pPr>
            <a:r>
              <a:rPr lang="de-DE" baseline="0" dirty="0" smtClean="0">
                <a:sym typeface="Wingdings" panose="05000000000000000000" pitchFamily="2" charset="2"/>
              </a:rPr>
              <a:t>Gegenteil mit Licht aus genauso möglich (0 Bit, 0 Volt bzw. magnetisiert)</a:t>
            </a:r>
          </a:p>
          <a:p>
            <a:pPr marL="171450" indent="-171450">
              <a:buFont typeface="Wingdings" panose="05000000000000000000" pitchFamily="2" charset="2"/>
              <a:buChar char="à"/>
            </a:pPr>
            <a:endParaRPr lang="de-DE" baseline="0" dirty="0" smtClean="0">
              <a:sym typeface="Wingdings" panose="05000000000000000000" pitchFamily="2" charset="2"/>
            </a:endParaRPr>
          </a:p>
          <a:p>
            <a:pPr marL="0" indent="0">
              <a:buFont typeface="Wingdings" panose="05000000000000000000" pitchFamily="2" charset="2"/>
              <a:buNone/>
            </a:pPr>
            <a:r>
              <a:rPr lang="de-DE" b="1" baseline="0" dirty="0" smtClean="0">
                <a:sym typeface="Wingdings" panose="05000000000000000000" pitchFamily="2" charset="2"/>
              </a:rPr>
              <a:t>Darstellung von Informationen über Alphabet ( 0 und 1 ) wird als binäre Codierung bezeichnet</a:t>
            </a:r>
          </a:p>
          <a:p>
            <a:pPr marL="0" indent="0">
              <a:buFont typeface="Wingdings" panose="05000000000000000000" pitchFamily="2" charset="2"/>
              <a:buNone/>
            </a:pPr>
            <a:r>
              <a:rPr lang="de-DE" b="0" baseline="0" dirty="0" smtClean="0">
                <a:sym typeface="Wingdings" panose="05000000000000000000" pitchFamily="2" charset="2"/>
              </a:rPr>
              <a:t>In </a:t>
            </a:r>
            <a:r>
              <a:rPr lang="de-DE" b="0" baseline="0" dirty="0" err="1" smtClean="0">
                <a:sym typeface="Wingdings" panose="05000000000000000000" pitchFamily="2" charset="2"/>
              </a:rPr>
              <a:t>LogiSim</a:t>
            </a:r>
            <a:r>
              <a:rPr lang="de-DE" b="0" baseline="0" dirty="0" smtClean="0">
                <a:sym typeface="Wingdings" panose="05000000000000000000" pitchFamily="2" charset="2"/>
              </a:rPr>
              <a:t> bzw. der Wahrheitstabelle hat man bereits </a:t>
            </a:r>
          </a:p>
          <a:p>
            <a:pPr marL="0" indent="0">
              <a:buFont typeface="Wingdings" panose="05000000000000000000" pitchFamily="2" charset="2"/>
              <a:buNone/>
            </a:pPr>
            <a:r>
              <a:rPr lang="de-DE" b="0" baseline="0" dirty="0" smtClean="0">
                <a:sym typeface="Wingdings" panose="05000000000000000000" pitchFamily="2" charset="2"/>
              </a:rPr>
              <a:t>anschauliche Beispiele für die Verwendung von 0 und 1 gesehen.</a:t>
            </a:r>
          </a:p>
          <a:p>
            <a:pPr marL="0" indent="0">
              <a:buFont typeface="Wingdings" panose="05000000000000000000" pitchFamily="2" charset="2"/>
              <a:buNone/>
            </a:pPr>
            <a:endParaRPr lang="de-DE" b="0" baseline="0" dirty="0" smtClean="0">
              <a:sym typeface="Wingdings" panose="05000000000000000000" pitchFamily="2" charset="2"/>
            </a:endParaRPr>
          </a:p>
          <a:p>
            <a:pPr marL="0" indent="0">
              <a:buFont typeface="Wingdings" panose="05000000000000000000" pitchFamily="2" charset="2"/>
              <a:buNone/>
            </a:pPr>
            <a:r>
              <a:rPr lang="de-DE" b="1" baseline="0" dirty="0" smtClean="0">
                <a:sym typeface="Wingdings" panose="05000000000000000000" pitchFamily="2" charset="2"/>
              </a:rPr>
              <a:t>Übergang nächste Folie:</a:t>
            </a:r>
          </a:p>
          <a:p>
            <a:pPr marL="0" indent="0">
              <a:buFont typeface="Wingdings" panose="05000000000000000000" pitchFamily="2" charset="2"/>
              <a:buNone/>
            </a:pPr>
            <a:r>
              <a:rPr lang="de-DE" b="0" baseline="0" dirty="0" smtClean="0">
                <a:sym typeface="Wingdings" panose="05000000000000000000" pitchFamily="2" charset="2"/>
              </a:rPr>
              <a:t>Repräsentation der Daten mit Hilfe von Zahlensystemen</a:t>
            </a:r>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44</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2247102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563563" y="788988"/>
            <a:ext cx="4303712" cy="2981325"/>
          </a:xfrm>
        </p:spPr>
      </p:sp>
      <p:sp>
        <p:nvSpPr>
          <p:cNvPr id="3" name="Notizenplatzhalter 2"/>
          <p:cNvSpPr>
            <a:spLocks noGrp="1"/>
          </p:cNvSpPr>
          <p:nvPr>
            <p:ph type="body" idx="1"/>
          </p:nvPr>
        </p:nvSpPr>
        <p:spPr/>
        <p:txBody>
          <a:bodyPr/>
          <a:lstStyle/>
          <a:p>
            <a:r>
              <a:rPr lang="de-DE" b="1" dirty="0" smtClean="0"/>
              <a:t>Übersicht Zahlensysteme:</a:t>
            </a:r>
          </a:p>
          <a:p>
            <a:r>
              <a:rPr lang="de-DE" b="0" dirty="0" smtClean="0"/>
              <a:t>Dezimal, Binär, Hexadezimal (Es gibt noch mehr wie z.B. </a:t>
            </a:r>
            <a:r>
              <a:rPr lang="de-DE" b="0" dirty="0" err="1" smtClean="0"/>
              <a:t>Octal</a:t>
            </a:r>
            <a:r>
              <a:rPr lang="de-DE" b="0" dirty="0" smtClean="0"/>
              <a:t>)</a:t>
            </a:r>
          </a:p>
          <a:p>
            <a:endParaRPr lang="de-DE" b="1" dirty="0" smtClean="0"/>
          </a:p>
          <a:p>
            <a:r>
              <a:rPr lang="de-DE" b="1" dirty="0" smtClean="0"/>
              <a:t>Dezimal </a:t>
            </a:r>
            <a:r>
              <a:rPr lang="de-DE" b="1" dirty="0"/>
              <a:t>= *10</a:t>
            </a:r>
          </a:p>
          <a:p>
            <a:pPr marL="171450" indent="-171450">
              <a:buFont typeface="Wingdings" panose="05000000000000000000" pitchFamily="2" charset="2"/>
              <a:buChar char="à"/>
            </a:pPr>
            <a:r>
              <a:rPr lang="de-DE" sz="800" dirty="0">
                <a:solidFill>
                  <a:schemeClr val="accent4"/>
                </a:solidFill>
              </a:rPr>
              <a:t>2</a:t>
            </a:r>
            <a:r>
              <a:rPr lang="de-DE" sz="800" dirty="0"/>
              <a:t>•</a:t>
            </a:r>
            <a:r>
              <a:rPr lang="de-DE" sz="800" dirty="0">
                <a:solidFill>
                  <a:srgbClr val="005DA2"/>
                </a:solidFill>
              </a:rPr>
              <a:t>10</a:t>
            </a:r>
            <a:r>
              <a:rPr lang="de-DE" sz="800" baseline="30000" dirty="0">
                <a:solidFill>
                  <a:srgbClr val="FF0000"/>
                </a:solidFill>
              </a:rPr>
              <a:t>3</a:t>
            </a:r>
            <a:r>
              <a:rPr lang="de-DE" sz="800" dirty="0"/>
              <a:t> (2000) +  </a:t>
            </a:r>
            <a:r>
              <a:rPr lang="de-DE" sz="800" dirty="0">
                <a:solidFill>
                  <a:schemeClr val="accent4"/>
                </a:solidFill>
              </a:rPr>
              <a:t>0</a:t>
            </a:r>
            <a:r>
              <a:rPr lang="de-DE" sz="800" dirty="0"/>
              <a:t>•</a:t>
            </a:r>
            <a:r>
              <a:rPr lang="de-DE" sz="800" dirty="0">
                <a:solidFill>
                  <a:srgbClr val="005DA2"/>
                </a:solidFill>
              </a:rPr>
              <a:t>10</a:t>
            </a:r>
            <a:r>
              <a:rPr lang="de-DE" sz="800" baseline="30000" dirty="0">
                <a:solidFill>
                  <a:srgbClr val="FF0000"/>
                </a:solidFill>
              </a:rPr>
              <a:t>2</a:t>
            </a:r>
            <a:r>
              <a:rPr lang="de-DE" sz="800" dirty="0"/>
              <a:t> (0) + </a:t>
            </a:r>
            <a:r>
              <a:rPr lang="de-DE" sz="800" dirty="0">
                <a:solidFill>
                  <a:schemeClr val="accent4"/>
                </a:solidFill>
              </a:rPr>
              <a:t>1</a:t>
            </a:r>
            <a:r>
              <a:rPr lang="de-DE" sz="800" dirty="0"/>
              <a:t>•</a:t>
            </a:r>
            <a:r>
              <a:rPr lang="de-DE" sz="800" dirty="0">
                <a:solidFill>
                  <a:srgbClr val="005DA2"/>
                </a:solidFill>
              </a:rPr>
              <a:t>10</a:t>
            </a:r>
            <a:r>
              <a:rPr lang="de-DE" sz="800" baseline="30000" dirty="0">
                <a:solidFill>
                  <a:srgbClr val="FF0000"/>
                </a:solidFill>
              </a:rPr>
              <a:t>1</a:t>
            </a:r>
            <a:r>
              <a:rPr lang="de-DE" sz="800" dirty="0"/>
              <a:t> (10) + </a:t>
            </a:r>
            <a:r>
              <a:rPr lang="de-DE" sz="800" dirty="0">
                <a:solidFill>
                  <a:schemeClr val="accent4"/>
                </a:solidFill>
              </a:rPr>
              <a:t>8</a:t>
            </a:r>
            <a:r>
              <a:rPr lang="de-DE" sz="800" dirty="0"/>
              <a:t>•</a:t>
            </a:r>
            <a:r>
              <a:rPr lang="de-DE" sz="800" dirty="0">
                <a:solidFill>
                  <a:srgbClr val="005DA2"/>
                </a:solidFill>
              </a:rPr>
              <a:t>10</a:t>
            </a:r>
            <a:r>
              <a:rPr lang="de-DE" sz="800" baseline="30000" dirty="0">
                <a:solidFill>
                  <a:srgbClr val="FF0000"/>
                </a:solidFill>
              </a:rPr>
              <a:t>0 </a:t>
            </a:r>
            <a:r>
              <a:rPr lang="de-DE" sz="800" dirty="0">
                <a:solidFill>
                  <a:srgbClr val="005DA2"/>
                </a:solidFill>
              </a:rPr>
              <a:t>(8) = </a:t>
            </a:r>
            <a:r>
              <a:rPr lang="de-DE" sz="800" dirty="0" smtClean="0">
                <a:solidFill>
                  <a:srgbClr val="005DA2"/>
                </a:solidFill>
              </a:rPr>
              <a:t>2018</a:t>
            </a:r>
          </a:p>
          <a:p>
            <a:pPr marL="0" indent="0">
              <a:buFont typeface="Wingdings" panose="05000000000000000000" pitchFamily="2" charset="2"/>
              <a:buNone/>
            </a:pPr>
            <a:endParaRPr lang="de-DE" sz="800" baseline="30000" dirty="0">
              <a:solidFill>
                <a:srgbClr val="FF0000"/>
              </a:solidFill>
            </a:endParaRPr>
          </a:p>
          <a:p>
            <a:pPr marL="0" indent="0">
              <a:buFont typeface="Wingdings" panose="05000000000000000000" pitchFamily="2" charset="2"/>
              <a:buNone/>
            </a:pPr>
            <a:r>
              <a:rPr lang="de-DE" b="1" dirty="0"/>
              <a:t>Binär = *2</a:t>
            </a:r>
          </a:p>
          <a:p>
            <a:pPr marL="171450" indent="-171450">
              <a:buFont typeface="Wingdings" panose="05000000000000000000" pitchFamily="2" charset="2"/>
              <a:buChar char="à"/>
            </a:pPr>
            <a:r>
              <a:rPr lang="de-DE" sz="800" dirty="0" smtClean="0">
                <a:solidFill>
                  <a:schemeClr val="accent4"/>
                </a:solidFill>
              </a:rPr>
              <a:t>1</a:t>
            </a:r>
            <a:r>
              <a:rPr lang="de-DE" sz="800" dirty="0" smtClean="0"/>
              <a:t>•</a:t>
            </a:r>
            <a:r>
              <a:rPr lang="de-DE" sz="800" dirty="0" smtClean="0">
                <a:solidFill>
                  <a:srgbClr val="C808A3"/>
                </a:solidFill>
              </a:rPr>
              <a:t>2</a:t>
            </a:r>
            <a:r>
              <a:rPr lang="de-DE" sz="800" baseline="30000" dirty="0" smtClean="0">
                <a:solidFill>
                  <a:srgbClr val="FF0000"/>
                </a:solidFill>
              </a:rPr>
              <a:t>3</a:t>
            </a:r>
            <a:r>
              <a:rPr lang="de-DE" sz="800" dirty="0" smtClean="0"/>
              <a:t> </a:t>
            </a:r>
            <a:r>
              <a:rPr lang="de-DE" sz="800" dirty="0"/>
              <a:t>(8) +  </a:t>
            </a:r>
            <a:r>
              <a:rPr lang="de-DE" sz="800" dirty="0">
                <a:solidFill>
                  <a:schemeClr val="accent4"/>
                </a:solidFill>
              </a:rPr>
              <a:t>1</a:t>
            </a:r>
            <a:r>
              <a:rPr lang="de-DE" sz="800" dirty="0"/>
              <a:t>•</a:t>
            </a:r>
            <a:r>
              <a:rPr lang="de-DE" sz="800" dirty="0">
                <a:solidFill>
                  <a:srgbClr val="C808A3"/>
                </a:solidFill>
              </a:rPr>
              <a:t>2</a:t>
            </a:r>
            <a:r>
              <a:rPr lang="de-DE" sz="800" baseline="30000" dirty="0">
                <a:solidFill>
                  <a:srgbClr val="FF0000"/>
                </a:solidFill>
              </a:rPr>
              <a:t>2</a:t>
            </a:r>
            <a:r>
              <a:rPr lang="de-DE" sz="800" dirty="0"/>
              <a:t> (4) + </a:t>
            </a:r>
            <a:r>
              <a:rPr lang="de-DE" sz="800" dirty="0">
                <a:solidFill>
                  <a:schemeClr val="accent4"/>
                </a:solidFill>
              </a:rPr>
              <a:t>0</a:t>
            </a:r>
            <a:r>
              <a:rPr lang="de-DE" sz="800" dirty="0"/>
              <a:t>•</a:t>
            </a:r>
            <a:r>
              <a:rPr lang="de-DE" sz="800" dirty="0">
                <a:solidFill>
                  <a:srgbClr val="C808A3"/>
                </a:solidFill>
              </a:rPr>
              <a:t>2</a:t>
            </a:r>
            <a:r>
              <a:rPr lang="de-DE" sz="800" baseline="30000" dirty="0">
                <a:solidFill>
                  <a:srgbClr val="FF0000"/>
                </a:solidFill>
              </a:rPr>
              <a:t>1</a:t>
            </a:r>
            <a:r>
              <a:rPr lang="de-DE" sz="800" dirty="0"/>
              <a:t> (0) +</a:t>
            </a:r>
            <a:r>
              <a:rPr lang="de-DE" sz="800" dirty="0">
                <a:solidFill>
                  <a:schemeClr val="accent4"/>
                </a:solidFill>
              </a:rPr>
              <a:t>1</a:t>
            </a:r>
            <a:r>
              <a:rPr lang="de-DE" sz="800" dirty="0"/>
              <a:t>•</a:t>
            </a:r>
            <a:r>
              <a:rPr lang="de-DE" sz="800" dirty="0">
                <a:solidFill>
                  <a:srgbClr val="C808A3"/>
                </a:solidFill>
              </a:rPr>
              <a:t>2</a:t>
            </a:r>
            <a:r>
              <a:rPr lang="de-DE" sz="800" baseline="30000" dirty="0">
                <a:solidFill>
                  <a:srgbClr val="FF0000"/>
                </a:solidFill>
              </a:rPr>
              <a:t>0</a:t>
            </a:r>
            <a:r>
              <a:rPr lang="de-DE" sz="800" dirty="0">
                <a:solidFill>
                  <a:srgbClr val="C808A3"/>
                </a:solidFill>
              </a:rPr>
              <a:t> (0) = </a:t>
            </a:r>
            <a:r>
              <a:rPr lang="de-DE" sz="800" dirty="0" smtClean="0">
                <a:solidFill>
                  <a:srgbClr val="C808A3"/>
                </a:solidFill>
              </a:rPr>
              <a:t>13</a:t>
            </a:r>
          </a:p>
          <a:p>
            <a:pPr marL="0" indent="0">
              <a:buFont typeface="Wingdings" panose="05000000000000000000" pitchFamily="2" charset="2"/>
              <a:buNone/>
            </a:pPr>
            <a:endParaRPr lang="de-DE" dirty="0"/>
          </a:p>
          <a:p>
            <a:r>
              <a:rPr lang="de-DE" b="1" dirty="0"/>
              <a:t>Hexadezimal = *16</a:t>
            </a:r>
          </a:p>
          <a:p>
            <a:pPr marL="171450" indent="-171450">
              <a:buFont typeface="Wingdings" panose="05000000000000000000" pitchFamily="2" charset="2"/>
              <a:buChar char="à"/>
            </a:pPr>
            <a:r>
              <a:rPr lang="de-DE" dirty="0"/>
              <a:t>1 2 3 4 5 6 7 8 9 A B C D E F = 1 2 3 4 5 6 7 8 9 10 11 12 13 14 15</a:t>
            </a:r>
          </a:p>
          <a:p>
            <a:pPr marL="171450" indent="-171450">
              <a:buFont typeface="Wingdings" panose="05000000000000000000" pitchFamily="2" charset="2"/>
              <a:buChar char="à"/>
            </a:pPr>
            <a:r>
              <a:rPr lang="de-DE" sz="800" dirty="0">
                <a:solidFill>
                  <a:schemeClr val="accent4"/>
                </a:solidFill>
              </a:rPr>
              <a:t>1</a:t>
            </a:r>
            <a:r>
              <a:rPr lang="de-DE" sz="800" dirty="0"/>
              <a:t>•</a:t>
            </a:r>
            <a:r>
              <a:rPr lang="de-DE" sz="800" dirty="0">
                <a:solidFill>
                  <a:schemeClr val="accent2">
                    <a:lumMod val="50000"/>
                  </a:schemeClr>
                </a:solidFill>
              </a:rPr>
              <a:t>16</a:t>
            </a:r>
            <a:r>
              <a:rPr lang="de-DE" sz="800" baseline="30000" dirty="0">
                <a:solidFill>
                  <a:srgbClr val="FF0000"/>
                </a:solidFill>
              </a:rPr>
              <a:t>1</a:t>
            </a:r>
            <a:r>
              <a:rPr lang="de-DE" sz="800" dirty="0"/>
              <a:t> (16)+  </a:t>
            </a:r>
            <a:r>
              <a:rPr lang="de-DE" sz="800" dirty="0">
                <a:solidFill>
                  <a:schemeClr val="accent4"/>
                </a:solidFill>
              </a:rPr>
              <a:t>A</a:t>
            </a:r>
            <a:r>
              <a:rPr lang="de-DE" sz="800" dirty="0"/>
              <a:t>•</a:t>
            </a:r>
            <a:r>
              <a:rPr lang="de-DE" sz="800" dirty="0">
                <a:solidFill>
                  <a:schemeClr val="accent2">
                    <a:lumMod val="50000"/>
                  </a:schemeClr>
                </a:solidFill>
              </a:rPr>
              <a:t>16</a:t>
            </a:r>
            <a:r>
              <a:rPr lang="de-DE" sz="800" baseline="30000" dirty="0">
                <a:solidFill>
                  <a:srgbClr val="FF0000"/>
                </a:solidFill>
              </a:rPr>
              <a:t>0</a:t>
            </a:r>
            <a:r>
              <a:rPr lang="de-DE" sz="800" dirty="0"/>
              <a:t> (10) = 26</a:t>
            </a:r>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45</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1768559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Gem. Folie</a:t>
            </a:r>
          </a:p>
          <a:p>
            <a:endParaRPr lang="de-DE" dirty="0" smtClean="0"/>
          </a:p>
          <a:p>
            <a:r>
              <a:rPr lang="de-DE" b="1" dirty="0" smtClean="0"/>
              <a:t>Nächste Folie:</a:t>
            </a:r>
          </a:p>
          <a:p>
            <a:r>
              <a:rPr lang="de-DE" dirty="0" smtClean="0"/>
              <a:t>Das Gleiche</a:t>
            </a:r>
            <a:r>
              <a:rPr lang="de-DE" baseline="0" dirty="0" smtClean="0"/>
              <a:t> funktioniert auch umgekehrt von Dezimal in jedes beliebige Zahlensystem</a:t>
            </a:r>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46</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238435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Rechnung:</a:t>
            </a:r>
          </a:p>
          <a:p>
            <a:r>
              <a:rPr lang="de-DE" dirty="0" smtClean="0"/>
              <a:t>Zahl %</a:t>
            </a:r>
            <a:r>
              <a:rPr lang="de-DE" baseline="0" dirty="0" smtClean="0"/>
              <a:t> (</a:t>
            </a:r>
            <a:r>
              <a:rPr lang="de-DE" baseline="0" dirty="0" err="1" smtClean="0"/>
              <a:t>modulo</a:t>
            </a:r>
            <a:r>
              <a:rPr lang="de-DE" baseline="0" dirty="0" smtClean="0"/>
              <a:t>)</a:t>
            </a:r>
            <a:r>
              <a:rPr lang="de-DE" dirty="0" smtClean="0"/>
              <a:t> Zahlensystem-Wert = Zahl / Zahlensystem-Wert R(</a:t>
            </a:r>
            <a:r>
              <a:rPr lang="de-DE" dirty="0" err="1" smtClean="0"/>
              <a:t>est</a:t>
            </a:r>
            <a:r>
              <a:rPr lang="de-DE" dirty="0" smtClean="0"/>
              <a:t>) X</a:t>
            </a:r>
          </a:p>
          <a:p>
            <a:endParaRPr lang="de-DE" dirty="0" smtClean="0"/>
          </a:p>
          <a:p>
            <a:r>
              <a:rPr lang="de-DE" i="1" dirty="0" smtClean="0"/>
              <a:t>Anschließend:</a:t>
            </a:r>
          </a:p>
          <a:p>
            <a:r>
              <a:rPr lang="de-DE" dirty="0" smtClean="0"/>
              <a:t>(Übertrag von</a:t>
            </a:r>
            <a:r>
              <a:rPr lang="de-DE" baseline="0" dirty="0" smtClean="0"/>
              <a:t> Zahl / Zahlenwertsystem-Wert)</a:t>
            </a:r>
            <a:r>
              <a:rPr lang="de-DE" dirty="0" smtClean="0"/>
              <a:t> % (</a:t>
            </a:r>
            <a:r>
              <a:rPr lang="de-DE" dirty="0" err="1" smtClean="0"/>
              <a:t>modulo</a:t>
            </a:r>
            <a:r>
              <a:rPr lang="de-DE" dirty="0" smtClean="0"/>
              <a:t>) Zahlensystem-Wert</a:t>
            </a:r>
          </a:p>
          <a:p>
            <a:endParaRPr lang="de-DE" dirty="0" smtClean="0"/>
          </a:p>
          <a:p>
            <a:r>
              <a:rPr lang="de-DE" dirty="0" smtClean="0"/>
              <a:t>Solange bis</a:t>
            </a:r>
            <a:r>
              <a:rPr lang="de-DE" baseline="0" dirty="0" smtClean="0"/>
              <a:t> nicht mehr möglich </a:t>
            </a:r>
            <a:r>
              <a:rPr lang="de-DE" baseline="0" dirty="0" smtClean="0">
                <a:sym typeface="Wingdings" panose="05000000000000000000" pitchFamily="2" charset="2"/>
              </a:rPr>
              <a:t> Zahl % (</a:t>
            </a:r>
            <a:r>
              <a:rPr lang="de-DE" baseline="0" dirty="0" err="1" smtClean="0">
                <a:sym typeface="Wingdings" panose="05000000000000000000" pitchFamily="2" charset="2"/>
              </a:rPr>
              <a:t>modulo</a:t>
            </a:r>
            <a:r>
              <a:rPr lang="de-DE" baseline="0" dirty="0" smtClean="0">
                <a:sym typeface="Wingdings" panose="05000000000000000000" pitchFamily="2" charset="2"/>
              </a:rPr>
              <a:t>) ZW = 0 R(</a:t>
            </a:r>
            <a:r>
              <a:rPr lang="de-DE" baseline="0" dirty="0" err="1" smtClean="0">
                <a:sym typeface="Wingdings" panose="05000000000000000000" pitchFamily="2" charset="2"/>
              </a:rPr>
              <a:t>est</a:t>
            </a:r>
            <a:r>
              <a:rPr lang="de-DE" baseline="0" dirty="0" smtClean="0">
                <a:sym typeface="Wingdings" panose="05000000000000000000" pitchFamily="2" charset="2"/>
              </a:rPr>
              <a:t>) Zahl</a:t>
            </a:r>
          </a:p>
          <a:p>
            <a:endParaRPr lang="de-DE" b="1" baseline="0" dirty="0" smtClean="0">
              <a:sym typeface="Wingdings" panose="05000000000000000000" pitchFamily="2" charset="2"/>
            </a:endParaRPr>
          </a:p>
          <a:p>
            <a:pPr marL="0" marR="0" lvl="0" indent="0" algn="just" defTabSz="914296" rtl="0" eaLnBrk="1" fontAlgn="auto" latinLnBrk="0" hangingPunct="1">
              <a:lnSpc>
                <a:spcPct val="100000"/>
              </a:lnSpc>
              <a:spcBef>
                <a:spcPts val="0"/>
              </a:spcBef>
              <a:spcAft>
                <a:spcPts val="0"/>
              </a:spcAft>
              <a:buClrTx/>
              <a:buSzTx/>
              <a:buFontTx/>
              <a:buNone/>
              <a:tabLst/>
              <a:defRPr/>
            </a:pPr>
            <a:r>
              <a:rPr lang="de-DE" b="1" dirty="0" smtClean="0"/>
              <a:t>Von unten nach oben gelesen</a:t>
            </a:r>
          </a:p>
          <a:p>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47</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5003042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smtClean="0"/>
              <a:t>Klick:</a:t>
            </a:r>
            <a:r>
              <a:rPr lang="de-DE" baseline="0" dirty="0" smtClean="0"/>
              <a:t> Zweier-Tabelle anzeigen </a:t>
            </a:r>
            <a:endParaRPr lang="de-DE" baseline="0" dirty="0" smtClean="0">
              <a:sym typeface="Wingdings" panose="05000000000000000000" pitchFamily="2" charset="2"/>
            </a:endParaRPr>
          </a:p>
          <a:p>
            <a:pPr marL="228600" indent="-228600">
              <a:buAutoNum type="arabicPeriod"/>
            </a:pPr>
            <a:r>
              <a:rPr lang="de-DE" baseline="0" dirty="0" smtClean="0">
                <a:sym typeface="Wingdings" panose="05000000000000000000" pitchFamily="2" charset="2"/>
              </a:rPr>
              <a:t>Klick: Mittelpunkt anzeigen [Klassisch 0 – 1 = -1]</a:t>
            </a:r>
          </a:p>
          <a:p>
            <a:pPr marL="228600" indent="-228600">
              <a:buAutoNum type="arabicPeriod"/>
            </a:pPr>
            <a:r>
              <a:rPr lang="de-DE" baseline="0" dirty="0" smtClean="0">
                <a:sym typeface="Wingdings" panose="05000000000000000000" pitchFamily="2" charset="2"/>
              </a:rPr>
              <a:t>Klick: Einer-Tabelle anzeigen</a:t>
            </a:r>
          </a:p>
          <a:p>
            <a:pPr marL="228600" indent="-228600">
              <a:buAutoNum type="arabicPeriod"/>
            </a:pPr>
            <a:r>
              <a:rPr lang="de-DE" baseline="0" dirty="0" smtClean="0">
                <a:sym typeface="Wingdings" panose="05000000000000000000" pitchFamily="2" charset="2"/>
              </a:rPr>
              <a:t>Klick: Mittelpunkt anzeigen [2 Mal die 0]</a:t>
            </a:r>
          </a:p>
          <a:p>
            <a:pPr marL="228600" indent="-228600">
              <a:buAutoNum type="arabicPeriod"/>
            </a:pPr>
            <a:endParaRPr lang="de-DE" baseline="0" dirty="0" smtClean="0">
              <a:sym typeface="Wingdings" panose="05000000000000000000" pitchFamily="2" charset="2"/>
            </a:endParaRPr>
          </a:p>
          <a:p>
            <a:pPr marL="0" indent="0">
              <a:buNone/>
            </a:pPr>
            <a:r>
              <a:rPr lang="de-DE" baseline="0" dirty="0" smtClean="0">
                <a:sym typeface="Wingdings" panose="05000000000000000000" pitchFamily="2" charset="2"/>
              </a:rPr>
              <a:t>Einerkomplement Nachteil:</a:t>
            </a:r>
          </a:p>
          <a:p>
            <a:pPr marL="171450" indent="-171450">
              <a:buFontTx/>
              <a:buChar char="-"/>
            </a:pPr>
            <a:r>
              <a:rPr lang="de-DE" baseline="0" dirty="0" smtClean="0">
                <a:sym typeface="Wingdings" panose="05000000000000000000" pitchFamily="2" charset="2"/>
              </a:rPr>
              <a:t>2 Möglichkeiten für die 0</a:t>
            </a:r>
          </a:p>
          <a:p>
            <a:pPr marL="171450" indent="-171450">
              <a:buFontTx/>
              <a:buChar char="-"/>
            </a:pPr>
            <a:r>
              <a:rPr lang="de-DE" baseline="0" dirty="0" smtClean="0">
                <a:sym typeface="Wingdings" panose="05000000000000000000" pitchFamily="2" charset="2"/>
              </a:rPr>
              <a:t>Es muss eine Fallunterscheidung stattfinden</a:t>
            </a:r>
          </a:p>
          <a:p>
            <a:pPr marL="0" indent="0">
              <a:buNone/>
            </a:pPr>
            <a:endParaRPr lang="de-DE" baseline="0" dirty="0" smtClean="0">
              <a:sym typeface="Wingdings" panose="05000000000000000000" pitchFamily="2" charset="2"/>
            </a:endParaRPr>
          </a:p>
          <a:p>
            <a:pPr marL="228600" indent="-228600">
              <a:buAutoNum type="arabicPeriod" startAt="5"/>
            </a:pPr>
            <a:r>
              <a:rPr lang="de-DE" baseline="0" dirty="0" smtClean="0">
                <a:sym typeface="Wingdings" panose="05000000000000000000" pitchFamily="2" charset="2"/>
              </a:rPr>
              <a:t>Klick: Vorzeichen im EK durch Umkehren der 0 und 1en</a:t>
            </a:r>
          </a:p>
          <a:p>
            <a:pPr marL="228600" indent="-228600">
              <a:buAutoNum type="arabicPeriod" startAt="5"/>
            </a:pPr>
            <a:r>
              <a:rPr lang="de-DE" baseline="0" dirty="0" smtClean="0">
                <a:sym typeface="Wingdings" panose="05000000000000000000" pitchFamily="2" charset="2"/>
              </a:rPr>
              <a:t>Klick: Fokus auf Zweierkomplement legen [Verschwinden des EK]</a:t>
            </a:r>
          </a:p>
          <a:p>
            <a:pPr marL="457148" lvl="1" indent="0">
              <a:buNone/>
            </a:pPr>
            <a:r>
              <a:rPr lang="de-DE" baseline="0" dirty="0" smtClean="0">
                <a:sym typeface="Wingdings" panose="05000000000000000000" pitchFamily="2" charset="2"/>
              </a:rPr>
              <a:t>    und Rechenweg aufzeigen mit 4 Bit</a:t>
            </a:r>
          </a:p>
          <a:p>
            <a:pPr marL="228600" indent="-228600">
              <a:buAutoNum type="arabicPeriod" startAt="5"/>
            </a:pPr>
            <a:r>
              <a:rPr lang="de-DE" baseline="0" dirty="0" smtClean="0">
                <a:sym typeface="Wingdings" panose="05000000000000000000" pitchFamily="2" charset="2"/>
              </a:rPr>
              <a:t>Klick: Gleiches nochmal mit 8 Bit</a:t>
            </a:r>
          </a:p>
          <a:p>
            <a:pPr marL="228600" indent="-228600">
              <a:buAutoNum type="arabicPeriod" startAt="5"/>
            </a:pPr>
            <a:endParaRPr lang="de-DE" baseline="0" dirty="0" smtClean="0">
              <a:sym typeface="Wingdings" panose="05000000000000000000" pitchFamily="2" charset="2"/>
            </a:endParaRPr>
          </a:p>
          <a:p>
            <a:pPr marL="0" indent="0">
              <a:buNone/>
            </a:pPr>
            <a:r>
              <a:rPr lang="de-DE" b="1" u="sng" baseline="0" dirty="0" smtClean="0">
                <a:sym typeface="Wingdings" panose="05000000000000000000" pitchFamily="2" charset="2"/>
              </a:rPr>
              <a:t>Rückblick auf Folie 29 (Datenformate) </a:t>
            </a:r>
          </a:p>
          <a:p>
            <a:pPr marL="0" indent="0">
              <a:buNone/>
            </a:pPr>
            <a:endParaRPr lang="de-DE" b="1" u="sng" baseline="0" dirty="0" smtClean="0">
              <a:sym typeface="Wingdings" panose="05000000000000000000" pitchFamily="2" charset="2"/>
            </a:endParaRPr>
          </a:p>
          <a:p>
            <a:pPr marL="0" indent="0">
              <a:buNone/>
            </a:pPr>
            <a:r>
              <a:rPr lang="de-DE" b="0" u="none" baseline="0" dirty="0" smtClean="0">
                <a:sym typeface="Wingdings" panose="05000000000000000000" pitchFamily="2" charset="2"/>
              </a:rPr>
              <a:t>7. Klick: Rechenweg anzeigen für vorhandene 4 Bits</a:t>
            </a:r>
          </a:p>
          <a:p>
            <a:pPr marL="0" indent="0">
              <a:buNone/>
            </a:pPr>
            <a:endParaRPr lang="de-DE" b="0" u="none" baseline="0" dirty="0" smtClean="0">
              <a:sym typeface="Wingdings" panose="05000000000000000000" pitchFamily="2" charset="2"/>
            </a:endParaRPr>
          </a:p>
          <a:p>
            <a:pPr marL="0" indent="0">
              <a:buNone/>
            </a:pPr>
            <a:r>
              <a:rPr lang="de-DE" b="0" u="none" baseline="0" dirty="0" smtClean="0">
                <a:sym typeface="Wingdings" panose="05000000000000000000" pitchFamily="2" charset="2"/>
              </a:rPr>
              <a:t>Von Minus zu plus entsprechend umgekehrt</a:t>
            </a:r>
          </a:p>
          <a:p>
            <a:pPr marL="0" indent="0">
              <a:buNone/>
            </a:pPr>
            <a:endParaRPr lang="de-DE" b="0" u="none" baseline="0" dirty="0" smtClean="0">
              <a:sym typeface="Wingdings" panose="05000000000000000000" pitchFamily="2" charset="2"/>
            </a:endParaRPr>
          </a:p>
          <a:p>
            <a:pPr marL="0" indent="0">
              <a:buNone/>
            </a:pPr>
            <a:endParaRPr lang="de-DE" b="1" u="sng" baseline="0" dirty="0" smtClean="0">
              <a:sym typeface="Wingdings" panose="05000000000000000000" pitchFamily="2" charset="2"/>
            </a:endParaRPr>
          </a:p>
          <a:p>
            <a:pPr marL="0" indent="0">
              <a:buNone/>
            </a:pPr>
            <a:endParaRPr lang="de-DE" b="1" u="sng" baseline="0" dirty="0" smtClean="0">
              <a:sym typeface="Wingdings" panose="05000000000000000000" pitchFamily="2" charset="2"/>
            </a:endParaRPr>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48</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4204614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b="1" u="sng" baseline="0" dirty="0" smtClean="0">
                <a:sym typeface="Wingdings" panose="05000000000000000000" pitchFamily="2" charset="2"/>
              </a:rPr>
              <a:t>Warum ist die Datenbreite wichtig?</a:t>
            </a:r>
          </a:p>
          <a:p>
            <a:pPr marL="0" indent="0">
              <a:buNone/>
            </a:pPr>
            <a:r>
              <a:rPr lang="de-DE" b="0" u="none" baseline="0" dirty="0" smtClean="0">
                <a:sym typeface="Wingdings" panose="05000000000000000000" pitchFamily="2" charset="2"/>
              </a:rPr>
              <a:t>Dazu wollen wir uns einige Beispiele angucken</a:t>
            </a:r>
          </a:p>
          <a:p>
            <a:pPr marL="0" indent="0">
              <a:buNone/>
            </a:pPr>
            <a:r>
              <a:rPr lang="de-DE" b="0" u="none" baseline="0" dirty="0" smtClean="0">
                <a:sym typeface="Wingdings" panose="05000000000000000000" pitchFamily="2" charset="2"/>
              </a:rPr>
              <a:t> Folie durchklicken</a:t>
            </a:r>
          </a:p>
          <a:p>
            <a:pPr marL="0" indent="0">
              <a:buNone/>
            </a:pPr>
            <a:endParaRPr lang="de-DE" b="1" u="sng" baseline="0" dirty="0" smtClean="0">
              <a:sym typeface="Wingdings" panose="05000000000000000000" pitchFamily="2" charset="2"/>
            </a:endParaRPr>
          </a:p>
          <a:p>
            <a:r>
              <a:rPr lang="de-DE" sz="700" b="1" i="1" dirty="0" smtClean="0"/>
              <a:t>Explosion der Ariane 5 *</a:t>
            </a:r>
          </a:p>
          <a:p>
            <a:endParaRPr lang="de-DE" sz="700" i="1" dirty="0" smtClean="0"/>
          </a:p>
          <a:p>
            <a:r>
              <a:rPr lang="de-DE" sz="700" i="1" dirty="0" smtClean="0"/>
              <a:t>Am 4. Juni 1996 startete die ESA eine unbemannte Rakete mit vier Satelliten an Bord von Französisch Guyana aus. 40 Sekunden nach dem Start explodierte die Ariane 5. Verlust ca. 500 Millionen Dollar für Rakete und Satelliten. Entwicklungskosten ca. 7 Milliarden Dollar. </a:t>
            </a:r>
          </a:p>
          <a:p>
            <a:endParaRPr lang="de-DE" sz="700" i="1" dirty="0" smtClean="0"/>
          </a:p>
          <a:p>
            <a:r>
              <a:rPr lang="de-DE" sz="700" i="1" dirty="0" smtClean="0"/>
              <a:t>Ursache für den Absturz: </a:t>
            </a:r>
          </a:p>
          <a:p>
            <a:r>
              <a:rPr lang="de-DE" sz="700" i="1" dirty="0" smtClean="0"/>
              <a:t>Der Bordcomputer stürzte 36.7 Sek. nach dem Start ab als er versuchte, den Wert der </a:t>
            </a:r>
            <a:r>
              <a:rPr lang="de-DE" sz="700" i="1" dirty="0" err="1" smtClean="0"/>
              <a:t>horizont</a:t>
            </a:r>
            <a:r>
              <a:rPr lang="de-DE" sz="700" i="1" dirty="0" smtClean="0"/>
              <a:t>. Geschwindigkeit von 64 Bit Gleitkommadarstellung in 16 Bit signed Integer umzuwandeln: -+ b1 b2 ... b15. </a:t>
            </a:r>
          </a:p>
          <a:p>
            <a:r>
              <a:rPr lang="de-DE" sz="700" i="1" dirty="0" smtClean="0"/>
              <a:t>Die entsprechende Zahl war grösser als 2^{15}=32767 und erzeugte einen Overflow</a:t>
            </a:r>
            <a:r>
              <a:rPr lang="de-DE" sz="700" i="1" baseline="0" dirty="0" smtClean="0"/>
              <a:t> </a:t>
            </a:r>
            <a:r>
              <a:rPr lang="de-DE" sz="700" i="1" baseline="0" dirty="0" smtClean="0">
                <a:sym typeface="Wingdings" panose="05000000000000000000" pitchFamily="2" charset="2"/>
              </a:rPr>
              <a:t> Ging in den negativen Bereich</a:t>
            </a:r>
            <a:endParaRPr lang="de-DE" sz="700" i="1" dirty="0" smtClean="0"/>
          </a:p>
          <a:p>
            <a:r>
              <a:rPr lang="de-DE" sz="700" i="1" dirty="0" smtClean="0"/>
              <a:t>Das Lenksystem brach zusammen und gab die Kontrolle an eine zweite, identische Einheit ab. Selbstzerstörung wurde ausgelöst, da die Triebwerke abzubrechen drohten. </a:t>
            </a:r>
          </a:p>
          <a:p>
            <a:endParaRPr lang="de-DE" sz="900" b="0" i="0" kern="1200" dirty="0" smtClean="0">
              <a:solidFill>
                <a:schemeClr val="tx1"/>
              </a:solidFill>
              <a:effectLst/>
              <a:latin typeface="Arial" panose="020B0604020202020204" pitchFamily="34" charset="0"/>
              <a:ea typeface="+mn-ea"/>
              <a:cs typeface="Arial" panose="020B0604020202020204" pitchFamily="34" charset="0"/>
            </a:endParaRPr>
          </a:p>
          <a:p>
            <a:r>
              <a:rPr lang="de-DE" sz="700" i="1" dirty="0" smtClean="0"/>
              <a:t>Bemerkungen: </a:t>
            </a:r>
          </a:p>
          <a:p>
            <a:r>
              <a:rPr lang="de-DE" sz="700" i="1" dirty="0" smtClean="0"/>
              <a:t>(1) Die Software stammte von der Ariane 4, aber die Ariane 5 flog schneller! </a:t>
            </a:r>
          </a:p>
          <a:p>
            <a:r>
              <a:rPr lang="de-DE" sz="700" i="1" dirty="0" smtClean="0"/>
              <a:t>(2) Die Software war für den eigentlichen Flug überflüssig und diente nur den Startvorbereitungen. Um einen möglichen </a:t>
            </a:r>
            <a:r>
              <a:rPr lang="de-DE" sz="700" i="1" dirty="0" err="1" smtClean="0"/>
              <a:t>Restart</a:t>
            </a:r>
            <a:r>
              <a:rPr lang="de-DE" sz="700" i="1" dirty="0" smtClean="0"/>
              <a:t> im Falle einer kurzen Unterbrechung des Countdowns zu ermöglichen, blieb das Programm 40 Sek. lang während des Flugs aktiv. </a:t>
            </a:r>
          </a:p>
          <a:p>
            <a:r>
              <a:rPr lang="de-DE" sz="700" i="1" dirty="0" smtClean="0"/>
              <a:t>(3) Der Backup-Rechner verwendete exakt das gleiche Programm. </a:t>
            </a:r>
          </a:p>
          <a:p>
            <a:r>
              <a:rPr lang="de-DE" sz="700" i="1" dirty="0" smtClean="0"/>
              <a:t>(4) Die Umwandlung war nicht abgesichert, da man glaubte, dass die Zahl nie so groß sein könnte.</a:t>
            </a:r>
          </a:p>
          <a:p>
            <a:pPr marL="0" indent="0">
              <a:buNone/>
            </a:pPr>
            <a:endParaRPr lang="de-DE" b="1" u="sng" baseline="0" dirty="0" smtClean="0">
              <a:sym typeface="Wingdings" panose="05000000000000000000" pitchFamily="2" charset="2"/>
            </a:endParaRPr>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49</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1575766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just" defTabSz="914296" rtl="0" eaLnBrk="1" fontAlgn="auto" latinLnBrk="0" hangingPunct="1">
              <a:lnSpc>
                <a:spcPct val="100000"/>
              </a:lnSpc>
              <a:spcBef>
                <a:spcPts val="0"/>
              </a:spcBef>
              <a:spcAft>
                <a:spcPts val="0"/>
              </a:spcAft>
              <a:buClrTx/>
              <a:buSzTx/>
              <a:buFontTx/>
              <a:buNone/>
              <a:tabLst/>
              <a:defRPr/>
            </a:pPr>
            <a:r>
              <a:rPr lang="de-DE" baseline="0" dirty="0" smtClean="0"/>
              <a:t>„Amerikanischer Standard Code für Informationsaustausch“</a:t>
            </a:r>
            <a:endParaRPr lang="de-DE" dirty="0" smtClean="0"/>
          </a:p>
          <a:p>
            <a:endParaRPr lang="de-DE" dirty="0" smtClean="0"/>
          </a:p>
          <a:p>
            <a:r>
              <a:rPr lang="de-DE" dirty="0" smtClean="0"/>
              <a:t>ASCII – Nutzt 7 Bit unsigned Integer [Reichweite von</a:t>
            </a:r>
            <a:r>
              <a:rPr lang="de-DE" baseline="0" dirty="0" smtClean="0"/>
              <a:t> 0 zu 127]</a:t>
            </a:r>
          </a:p>
          <a:p>
            <a:endParaRPr lang="de-DE" baseline="0" dirty="0" smtClean="0"/>
          </a:p>
          <a:p>
            <a:r>
              <a:rPr lang="de-DE" baseline="0" dirty="0" smtClean="0"/>
              <a:t>Heutzutage gibt erweiterte ASCII Tabellen mit 8 Bits [Reichweite von 0 zu 255]</a:t>
            </a:r>
          </a:p>
          <a:p>
            <a:endParaRPr lang="de-DE" baseline="0" dirty="0" smtClean="0"/>
          </a:p>
          <a:p>
            <a:r>
              <a:rPr lang="de-DE" baseline="0" dirty="0" smtClean="0"/>
              <a:t>Zeigen anhand beider Tabellen </a:t>
            </a:r>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50</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1476524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p:txBody>
          <a:bodyPr>
            <a:normAutofit/>
          </a:bodyPr>
          <a:lstStyle/>
          <a:p>
            <a:pPr algn="just"/>
            <a:r>
              <a:rPr lang="de-DE" sz="900" b="1" dirty="0"/>
              <a:t>Technische </a:t>
            </a:r>
            <a:r>
              <a:rPr lang="de-DE" sz="900" b="1" dirty="0" smtClean="0"/>
              <a:t>Informatik:</a:t>
            </a:r>
          </a:p>
          <a:p>
            <a:pPr marL="171450" indent="-171450" algn="just">
              <a:buFontTx/>
              <a:buChar char="-"/>
            </a:pPr>
            <a:r>
              <a:rPr lang="de-DE" sz="900" dirty="0" smtClean="0"/>
              <a:t>Architektur</a:t>
            </a:r>
            <a:r>
              <a:rPr lang="de-DE" sz="900" dirty="0"/>
              <a:t>, Entwurf, Realisierung, Bewertung und Betrieb von Rechner-, Kommunikations- und eingebetteten Systemen auf der Ebene der Hardware als auch der systemnahen </a:t>
            </a:r>
            <a:r>
              <a:rPr lang="de-DE" sz="900" dirty="0" smtClean="0"/>
              <a:t>Software</a:t>
            </a:r>
          </a:p>
          <a:p>
            <a:pPr marL="171450" indent="-171450" algn="just">
              <a:buFontTx/>
              <a:buChar char="-"/>
            </a:pPr>
            <a:r>
              <a:rPr lang="de-DE" sz="900" dirty="0" smtClean="0"/>
              <a:t>Gelegentlich als </a:t>
            </a:r>
            <a:r>
              <a:rPr lang="de-DE" sz="900" dirty="0"/>
              <a:t>Schnittstelle von Elektrotechnik und Informatik </a:t>
            </a:r>
            <a:r>
              <a:rPr lang="de-DE" sz="900" dirty="0" smtClean="0"/>
              <a:t>beschrieben</a:t>
            </a:r>
          </a:p>
          <a:p>
            <a:pPr marL="171450" indent="-171450" algn="just">
              <a:buFontTx/>
              <a:buChar char="-"/>
            </a:pPr>
            <a:r>
              <a:rPr lang="de-DE" sz="900" dirty="0" smtClean="0"/>
              <a:t>Die Wurzeln </a:t>
            </a:r>
            <a:r>
              <a:rPr lang="de-DE" sz="900" dirty="0"/>
              <a:t>der technischen Informatik liegen in der Elektrotechnik, </a:t>
            </a:r>
            <a:r>
              <a:rPr lang="de-DE" sz="900" dirty="0" smtClean="0"/>
              <a:t>sowie </a:t>
            </a:r>
            <a:r>
              <a:rPr lang="de-DE" sz="900" dirty="0"/>
              <a:t>in der Logik und der diskreten </a:t>
            </a:r>
            <a:r>
              <a:rPr lang="de-DE" sz="900" dirty="0" smtClean="0"/>
              <a:t>Mathematik</a:t>
            </a:r>
            <a:endParaRPr lang="de-DE" sz="900" dirty="0"/>
          </a:p>
          <a:p>
            <a:pPr algn="just"/>
            <a:endParaRPr lang="de-DE" sz="900" dirty="0"/>
          </a:p>
          <a:p>
            <a:pPr algn="just"/>
            <a:r>
              <a:rPr lang="de-DE" sz="900" b="1" dirty="0" smtClean="0"/>
              <a:t>Praktische Informatik</a:t>
            </a:r>
          </a:p>
          <a:p>
            <a:pPr marL="171450" indent="-171450" algn="just">
              <a:buFontTx/>
              <a:buChar char="-"/>
            </a:pPr>
            <a:r>
              <a:rPr lang="de-DE" sz="900" dirty="0" smtClean="0"/>
              <a:t>Zwischen </a:t>
            </a:r>
            <a:r>
              <a:rPr lang="de-DE" sz="900" dirty="0"/>
              <a:t>der theoretischen und der angewandten Informatik </a:t>
            </a:r>
            <a:r>
              <a:rPr lang="de-DE" sz="900" dirty="0" smtClean="0"/>
              <a:t>angesiedelt</a:t>
            </a:r>
          </a:p>
          <a:p>
            <a:pPr marL="171450" indent="-171450" algn="just">
              <a:buFontTx/>
              <a:buChar char="-"/>
            </a:pPr>
            <a:r>
              <a:rPr lang="de-DE" sz="900" dirty="0" smtClean="0"/>
              <a:t>Entwickelt </a:t>
            </a:r>
            <a:r>
              <a:rPr lang="de-DE" sz="900" dirty="0"/>
              <a:t>grundlegende </a:t>
            </a:r>
            <a:r>
              <a:rPr lang="de-DE" sz="900" dirty="0" smtClean="0"/>
              <a:t>Konzepte </a:t>
            </a:r>
            <a:r>
              <a:rPr lang="de-DE" sz="900" dirty="0"/>
              <a:t>und Methoden </a:t>
            </a:r>
            <a:r>
              <a:rPr lang="de-DE" sz="900" dirty="0" smtClean="0"/>
              <a:t>zur </a:t>
            </a:r>
            <a:r>
              <a:rPr lang="de-DE" sz="900" dirty="0"/>
              <a:t>Lösung konkreter informatischer </a:t>
            </a:r>
            <a:r>
              <a:rPr lang="de-DE" sz="900" dirty="0" smtClean="0"/>
              <a:t>Probleme</a:t>
            </a:r>
          </a:p>
          <a:p>
            <a:pPr marL="171450" indent="-171450" algn="just">
              <a:buFontTx/>
              <a:buChar char="-"/>
            </a:pPr>
            <a:r>
              <a:rPr lang="de-DE" sz="900" dirty="0" smtClean="0"/>
              <a:t>Greift auf </a:t>
            </a:r>
            <a:r>
              <a:rPr lang="de-DE" sz="900" dirty="0"/>
              <a:t>Erkenntnisse und Methoden der theoretischen Informatik </a:t>
            </a:r>
            <a:r>
              <a:rPr lang="de-DE" sz="900" dirty="0" smtClean="0"/>
              <a:t>zurück</a:t>
            </a:r>
          </a:p>
          <a:p>
            <a:pPr marL="171450" indent="-171450" algn="just">
              <a:buFontTx/>
              <a:buChar char="-"/>
            </a:pPr>
            <a:r>
              <a:rPr lang="de-DE" sz="900" dirty="0" smtClean="0"/>
              <a:t>Ein </a:t>
            </a:r>
            <a:r>
              <a:rPr lang="de-DE" sz="900" dirty="0"/>
              <a:t>wichtiges Teilgebiet der Praktischen Informatik ist die </a:t>
            </a:r>
            <a:r>
              <a:rPr lang="de-DE" sz="900" dirty="0" smtClean="0"/>
              <a:t>Softwaretechnik</a:t>
            </a:r>
            <a:endParaRPr lang="de-DE" sz="900" dirty="0"/>
          </a:p>
          <a:p>
            <a:pPr algn="just"/>
            <a:endParaRPr lang="de-DE" sz="900" dirty="0"/>
          </a:p>
          <a:p>
            <a:pPr algn="just"/>
            <a:r>
              <a:rPr lang="de-DE" sz="900" b="1" dirty="0" smtClean="0"/>
              <a:t>Theoretische </a:t>
            </a:r>
            <a:r>
              <a:rPr lang="de-DE" sz="900" b="1" dirty="0"/>
              <a:t>Informatik </a:t>
            </a:r>
            <a:endParaRPr lang="de-DE" sz="900" b="1" dirty="0" smtClean="0"/>
          </a:p>
          <a:p>
            <a:pPr marL="171450" indent="-171450" algn="just">
              <a:buFontTx/>
              <a:buChar char="-"/>
            </a:pPr>
            <a:r>
              <a:rPr lang="de-DE" sz="900" dirty="0" smtClean="0"/>
              <a:t>Beschäftigt </a:t>
            </a:r>
            <a:r>
              <a:rPr lang="de-DE" sz="900" dirty="0"/>
              <a:t>sich mit der Abstraktion, Modellbildung und grundlegenden Fragestellungen, die mit der Struktur, Verarbeitung, Übertragung und Wiedergabe von Informationen in </a:t>
            </a:r>
            <a:r>
              <a:rPr lang="de-DE" sz="900" dirty="0" smtClean="0"/>
              <a:t>Zusammenhang stehen</a:t>
            </a:r>
          </a:p>
          <a:p>
            <a:pPr marL="171450" indent="-171450" algn="just">
              <a:buFontTx/>
              <a:buChar char="-"/>
            </a:pPr>
            <a:r>
              <a:rPr lang="de-DE" sz="900" dirty="0" smtClean="0"/>
              <a:t>Inhalte </a:t>
            </a:r>
            <a:r>
              <a:rPr lang="de-DE" sz="900" dirty="0"/>
              <a:t>sind Automatentheorie, Theorie der formalen Sprachen, Berechenbarkeits- und Komplexitätstheorie, aber auch Logik und formale Semantik sowie die Informations-, Algorithmen- und </a:t>
            </a:r>
            <a:r>
              <a:rPr lang="de-DE" sz="900" dirty="0" smtClean="0"/>
              <a:t>Datenbanktheorie</a:t>
            </a:r>
            <a:endParaRPr lang="de-DE" sz="900" dirty="0"/>
          </a:p>
          <a:p>
            <a:pPr algn="just"/>
            <a:endParaRPr lang="de-DE" sz="900" dirty="0"/>
          </a:p>
          <a:p>
            <a:pPr algn="just"/>
            <a:r>
              <a:rPr lang="de-DE" sz="900" b="1" dirty="0" smtClean="0"/>
              <a:t>Angewandte Informatik</a:t>
            </a:r>
          </a:p>
          <a:p>
            <a:pPr marL="171450" indent="-171450" algn="just">
              <a:buFontTx/>
              <a:buChar char="-"/>
            </a:pPr>
            <a:r>
              <a:rPr lang="de-DE" sz="900" baseline="0" dirty="0" smtClean="0"/>
              <a:t>B</a:t>
            </a:r>
            <a:r>
              <a:rPr lang="de-DE" sz="900" dirty="0" smtClean="0"/>
              <a:t>eschäftigt </a:t>
            </a:r>
            <a:r>
              <a:rPr lang="de-DE" sz="900" dirty="0"/>
              <a:t>sich mit der Anwendung informatischer Methoden in informatikfremden Gebieten, wie Biologie, Betriebswirtschaft oder </a:t>
            </a:r>
            <a:r>
              <a:rPr lang="de-DE" sz="900" dirty="0" smtClean="0"/>
              <a:t>Medizin</a:t>
            </a:r>
          </a:p>
          <a:p>
            <a:pPr marL="171450" indent="-171450" algn="just">
              <a:buFontTx/>
              <a:buChar char="-"/>
            </a:pPr>
            <a:r>
              <a:rPr lang="de-DE" sz="900" dirty="0" smtClean="0"/>
              <a:t>Dies </a:t>
            </a:r>
            <a:r>
              <a:rPr lang="de-DE" sz="900" dirty="0"/>
              <a:t>unterscheidet sie von der Praktischen Informatik, welche sich mit informatikeigenen Problemstellungen </a:t>
            </a:r>
            <a:r>
              <a:rPr lang="de-DE" sz="900" dirty="0" smtClean="0"/>
              <a:t>beschäftigt</a:t>
            </a:r>
            <a:endParaRPr lang="de-DE" sz="900" dirty="0"/>
          </a:p>
        </p:txBody>
      </p:sp>
      <p:sp>
        <p:nvSpPr>
          <p:cNvPr id="4" name="Foliennummernplatzhalter 3"/>
          <p:cNvSpPr>
            <a:spLocks noGrp="1"/>
          </p:cNvSpPr>
          <p:nvPr>
            <p:ph type="sldNum" sz="quarter" idx="10"/>
          </p:nvPr>
        </p:nvSpPr>
        <p:spPr/>
        <p:txBody>
          <a:bodyPr/>
          <a:lstStyle/>
          <a:p>
            <a:fld id="{69FD6EC8-41F9-4909-8444-6ED8E5058E3D}" type="slidenum">
              <a:rPr lang="de-DE" smtClean="0"/>
              <a:pPr/>
              <a:t>5</a:t>
            </a:fld>
            <a:endParaRPr lang="de-DE"/>
          </a:p>
        </p:txBody>
      </p:sp>
      <p:sp>
        <p:nvSpPr>
          <p:cNvPr id="5" name="Textfeld 4"/>
          <p:cNvSpPr txBox="1"/>
          <p:nvPr/>
        </p:nvSpPr>
        <p:spPr>
          <a:xfrm>
            <a:off x="568367" y="7257985"/>
            <a:ext cx="5967330" cy="2077492"/>
          </a:xfrm>
          <a:prstGeom prst="rect">
            <a:avLst/>
          </a:prstGeom>
          <a:noFill/>
        </p:spPr>
        <p:txBody>
          <a:bodyPr wrap="square" lIns="0" tIns="0" rIns="0" bIns="0" rtlCol="0">
            <a:spAutoFit/>
          </a:bodyPr>
          <a:lstStyle/>
          <a:p>
            <a:pPr algn="just"/>
            <a:r>
              <a:rPr lang="de-DE" sz="900" dirty="0">
                <a:latin typeface="Arial" panose="020B0604020202020204" pitchFamily="34" charset="0"/>
                <a:cs typeface="Arial" panose="020B0604020202020204" pitchFamily="34" charset="0"/>
              </a:rPr>
              <a:t>1. Seite „Technische Informatik“. In: Wikipedia, Die </a:t>
            </a:r>
            <a:r>
              <a:rPr lang="de-DE" sz="900">
                <a:latin typeface="Arial" panose="020B0604020202020204" pitchFamily="34" charset="0"/>
                <a:cs typeface="Arial" panose="020B0604020202020204" pitchFamily="34" charset="0"/>
              </a:rPr>
              <a:t>freie </a:t>
            </a:r>
            <a:r>
              <a:rPr lang="de-DE" sz="900" smtClean="0">
                <a:latin typeface="Arial" panose="020B0604020202020204" pitchFamily="34" charset="0"/>
                <a:cs typeface="Arial" panose="020B0604020202020204" pitchFamily="34" charset="0"/>
              </a:rPr>
              <a:t>Enzyklopädie</a:t>
            </a:r>
            <a:r>
              <a:rPr lang="de-DE" sz="900" dirty="0">
                <a:latin typeface="Arial" panose="020B0604020202020204" pitchFamily="34" charset="0"/>
                <a:cs typeface="Arial" panose="020B0604020202020204" pitchFamily="34" charset="0"/>
              </a:rPr>
              <a:t>. Bearbeitungsstand: 31. August 2017, 09:20 UTC. URL: </a:t>
            </a:r>
            <a:r>
              <a:rPr lang="de-DE" sz="900" dirty="0">
                <a:latin typeface="Arial" panose="020B0604020202020204" pitchFamily="34" charset="0"/>
                <a:cs typeface="Arial" panose="020B0604020202020204" pitchFamily="34" charset="0"/>
                <a:hlinkClick r:id="rId3"/>
              </a:rPr>
              <a:t>https://de.wikipedia.org/w/index.php?title=Technische_Informatik&amp;oldid=168643034</a:t>
            </a:r>
            <a:r>
              <a:rPr lang="de-DE" sz="900" dirty="0">
                <a:latin typeface="Arial" panose="020B0604020202020204" pitchFamily="34" charset="0"/>
                <a:cs typeface="Arial" panose="020B0604020202020204" pitchFamily="34" charset="0"/>
              </a:rPr>
              <a:t> (Abgerufen: 19. Oktober 2017, 12:26 UTC)</a:t>
            </a:r>
          </a:p>
          <a:p>
            <a:pPr algn="just"/>
            <a:r>
              <a:rPr lang="de-DE" sz="900" dirty="0">
                <a:latin typeface="Arial" panose="020B0604020202020204" pitchFamily="34" charset="0"/>
                <a:cs typeface="Arial" panose="020B0604020202020204" pitchFamily="34" charset="0"/>
              </a:rPr>
              <a:t> </a:t>
            </a:r>
          </a:p>
          <a:p>
            <a:pPr algn="just"/>
            <a:r>
              <a:rPr lang="de-DE" sz="900" dirty="0">
                <a:latin typeface="Arial" panose="020B0604020202020204" pitchFamily="34" charset="0"/>
                <a:cs typeface="Arial" panose="020B0604020202020204" pitchFamily="34" charset="0"/>
              </a:rPr>
              <a:t>2. Seite „Praktische Informatik“. In: Wikipedia, Die </a:t>
            </a:r>
            <a:r>
              <a:rPr lang="de-DE" sz="900">
                <a:latin typeface="Arial" panose="020B0604020202020204" pitchFamily="34" charset="0"/>
                <a:cs typeface="Arial" panose="020B0604020202020204" pitchFamily="34" charset="0"/>
              </a:rPr>
              <a:t>freie </a:t>
            </a:r>
            <a:r>
              <a:rPr lang="de-DE" sz="900" smtClean="0">
                <a:latin typeface="Arial" panose="020B0604020202020204" pitchFamily="34" charset="0"/>
                <a:cs typeface="Arial" panose="020B0604020202020204" pitchFamily="34" charset="0"/>
              </a:rPr>
              <a:t>Enzyklopädie</a:t>
            </a:r>
            <a:r>
              <a:rPr lang="de-DE" sz="900" dirty="0">
                <a:latin typeface="Arial" panose="020B0604020202020204" pitchFamily="34" charset="0"/>
                <a:cs typeface="Arial" panose="020B0604020202020204" pitchFamily="34" charset="0"/>
              </a:rPr>
              <a:t>. Bearbeitungsstand: 2. September 2017, 19:10 UTC. URL: </a:t>
            </a:r>
            <a:r>
              <a:rPr lang="de-DE" sz="900" dirty="0">
                <a:latin typeface="Arial" panose="020B0604020202020204" pitchFamily="34" charset="0"/>
                <a:cs typeface="Arial" panose="020B0604020202020204" pitchFamily="34" charset="0"/>
                <a:hlinkClick r:id="rId4"/>
              </a:rPr>
              <a:t>https://de.wikipedia.org/w/index.php?title=Praktische_Informatik&amp;oldid=168718555</a:t>
            </a:r>
            <a:r>
              <a:rPr lang="de-DE" sz="900" dirty="0">
                <a:latin typeface="Arial" panose="020B0604020202020204" pitchFamily="34" charset="0"/>
                <a:cs typeface="Arial" panose="020B0604020202020204" pitchFamily="34" charset="0"/>
              </a:rPr>
              <a:t> (Abgerufen: 19. Oktober 2017, 12:25 UTC) </a:t>
            </a:r>
          </a:p>
          <a:p>
            <a:pPr algn="just"/>
            <a:endParaRPr lang="de-DE" sz="900" dirty="0">
              <a:latin typeface="Arial" panose="020B0604020202020204" pitchFamily="34" charset="0"/>
              <a:cs typeface="Arial" panose="020B0604020202020204" pitchFamily="34" charset="0"/>
            </a:endParaRPr>
          </a:p>
          <a:p>
            <a:pPr algn="just"/>
            <a:r>
              <a:rPr lang="de-DE" sz="900" dirty="0">
                <a:latin typeface="Arial" panose="020B0604020202020204" pitchFamily="34" charset="0"/>
                <a:cs typeface="Arial" panose="020B0604020202020204" pitchFamily="34" charset="0"/>
              </a:rPr>
              <a:t>3. Seite „Theoretische Informatik“. In: Wikipedia, Die </a:t>
            </a:r>
            <a:r>
              <a:rPr lang="de-DE" sz="900">
                <a:latin typeface="Arial" panose="020B0604020202020204" pitchFamily="34" charset="0"/>
                <a:cs typeface="Arial" panose="020B0604020202020204" pitchFamily="34" charset="0"/>
              </a:rPr>
              <a:t>freie </a:t>
            </a:r>
            <a:r>
              <a:rPr lang="de-DE" sz="900" smtClean="0">
                <a:latin typeface="Arial" panose="020B0604020202020204" pitchFamily="34" charset="0"/>
                <a:cs typeface="Arial" panose="020B0604020202020204" pitchFamily="34" charset="0"/>
              </a:rPr>
              <a:t>Enzyklopädie</a:t>
            </a:r>
            <a:r>
              <a:rPr lang="de-DE" sz="900" dirty="0">
                <a:latin typeface="Arial" panose="020B0604020202020204" pitchFamily="34" charset="0"/>
                <a:cs typeface="Arial" panose="020B0604020202020204" pitchFamily="34" charset="0"/>
              </a:rPr>
              <a:t>. Bearbeitungsstand: 8. September 2017, 12:37 UTC. URL: </a:t>
            </a:r>
            <a:r>
              <a:rPr lang="de-DE" sz="900" dirty="0">
                <a:latin typeface="Arial" panose="020B0604020202020204" pitchFamily="34" charset="0"/>
                <a:cs typeface="Arial" panose="020B0604020202020204" pitchFamily="34" charset="0"/>
                <a:hlinkClick r:id="rId5"/>
              </a:rPr>
              <a:t>https://de.wikipedia.org/w/index.php?title=Theoretische_Informatik&amp;oldid=168896923</a:t>
            </a:r>
            <a:r>
              <a:rPr lang="de-DE" sz="900" dirty="0">
                <a:latin typeface="Arial" panose="020B0604020202020204" pitchFamily="34" charset="0"/>
                <a:cs typeface="Arial" panose="020B0604020202020204" pitchFamily="34" charset="0"/>
              </a:rPr>
              <a:t> (Abgerufen: 19. Oktober 2017, 12:25 UTC) </a:t>
            </a:r>
          </a:p>
          <a:p>
            <a:pPr algn="just"/>
            <a:endParaRPr lang="de-DE" sz="900" dirty="0">
              <a:latin typeface="Arial" panose="020B0604020202020204" pitchFamily="34" charset="0"/>
              <a:cs typeface="Arial" panose="020B0604020202020204" pitchFamily="34" charset="0"/>
            </a:endParaRPr>
          </a:p>
          <a:p>
            <a:pPr algn="just"/>
            <a:r>
              <a:rPr lang="de-DE" sz="900" dirty="0">
                <a:latin typeface="Arial" panose="020B0604020202020204" pitchFamily="34" charset="0"/>
                <a:cs typeface="Arial" panose="020B0604020202020204" pitchFamily="34" charset="0"/>
              </a:rPr>
              <a:t>4. Seite „Angewandte Informatik“. In: Wikipedia, Die </a:t>
            </a:r>
            <a:r>
              <a:rPr lang="de-DE" sz="900">
                <a:latin typeface="Arial" panose="020B0604020202020204" pitchFamily="34" charset="0"/>
                <a:cs typeface="Arial" panose="020B0604020202020204" pitchFamily="34" charset="0"/>
              </a:rPr>
              <a:t>freie </a:t>
            </a:r>
            <a:r>
              <a:rPr lang="de-DE" sz="900" smtClean="0">
                <a:latin typeface="Arial" panose="020B0604020202020204" pitchFamily="34" charset="0"/>
                <a:cs typeface="Arial" panose="020B0604020202020204" pitchFamily="34" charset="0"/>
              </a:rPr>
              <a:t>Enzyklopädie</a:t>
            </a:r>
            <a:r>
              <a:rPr lang="de-DE" sz="900" dirty="0">
                <a:latin typeface="Arial" panose="020B0604020202020204" pitchFamily="34" charset="0"/>
                <a:cs typeface="Arial" panose="020B0604020202020204" pitchFamily="34" charset="0"/>
              </a:rPr>
              <a:t>. Bearbeitungsstand: 29. September 2017, 07:54 UTC. URL: </a:t>
            </a:r>
            <a:r>
              <a:rPr lang="de-DE" sz="900" dirty="0">
                <a:latin typeface="Arial" panose="020B0604020202020204" pitchFamily="34" charset="0"/>
                <a:cs typeface="Arial" panose="020B0604020202020204" pitchFamily="34" charset="0"/>
                <a:hlinkClick r:id="rId6"/>
              </a:rPr>
              <a:t>https://de.wikipedia.org/w/index.php?title=Angewandte_Informatik&amp;oldid=169523968</a:t>
            </a:r>
            <a:r>
              <a:rPr lang="de-DE" sz="900" dirty="0">
                <a:latin typeface="Arial" panose="020B0604020202020204" pitchFamily="34" charset="0"/>
                <a:cs typeface="Arial" panose="020B0604020202020204" pitchFamily="34" charset="0"/>
              </a:rPr>
              <a:t> (Abgerufen: 19. Oktober 2017, 12:23 UTC) </a:t>
            </a:r>
          </a:p>
        </p:txBody>
      </p:sp>
      <p:sp>
        <p:nvSpPr>
          <p:cNvPr id="7" name="Folienbildplatzhalter 6">
            <a:extLst>
              <a:ext uri="{FF2B5EF4-FFF2-40B4-BE49-F238E27FC236}">
                <a16:creationId xmlns:a16="http://schemas.microsoft.com/office/drawing/2014/main" id="{003AEE08-8E7D-48AB-97B7-D289129C631E}"/>
              </a:ext>
            </a:extLst>
          </p:cNvPr>
          <p:cNvSpPr>
            <a:spLocks noGrp="1" noRot="1" noChangeAspect="1"/>
          </p:cNvSpPr>
          <p:nvPr>
            <p:ph type="sldImg"/>
          </p:nvPr>
        </p:nvSpPr>
        <p:spPr>
          <a:xfrm>
            <a:off x="403225" y="882650"/>
            <a:ext cx="4819650" cy="3336925"/>
          </a:xfrm>
        </p:spPr>
      </p:sp>
      <p:sp>
        <p:nvSpPr>
          <p:cNvPr id="10" name="Kopfzeilenplatzhalter 9">
            <a:extLst>
              <a:ext uri="{FF2B5EF4-FFF2-40B4-BE49-F238E27FC236}">
                <a16:creationId xmlns:a16="http://schemas.microsoft.com/office/drawing/2014/main" id="{46B354A1-51D6-46D9-8405-502133E514A9}"/>
              </a:ext>
            </a:extLst>
          </p:cNvPr>
          <p:cNvSpPr>
            <a:spLocks noGrp="1"/>
          </p:cNvSpPr>
          <p:nvPr>
            <p:ph type="hdr" sz="quarter" idx="12"/>
          </p:nvPr>
        </p:nvSpPr>
        <p:spPr/>
        <p:txBody>
          <a:bodyPr/>
          <a:lstStyle/>
          <a:p>
            <a:r>
              <a:rPr lang="de-DE"/>
              <a:t>Mathematische Grundlagen - Skript 1 - Einführung</a:t>
            </a:r>
            <a:endParaRPr lang="de-DE" dirty="0"/>
          </a:p>
        </p:txBody>
      </p:sp>
      <p:sp>
        <p:nvSpPr>
          <p:cNvPr id="11" name="Fußzeilenplatzhalter 10">
            <a:extLst>
              <a:ext uri="{FF2B5EF4-FFF2-40B4-BE49-F238E27FC236}">
                <a16:creationId xmlns:a16="http://schemas.microsoft.com/office/drawing/2014/main" id="{33A0492D-1F2D-4437-8DD5-CD48DC19964B}"/>
              </a:ext>
            </a:extLst>
          </p:cNvPr>
          <p:cNvSpPr>
            <a:spLocks noGrp="1"/>
          </p:cNvSpPr>
          <p:nvPr>
            <p:ph type="ftr" sz="quarter" idx="13"/>
          </p:nvPr>
        </p:nvSpPr>
        <p:spPr/>
        <p:txBody>
          <a:bodyPr/>
          <a:lstStyle/>
          <a:p>
            <a:r>
              <a:rPr lang="de-DE"/>
              <a:t>ITSBw IX. Inspektion</a:t>
            </a:r>
            <a:endParaRPr lang="de-DE" dirty="0"/>
          </a:p>
        </p:txBody>
      </p:sp>
    </p:spTree>
    <p:extLst>
      <p:ext uri="{BB962C8B-B14F-4D97-AF65-F5344CB8AC3E}">
        <p14:creationId xmlns:p14="http://schemas.microsoft.com/office/powerpoint/2010/main" val="654484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just" defTabSz="914296" rtl="0" eaLnBrk="1" fontAlgn="auto" latinLnBrk="0" hangingPunct="1">
              <a:lnSpc>
                <a:spcPct val="100000"/>
              </a:lnSpc>
              <a:spcBef>
                <a:spcPts val="0"/>
              </a:spcBef>
              <a:spcAft>
                <a:spcPts val="0"/>
              </a:spcAft>
              <a:buClrTx/>
              <a:buSzTx/>
              <a:buFontTx/>
              <a:buNone/>
              <a:tabLst/>
              <a:defRPr/>
            </a:pPr>
            <a:r>
              <a:rPr lang="de-DE" baseline="0" dirty="0" smtClean="0"/>
              <a:t>„Amerikanischer Standard Code für Informationsaustausch“</a:t>
            </a:r>
            <a:endParaRPr lang="de-DE" dirty="0" smtClean="0"/>
          </a:p>
          <a:p>
            <a:endParaRPr lang="de-DE" dirty="0" smtClean="0"/>
          </a:p>
          <a:p>
            <a:r>
              <a:rPr lang="de-DE" dirty="0" smtClean="0"/>
              <a:t>ASCII – Nutzt 7 Bit unsigned Integer [Reichweite von</a:t>
            </a:r>
            <a:r>
              <a:rPr lang="de-DE" baseline="0" dirty="0" smtClean="0"/>
              <a:t> 0 zu 127]</a:t>
            </a:r>
          </a:p>
          <a:p>
            <a:endParaRPr lang="de-DE" baseline="0" dirty="0" smtClean="0"/>
          </a:p>
          <a:p>
            <a:r>
              <a:rPr lang="de-DE" baseline="0" dirty="0" smtClean="0"/>
              <a:t>Heutzutage gibt erweiterte ASCII Tabellen mit 8 Bits [Reichweite von 0 zu 255]</a:t>
            </a:r>
          </a:p>
          <a:p>
            <a:endParaRPr lang="de-DE" baseline="0" dirty="0" smtClean="0"/>
          </a:p>
          <a:p>
            <a:r>
              <a:rPr lang="de-DE" baseline="0" dirty="0" smtClean="0"/>
              <a:t>Zeigen anhand beider Tabellen </a:t>
            </a:r>
            <a:endParaRPr lang="de-DE" dirty="0"/>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51</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1399548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Situation:</a:t>
            </a:r>
          </a:p>
          <a:p>
            <a:pPr marL="228600" indent="-228600">
              <a:buAutoNum type="arabicPeriod"/>
            </a:pPr>
            <a:r>
              <a:rPr lang="de-DE" dirty="0" smtClean="0"/>
              <a:t>Wir kaufen eine Festplatte</a:t>
            </a:r>
            <a:r>
              <a:rPr lang="de-DE" baseline="0" dirty="0" smtClean="0"/>
              <a:t> mit der Angabe 256 GB (Gigabyte) Speicher</a:t>
            </a:r>
          </a:p>
          <a:p>
            <a:pPr marL="228600" indent="-228600">
              <a:buAutoNum type="arabicPeriod"/>
            </a:pPr>
            <a:r>
              <a:rPr lang="de-DE" dirty="0" smtClean="0"/>
              <a:t>Als wir auf dem Computer</a:t>
            </a:r>
            <a:r>
              <a:rPr lang="de-DE" baseline="0" dirty="0" smtClean="0"/>
              <a:t> uns unsere neue Festplatte anschauen stellen wir fest, dass die Angabe falsch ist</a:t>
            </a:r>
          </a:p>
          <a:p>
            <a:pPr marL="457148" lvl="1" indent="0">
              <a:buNone/>
            </a:pPr>
            <a:r>
              <a:rPr lang="de-DE" baseline="0" dirty="0" smtClean="0"/>
              <a:t>Es stand doch 256 GB drauf?? Die Speicherkapazität sieht irgendwie eher so aus.</a:t>
            </a:r>
          </a:p>
          <a:p>
            <a:pPr marL="228600" indent="-228600">
              <a:buAutoNum type="arabicPeriod"/>
            </a:pPr>
            <a:r>
              <a:rPr lang="de-DE" baseline="0" dirty="0" smtClean="0"/>
              <a:t>Annahme mit 256 GB und der Speicherkapazität ist </a:t>
            </a:r>
            <a:r>
              <a:rPr lang="de-DE" baseline="0" dirty="0" err="1" smtClean="0"/>
              <a:t>GiB</a:t>
            </a:r>
            <a:r>
              <a:rPr lang="de-DE" baseline="0" dirty="0" smtClean="0"/>
              <a:t> (</a:t>
            </a:r>
            <a:r>
              <a:rPr lang="de-DE" baseline="0" dirty="0" err="1" smtClean="0"/>
              <a:t>Gibibyte</a:t>
            </a:r>
            <a:r>
              <a:rPr lang="de-DE" baseline="0" dirty="0" smtClean="0"/>
              <a:t>) nicht GB (Gigabyte) gemeint</a:t>
            </a:r>
          </a:p>
          <a:p>
            <a:pPr marL="228600" indent="-228600">
              <a:buAutoNum type="arabicPeriod"/>
            </a:pPr>
            <a:r>
              <a:rPr lang="de-DE" baseline="0" dirty="0" smtClean="0"/>
              <a:t>Dazu überprüfen wir es anhand der Tabelle mit der genannten gerundeten Differenz zu GB</a:t>
            </a:r>
          </a:p>
          <a:p>
            <a:pPr marL="228600" indent="-228600">
              <a:buAutoNum type="arabicPeriod"/>
            </a:pPr>
            <a:r>
              <a:rPr lang="de-DE" baseline="0" dirty="0" smtClean="0"/>
              <a:t>KLICKEN und Rechnung zeigen</a:t>
            </a:r>
          </a:p>
          <a:p>
            <a:pPr marL="228600" indent="-228600">
              <a:buAutoNum type="arabicPeriod"/>
            </a:pPr>
            <a:r>
              <a:rPr lang="de-DE" baseline="0" dirty="0" smtClean="0"/>
              <a:t>Ergebnis: Damit ist wohl tatsächlich </a:t>
            </a:r>
            <a:r>
              <a:rPr lang="de-DE" baseline="0" dirty="0" err="1" smtClean="0"/>
              <a:t>GiB</a:t>
            </a:r>
            <a:r>
              <a:rPr lang="de-DE" baseline="0" dirty="0" smtClean="0"/>
              <a:t> gemeint</a:t>
            </a:r>
          </a:p>
        </p:txBody>
      </p:sp>
      <p:sp>
        <p:nvSpPr>
          <p:cNvPr id="4" name="Fußzeilenplatzhalter 3"/>
          <p:cNvSpPr>
            <a:spLocks noGrp="1"/>
          </p:cNvSpPr>
          <p:nvPr>
            <p:ph type="ftr" sz="quarter" idx="10"/>
          </p:nvPr>
        </p:nvSpPr>
        <p:spPr/>
        <p:txBody>
          <a:bodyPr/>
          <a:lstStyle/>
          <a:p>
            <a:r>
              <a:rPr lang="de-DE" smtClean="0"/>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52</a:t>
            </a:fld>
            <a:endParaRPr lang="de-DE" dirty="0"/>
          </a:p>
        </p:txBody>
      </p:sp>
      <p:sp>
        <p:nvSpPr>
          <p:cNvPr id="6" name="Kopfzeilenplatzhalter 5"/>
          <p:cNvSpPr>
            <a:spLocks noGrp="1"/>
          </p:cNvSpPr>
          <p:nvPr>
            <p:ph type="hdr" sz="quarter" idx="12"/>
          </p:nvPr>
        </p:nvSpPr>
        <p:spPr/>
        <p:txBody>
          <a:bodyPr/>
          <a:lstStyle/>
          <a:p>
            <a:r>
              <a:rPr lang="de-DE" smtClean="0"/>
              <a:t>Mathematische Grundlagen - Skript 1 - Einführung</a:t>
            </a:r>
            <a:endParaRPr lang="de-DE" dirty="0"/>
          </a:p>
        </p:txBody>
      </p:sp>
    </p:spTree>
    <p:extLst>
      <p:ext uri="{BB962C8B-B14F-4D97-AF65-F5344CB8AC3E}">
        <p14:creationId xmlns:p14="http://schemas.microsoft.com/office/powerpoint/2010/main" val="1986109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5" name="Foliennummernplatzhalter 4"/>
          <p:cNvSpPr>
            <a:spLocks noGrp="1"/>
          </p:cNvSpPr>
          <p:nvPr>
            <p:ph type="sldNum" sz="quarter" idx="11"/>
          </p:nvPr>
        </p:nvSpPr>
        <p:spPr/>
        <p:txBody>
          <a:bodyPr/>
          <a:lstStyle/>
          <a:p>
            <a:fld id="{69FD6EC8-41F9-4909-8444-6ED8E5058E3D}" type="slidenum">
              <a:rPr lang="de-DE" smtClean="0"/>
              <a:pPr/>
              <a:t>6</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pic>
        <p:nvPicPr>
          <p:cNvPr id="9" name="Grafik 8"/>
          <p:cNvPicPr>
            <a:picLocks noChangeAspect="1"/>
          </p:cNvPicPr>
          <p:nvPr/>
        </p:nvPicPr>
        <p:blipFill>
          <a:blip r:embed="rId3"/>
          <a:stretch>
            <a:fillRect/>
          </a:stretch>
        </p:blipFill>
        <p:spPr>
          <a:xfrm>
            <a:off x="743720" y="4495844"/>
            <a:ext cx="5373842" cy="4077846"/>
          </a:xfrm>
          <a:prstGeom prst="rect">
            <a:avLst/>
          </a:prstGeom>
        </p:spPr>
      </p:pic>
      <p:sp>
        <p:nvSpPr>
          <p:cNvPr id="7" name="Text Box 3">
            <a:extLst>
              <a:ext uri="{FF2B5EF4-FFF2-40B4-BE49-F238E27FC236}">
                <a16:creationId xmlns:a16="http://schemas.microsoft.com/office/drawing/2014/main" id="{625A8815-BCD9-495E-93B7-6DD591FA04FB}"/>
              </a:ext>
            </a:extLst>
          </p:cNvPr>
          <p:cNvSpPr txBox="1">
            <a:spLocks noGrp="1" noChangeArrowheads="1"/>
          </p:cNvSpPr>
          <p:nvPr>
            <p:ph type="body" idx="1"/>
          </p:nvPr>
        </p:nvSpPr>
        <p:spPr bwMode="auto">
          <a:xfrm>
            <a:off x="568367" y="4310304"/>
            <a:ext cx="596733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dirty="0" err="1" smtClean="0"/>
              <a:t>Berechenbarkeit</a:t>
            </a:r>
            <a:r>
              <a:rPr lang="en-US" b="1" dirty="0" smtClean="0"/>
              <a:t>:</a:t>
            </a:r>
          </a:p>
          <a:p>
            <a:r>
              <a:rPr lang="en-US" b="0" dirty="0" smtClean="0"/>
              <a:t>Was</a:t>
            </a:r>
            <a:r>
              <a:rPr lang="en-US" b="0" baseline="0" dirty="0" smtClean="0"/>
              <a:t> </a:t>
            </a:r>
            <a:r>
              <a:rPr lang="en-US" b="0" baseline="0" dirty="0" err="1" smtClean="0"/>
              <a:t>kann</a:t>
            </a:r>
            <a:r>
              <a:rPr lang="en-US" b="0" baseline="0" dirty="0" smtClean="0"/>
              <a:t> </a:t>
            </a:r>
            <a:r>
              <a:rPr lang="en-US" b="0" baseline="0" dirty="0" err="1" smtClean="0"/>
              <a:t>berechnet</a:t>
            </a:r>
            <a:r>
              <a:rPr lang="en-US" b="0" baseline="0" dirty="0" smtClean="0"/>
              <a:t> </a:t>
            </a:r>
            <a:r>
              <a:rPr lang="en-US" b="0" baseline="0" dirty="0" err="1" smtClean="0"/>
              <a:t>werden</a:t>
            </a:r>
            <a:r>
              <a:rPr lang="en-US" b="0" baseline="0" dirty="0" smtClean="0"/>
              <a:t> und wo </a:t>
            </a:r>
            <a:r>
              <a:rPr lang="en-US" b="0" baseline="0" dirty="0" err="1" smtClean="0"/>
              <a:t>sind</a:t>
            </a:r>
            <a:r>
              <a:rPr lang="en-US" b="0" baseline="0" dirty="0" smtClean="0"/>
              <a:t> die </a:t>
            </a:r>
            <a:r>
              <a:rPr lang="en-US" b="0" baseline="0" dirty="0" err="1" smtClean="0"/>
              <a:t>Grenzen</a:t>
            </a:r>
            <a:r>
              <a:rPr lang="en-US" b="0" baseline="0" dirty="0" smtClean="0"/>
              <a:t> </a:t>
            </a:r>
            <a:r>
              <a:rPr lang="en-US" b="0" baseline="0" dirty="0" err="1" smtClean="0"/>
              <a:t>dessen</a:t>
            </a:r>
            <a:r>
              <a:rPr lang="en-US" b="0" baseline="0" dirty="0" smtClean="0"/>
              <a:t>?</a:t>
            </a:r>
          </a:p>
          <a:p>
            <a:endParaRPr lang="en-US" b="0" dirty="0" smtClean="0"/>
          </a:p>
          <a:p>
            <a:r>
              <a:rPr lang="en-US" b="1" dirty="0" err="1" smtClean="0"/>
              <a:t>Kommunikation</a:t>
            </a:r>
            <a:r>
              <a:rPr lang="en-US" b="1" dirty="0" smtClean="0"/>
              <a:t>:</a:t>
            </a:r>
          </a:p>
          <a:p>
            <a:r>
              <a:rPr lang="en-US" b="0" dirty="0" err="1" smtClean="0"/>
              <a:t>Meldungen</a:t>
            </a:r>
            <a:r>
              <a:rPr lang="en-US" b="0" baseline="0" dirty="0" smtClean="0"/>
              <a:t> von </a:t>
            </a:r>
            <a:r>
              <a:rPr lang="en-US" b="0" baseline="0" dirty="0" err="1" smtClean="0"/>
              <a:t>einem</a:t>
            </a:r>
            <a:r>
              <a:rPr lang="en-US" b="0" baseline="0" dirty="0" smtClean="0"/>
              <a:t> </a:t>
            </a:r>
            <a:r>
              <a:rPr lang="en-US" b="0" baseline="0" dirty="0" err="1" smtClean="0"/>
              <a:t>Punkt</a:t>
            </a:r>
            <a:r>
              <a:rPr lang="en-US" b="0" baseline="0" dirty="0" smtClean="0"/>
              <a:t> </a:t>
            </a:r>
            <a:r>
              <a:rPr lang="en-US" b="0" baseline="0" dirty="0" err="1" smtClean="0"/>
              <a:t>zum</a:t>
            </a:r>
            <a:r>
              <a:rPr lang="en-US" b="0" baseline="0" dirty="0" smtClean="0"/>
              <a:t> </a:t>
            </a:r>
            <a:r>
              <a:rPr lang="en-US" b="0" baseline="0" dirty="0" err="1" smtClean="0"/>
              <a:t>anderen</a:t>
            </a:r>
            <a:r>
              <a:rPr lang="en-US" b="0" baseline="0" dirty="0" smtClean="0"/>
              <a:t> </a:t>
            </a:r>
            <a:r>
              <a:rPr lang="en-US" b="0" baseline="0" dirty="0" err="1" smtClean="0"/>
              <a:t>Punkt</a:t>
            </a:r>
            <a:r>
              <a:rPr lang="en-US" b="0" baseline="0" dirty="0" smtClean="0"/>
              <a:t> </a:t>
            </a:r>
            <a:r>
              <a:rPr lang="en-US" b="0" baseline="0" dirty="0" err="1" smtClean="0"/>
              <a:t>senden</a:t>
            </a:r>
            <a:r>
              <a:rPr lang="en-US" b="0" baseline="0" dirty="0" smtClean="0"/>
              <a:t>.</a:t>
            </a:r>
            <a:endParaRPr lang="en-US" b="0" dirty="0" smtClean="0"/>
          </a:p>
          <a:p>
            <a:endParaRPr lang="en-US" b="0" dirty="0" smtClean="0"/>
          </a:p>
          <a:p>
            <a:r>
              <a:rPr lang="en-US" b="1" dirty="0" err="1" smtClean="0"/>
              <a:t>Koordination</a:t>
            </a:r>
            <a:r>
              <a:rPr lang="en-US" b="1" dirty="0" smtClean="0"/>
              <a:t>:</a:t>
            </a:r>
          </a:p>
          <a:p>
            <a:r>
              <a:rPr lang="en-US" b="0" dirty="0" err="1" smtClean="0"/>
              <a:t>Mehrere</a:t>
            </a:r>
            <a:r>
              <a:rPr lang="en-US" b="0" dirty="0" smtClean="0"/>
              <a:t> auf </a:t>
            </a:r>
            <a:r>
              <a:rPr lang="en-US" b="0" dirty="0" err="1" smtClean="0"/>
              <a:t>ein</a:t>
            </a:r>
            <a:r>
              <a:rPr lang="en-US" b="0" dirty="0" smtClean="0"/>
              <a:t> </a:t>
            </a:r>
            <a:r>
              <a:rPr lang="en-US" b="0" dirty="0" err="1" smtClean="0"/>
              <a:t>Resultat</a:t>
            </a:r>
            <a:r>
              <a:rPr lang="en-US" b="0" dirty="0" smtClean="0"/>
              <a:t> </a:t>
            </a:r>
            <a:r>
              <a:rPr lang="en-US" b="0" dirty="0" err="1" smtClean="0"/>
              <a:t>ausgerichtete</a:t>
            </a:r>
            <a:r>
              <a:rPr lang="en-US" b="0" dirty="0" smtClean="0"/>
              <a:t>, </a:t>
            </a:r>
            <a:r>
              <a:rPr lang="en-US" b="0" dirty="0" err="1" smtClean="0"/>
              <a:t>kooperierende</a:t>
            </a:r>
            <a:r>
              <a:rPr lang="en-US" b="0" baseline="0" dirty="0" smtClean="0"/>
              <a:t> </a:t>
            </a:r>
            <a:r>
              <a:rPr lang="en-US" b="0" baseline="0" dirty="0" err="1" smtClean="0"/>
              <a:t>Einheiten</a:t>
            </a:r>
            <a:r>
              <a:rPr lang="en-US" b="0" baseline="0" dirty="0" smtClean="0"/>
              <a:t>.</a:t>
            </a:r>
            <a:endParaRPr lang="en-US" b="0" dirty="0" smtClean="0"/>
          </a:p>
          <a:p>
            <a:endParaRPr lang="en-US" b="0" dirty="0" smtClean="0"/>
          </a:p>
          <a:p>
            <a:r>
              <a:rPr lang="en-US" b="1" dirty="0" err="1" smtClean="0"/>
              <a:t>Wiederabruf</a:t>
            </a:r>
            <a:r>
              <a:rPr lang="en-US" b="1" dirty="0" smtClean="0"/>
              <a:t>:</a:t>
            </a:r>
          </a:p>
          <a:p>
            <a:r>
              <a:rPr lang="en-US" b="0" dirty="0" err="1" smtClean="0"/>
              <a:t>Ablegen</a:t>
            </a:r>
            <a:r>
              <a:rPr lang="en-US" b="0" baseline="0" dirty="0" smtClean="0"/>
              <a:t> und </a:t>
            </a:r>
            <a:r>
              <a:rPr lang="en-US" b="0" baseline="0" dirty="0" err="1" smtClean="0"/>
              <a:t>Wiederfinden</a:t>
            </a:r>
            <a:r>
              <a:rPr lang="en-US" b="0" baseline="0" dirty="0" smtClean="0"/>
              <a:t> von </a:t>
            </a:r>
            <a:r>
              <a:rPr lang="en-US" b="0" baseline="0" dirty="0" err="1" smtClean="0"/>
              <a:t>Informationen</a:t>
            </a:r>
            <a:r>
              <a:rPr lang="en-US" b="0" baseline="0" dirty="0" smtClean="0"/>
              <a:t>.</a:t>
            </a:r>
            <a:endParaRPr lang="en-US" b="0" dirty="0" smtClean="0"/>
          </a:p>
          <a:p>
            <a:endParaRPr lang="en-US" b="0" dirty="0" smtClean="0"/>
          </a:p>
          <a:p>
            <a:r>
              <a:rPr lang="en-US" b="1" dirty="0" smtClean="0"/>
              <a:t>Automation:</a:t>
            </a:r>
          </a:p>
          <a:p>
            <a:r>
              <a:rPr lang="en-US" b="0" dirty="0" err="1" smtClean="0"/>
              <a:t>Ausführung</a:t>
            </a:r>
            <a:r>
              <a:rPr lang="en-US" b="0" baseline="0" dirty="0" smtClean="0"/>
              <a:t> </a:t>
            </a:r>
            <a:r>
              <a:rPr lang="en-US" b="0" baseline="0" dirty="0" err="1" smtClean="0"/>
              <a:t>kognitiver</a:t>
            </a:r>
            <a:r>
              <a:rPr lang="en-US" b="0" baseline="0" dirty="0" smtClean="0"/>
              <a:t> </a:t>
            </a:r>
            <a:r>
              <a:rPr lang="en-US" b="0" baseline="0" dirty="0" err="1" smtClean="0"/>
              <a:t>bzw</a:t>
            </a:r>
            <a:r>
              <a:rPr lang="en-US" b="0" baseline="0" dirty="0" smtClean="0"/>
              <a:t>. </a:t>
            </a:r>
            <a:r>
              <a:rPr lang="en-US" b="0" baseline="0" dirty="0" err="1" smtClean="0"/>
              <a:t>sich</a:t>
            </a:r>
            <a:r>
              <a:rPr lang="en-US" b="0" baseline="0" dirty="0" smtClean="0"/>
              <a:t> </a:t>
            </a:r>
            <a:r>
              <a:rPr lang="en-US" b="0" baseline="0" dirty="0" err="1" smtClean="0"/>
              <a:t>wiederholender</a:t>
            </a:r>
            <a:r>
              <a:rPr lang="en-US" b="0" baseline="0" dirty="0" smtClean="0"/>
              <a:t> </a:t>
            </a:r>
            <a:r>
              <a:rPr lang="en-US" b="0" baseline="0" dirty="0" err="1" smtClean="0"/>
              <a:t>Aufgaben</a:t>
            </a:r>
            <a:r>
              <a:rPr lang="en-US" b="0" baseline="0" dirty="0" smtClean="0"/>
              <a:t> </a:t>
            </a:r>
            <a:r>
              <a:rPr lang="en-US" b="0" baseline="0" dirty="0" err="1" smtClean="0"/>
              <a:t>durch</a:t>
            </a:r>
            <a:r>
              <a:rPr lang="en-US" b="0" baseline="0" dirty="0" smtClean="0"/>
              <a:t> den Computer.</a:t>
            </a:r>
            <a:endParaRPr lang="en-US" b="0" dirty="0" smtClean="0"/>
          </a:p>
          <a:p>
            <a:endParaRPr lang="en-US" b="0" dirty="0" smtClean="0"/>
          </a:p>
          <a:p>
            <a:r>
              <a:rPr lang="en-US" b="1" dirty="0" smtClean="0"/>
              <a:t>Evaluation:</a:t>
            </a:r>
          </a:p>
          <a:p>
            <a:r>
              <a:rPr lang="en-US" b="0" dirty="0" err="1" smtClean="0"/>
              <a:t>Verhalten</a:t>
            </a:r>
            <a:r>
              <a:rPr lang="en-US" b="0" baseline="0" dirty="0" smtClean="0"/>
              <a:t> </a:t>
            </a:r>
            <a:r>
              <a:rPr lang="en-US" b="0" baseline="0" dirty="0" err="1" smtClean="0"/>
              <a:t>unter</a:t>
            </a:r>
            <a:r>
              <a:rPr lang="en-US" b="0" baseline="0" dirty="0" smtClean="0"/>
              <a:t> </a:t>
            </a:r>
            <a:r>
              <a:rPr lang="en-US" b="0" baseline="0" dirty="0" err="1" smtClean="0"/>
              <a:t>unterschiedlicher</a:t>
            </a:r>
            <a:r>
              <a:rPr lang="en-US" b="0" baseline="0" dirty="0" smtClean="0"/>
              <a:t> </a:t>
            </a:r>
            <a:r>
              <a:rPr lang="en-US" b="0" baseline="0" dirty="0" err="1" smtClean="0"/>
              <a:t>Belastung</a:t>
            </a:r>
            <a:r>
              <a:rPr lang="en-US" b="0" baseline="0" dirty="0" smtClean="0"/>
              <a:t> und </a:t>
            </a:r>
            <a:r>
              <a:rPr lang="en-US" b="0" baseline="0" dirty="0" err="1" smtClean="0"/>
              <a:t>wie</a:t>
            </a:r>
            <a:r>
              <a:rPr lang="en-US" b="0" baseline="0" dirty="0" smtClean="0"/>
              <a:t> </a:t>
            </a:r>
            <a:r>
              <a:rPr lang="en-US" b="0" baseline="0" dirty="0" err="1" smtClean="0"/>
              <a:t>viel</a:t>
            </a:r>
            <a:r>
              <a:rPr lang="en-US" b="0" baseline="0" dirty="0" smtClean="0"/>
              <a:t> </a:t>
            </a:r>
            <a:r>
              <a:rPr lang="en-US" b="0" baseline="0" dirty="0" err="1" smtClean="0"/>
              <a:t>Kapazität</a:t>
            </a:r>
            <a:r>
              <a:rPr lang="en-US" b="0" baseline="0" dirty="0" smtClean="0"/>
              <a:t> </a:t>
            </a:r>
            <a:r>
              <a:rPr lang="en-US" b="0" baseline="0" dirty="0" err="1" smtClean="0"/>
              <a:t>benötigt</a:t>
            </a:r>
            <a:r>
              <a:rPr lang="en-US" b="0" baseline="0" dirty="0" smtClean="0"/>
              <a:t> </a:t>
            </a:r>
            <a:r>
              <a:rPr lang="en-US" b="0" baseline="0" dirty="0" err="1" smtClean="0"/>
              <a:t>wird</a:t>
            </a:r>
            <a:r>
              <a:rPr lang="en-US" b="0" baseline="0" dirty="0" smtClean="0"/>
              <a:t> um </a:t>
            </a:r>
            <a:r>
              <a:rPr lang="en-US" b="0" baseline="0" dirty="0" err="1" smtClean="0"/>
              <a:t>Resultat</a:t>
            </a:r>
            <a:r>
              <a:rPr lang="en-US" b="0" baseline="0" dirty="0" smtClean="0"/>
              <a:t> </a:t>
            </a:r>
            <a:r>
              <a:rPr lang="en-US" b="0" baseline="0" smtClean="0"/>
              <a:t>in festgeletem </a:t>
            </a:r>
            <a:r>
              <a:rPr lang="en-US" b="0" baseline="0" dirty="0" err="1" smtClean="0"/>
              <a:t>Zeitraum</a:t>
            </a:r>
            <a:r>
              <a:rPr lang="en-US" b="0" baseline="0" dirty="0" smtClean="0"/>
              <a:t> </a:t>
            </a:r>
            <a:r>
              <a:rPr lang="en-US" b="0" baseline="0" dirty="0" err="1" smtClean="0"/>
              <a:t>zu</a:t>
            </a:r>
            <a:r>
              <a:rPr lang="en-US" b="0" baseline="0" dirty="0" smtClean="0"/>
              <a:t> </a:t>
            </a:r>
            <a:r>
              <a:rPr lang="en-US" b="0" baseline="0" dirty="0" err="1" smtClean="0"/>
              <a:t>erreichen</a:t>
            </a:r>
            <a:r>
              <a:rPr lang="en-US" b="0" baseline="0" dirty="0" smtClean="0"/>
              <a:t>.</a:t>
            </a:r>
            <a:endParaRPr lang="en-US" b="0" dirty="0" smtClean="0"/>
          </a:p>
          <a:p>
            <a:endParaRPr lang="en-US" b="0" dirty="0" smtClean="0"/>
          </a:p>
          <a:p>
            <a:r>
              <a:rPr lang="en-US" b="1" dirty="0" smtClean="0"/>
              <a:t>Design:</a:t>
            </a:r>
          </a:p>
          <a:p>
            <a:r>
              <a:rPr lang="en-US" b="0" baseline="0" dirty="0" err="1" smtClean="0"/>
              <a:t>Entwicklung</a:t>
            </a:r>
            <a:r>
              <a:rPr lang="en-US" b="0" baseline="0" dirty="0" smtClean="0"/>
              <a:t> </a:t>
            </a:r>
            <a:r>
              <a:rPr lang="en-US" b="0" baseline="0" dirty="0" err="1" smtClean="0"/>
              <a:t>zuverlässiger</a:t>
            </a:r>
            <a:r>
              <a:rPr lang="en-US" b="0" baseline="0" dirty="0" smtClean="0"/>
              <a:t>, </a:t>
            </a:r>
            <a:r>
              <a:rPr lang="en-US" b="0" baseline="0" dirty="0" err="1" smtClean="0"/>
              <a:t>glaubwürdiger</a:t>
            </a:r>
            <a:r>
              <a:rPr lang="en-US" b="0" baseline="0" dirty="0" smtClean="0"/>
              <a:t>, </a:t>
            </a:r>
            <a:r>
              <a:rPr lang="en-US" b="0" baseline="0" dirty="0" err="1" smtClean="0"/>
              <a:t>brauchbarer</a:t>
            </a:r>
            <a:r>
              <a:rPr lang="en-US" b="0" baseline="0" dirty="0" smtClean="0"/>
              <a:t> und </a:t>
            </a:r>
            <a:r>
              <a:rPr lang="en-US" b="0" baseline="0" dirty="0" err="1" smtClean="0"/>
              <a:t>sicherer</a:t>
            </a:r>
            <a:r>
              <a:rPr lang="en-US" b="0" baseline="0" dirty="0" smtClean="0"/>
              <a:t> </a:t>
            </a:r>
            <a:r>
              <a:rPr lang="en-US" b="0" baseline="0" dirty="0" err="1" smtClean="0"/>
              <a:t>Computersysteme</a:t>
            </a:r>
            <a:r>
              <a:rPr lang="en-US" b="0" baseline="0" dirty="0" smtClean="0"/>
              <a:t>.</a:t>
            </a:r>
          </a:p>
          <a:p>
            <a:endParaRPr lang="en-US" b="0" dirty="0" smtClean="0"/>
          </a:p>
        </p:txBody>
      </p:sp>
      <p:sp>
        <p:nvSpPr>
          <p:cNvPr id="8" name="Fußzeilenplatzhalter 7">
            <a:extLst>
              <a:ext uri="{FF2B5EF4-FFF2-40B4-BE49-F238E27FC236}">
                <a16:creationId xmlns:a16="http://schemas.microsoft.com/office/drawing/2014/main" id="{F3290703-9F41-4DE4-9D56-488B45177AA7}"/>
              </a:ext>
            </a:extLst>
          </p:cNvPr>
          <p:cNvSpPr>
            <a:spLocks noGrp="1"/>
          </p:cNvSpPr>
          <p:nvPr>
            <p:ph type="ftr" sz="quarter" idx="13"/>
          </p:nvPr>
        </p:nvSpPr>
        <p:spPr/>
        <p:txBody>
          <a:bodyPr/>
          <a:lstStyle/>
          <a:p>
            <a:r>
              <a:rPr lang="de-DE"/>
              <a:t>ITSBw IX. Inspektion</a:t>
            </a:r>
            <a:endParaRPr lang="de-DE" dirty="0"/>
          </a:p>
        </p:txBody>
      </p:sp>
      <p:grpSp>
        <p:nvGrpSpPr>
          <p:cNvPr id="4" name="Gruppieren 3"/>
          <p:cNvGrpSpPr/>
          <p:nvPr/>
        </p:nvGrpSpPr>
        <p:grpSpPr>
          <a:xfrm>
            <a:off x="5240029" y="3509812"/>
            <a:ext cx="1460656" cy="876253"/>
            <a:chOff x="4554475" y="3203848"/>
            <a:chExt cx="1410063" cy="782878"/>
          </a:xfrm>
        </p:grpSpPr>
        <p:pic>
          <p:nvPicPr>
            <p:cNvPr id="1026" name="Picture 2" descr="C:\Program Files (x86)\Microsoft Office\MEDIA\CAGCAT10\j0299125.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8163" y="3203848"/>
              <a:ext cx="375421" cy="616028"/>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4554475" y="3780492"/>
              <a:ext cx="1410063" cy="206234"/>
            </a:xfrm>
            <a:prstGeom prst="rect">
              <a:avLst/>
            </a:prstGeom>
            <a:noFill/>
          </p:spPr>
          <p:txBody>
            <a:bodyPr wrap="none" rtlCol="0">
              <a:spAutoFit/>
            </a:bodyPr>
            <a:lstStyle/>
            <a:p>
              <a:r>
                <a:rPr lang="de-DE" sz="900" b="1">
                  <a:latin typeface="Arial" panose="020B0604020202020204" pitchFamily="34" charset="0"/>
                  <a:cs typeface="Arial" panose="020B0604020202020204" pitchFamily="34" charset="0"/>
                </a:rPr>
                <a:t>Erläuterung </a:t>
              </a:r>
              <a:r>
                <a:rPr lang="de-DE" sz="900" b="1" smtClean="0">
                  <a:latin typeface="Arial" panose="020B0604020202020204" pitchFamily="34" charset="0"/>
                  <a:cs typeface="Arial" panose="020B0604020202020204" pitchFamily="34" charset="0"/>
                </a:rPr>
                <a:t>jetzt </a:t>
              </a:r>
              <a:r>
                <a:rPr lang="de-DE" sz="900" b="1" dirty="0">
                  <a:latin typeface="Arial" panose="020B0604020202020204" pitchFamily="34" charset="0"/>
                  <a:cs typeface="Arial" panose="020B0604020202020204" pitchFamily="34" charset="0"/>
                </a:rPr>
                <a:t>lesen!</a:t>
              </a:r>
            </a:p>
          </p:txBody>
        </p:sp>
      </p:grpSp>
    </p:spTree>
    <p:extLst>
      <p:ext uri="{BB962C8B-B14F-4D97-AF65-F5344CB8AC3E}">
        <p14:creationId xmlns:p14="http://schemas.microsoft.com/office/powerpoint/2010/main" val="174830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smtClean="0"/>
              <a:t>Kurzes</a:t>
            </a:r>
            <a:r>
              <a:rPr lang="de-DE" baseline="0" smtClean="0"/>
              <a:t> Beispiel zur </a:t>
            </a:r>
            <a:r>
              <a:rPr lang="de-DE" baseline="0" dirty="0" smtClean="0"/>
              <a:t>Veranschaulichung. Hier wird </a:t>
            </a:r>
            <a:r>
              <a:rPr lang="de-DE" baseline="0" smtClean="0"/>
              <a:t>schön gezeigt</a:t>
            </a:r>
            <a:r>
              <a:rPr lang="de-DE" baseline="0" dirty="0" smtClean="0"/>
              <a:t>, dass eine Interpretation </a:t>
            </a:r>
            <a:r>
              <a:rPr lang="de-DE" baseline="0" smtClean="0"/>
              <a:t>durchaus zulässig </a:t>
            </a:r>
            <a:r>
              <a:rPr lang="de-DE" baseline="0" dirty="0" smtClean="0"/>
              <a:t>ist. </a:t>
            </a:r>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7</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223183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b="1" dirty="0"/>
              <a:t>Benötigte Fähigkeiten:</a:t>
            </a:r>
          </a:p>
          <a:p>
            <a:endParaRPr lang="de-DE" dirty="0" smtClean="0"/>
          </a:p>
          <a:p>
            <a:r>
              <a:rPr lang="de-DE" b="1" dirty="0" smtClean="0"/>
              <a:t>Analyse: </a:t>
            </a:r>
            <a:endParaRPr lang="de-DE" b="1" dirty="0"/>
          </a:p>
          <a:p>
            <a:pPr marL="185766" indent="-185766">
              <a:buFont typeface="Arial" panose="020B0604020202020204" pitchFamily="34" charset="0"/>
              <a:buChar char="•"/>
            </a:pPr>
            <a:r>
              <a:rPr lang="de-DE" dirty="0"/>
              <a:t>Lösungen von Problemen aus der Wirklichkeit</a:t>
            </a:r>
          </a:p>
          <a:p>
            <a:pPr marL="0" indent="0">
              <a:buFont typeface="Arial" panose="020B0604020202020204" pitchFamily="34" charset="0"/>
              <a:buNone/>
            </a:pPr>
            <a:endParaRPr lang="de-DE" dirty="0" smtClean="0"/>
          </a:p>
          <a:p>
            <a:pPr marL="0" indent="0">
              <a:buFont typeface="Arial" panose="020B0604020202020204" pitchFamily="34" charset="0"/>
              <a:buNone/>
            </a:pPr>
            <a:r>
              <a:rPr lang="de-DE" b="1" dirty="0" smtClean="0"/>
              <a:t>Synthese:</a:t>
            </a:r>
            <a:endParaRPr lang="de-DE" b="1" dirty="0"/>
          </a:p>
          <a:p>
            <a:pPr marL="185766" indent="-185766">
              <a:buFont typeface="Arial" panose="020B0604020202020204" pitchFamily="34" charset="0"/>
              <a:buChar char="•"/>
            </a:pPr>
            <a:r>
              <a:rPr lang="de-DE" dirty="0"/>
              <a:t>Wiederverwendung von Wissen (Entwurfsmuster</a:t>
            </a:r>
            <a:r>
              <a:rPr lang="de-DE" dirty="0" smtClean="0"/>
              <a:t>)</a:t>
            </a:r>
          </a:p>
          <a:p>
            <a:pPr marL="185766" indent="-185766">
              <a:buFont typeface="Arial" panose="020B0604020202020204" pitchFamily="34" charset="0"/>
              <a:buChar char="•"/>
            </a:pPr>
            <a:r>
              <a:rPr lang="de-DE" dirty="0" smtClean="0"/>
              <a:t>Modellierung mit statischen und dynamischen Strukturen (Subsysteme, Klassen, Datenstrukturen und Algorithmen, Automaten)</a:t>
            </a:r>
          </a:p>
          <a:p>
            <a:pPr marL="185766" indent="-185766">
              <a:buFont typeface="Arial" panose="020B0604020202020204" pitchFamily="34" charset="0"/>
              <a:buChar char="•"/>
            </a:pPr>
            <a:r>
              <a:rPr lang="de-DE" smtClean="0"/>
              <a:t>Formale Speziﬁkationen </a:t>
            </a:r>
            <a:r>
              <a:rPr lang="de-DE" dirty="0" smtClean="0"/>
              <a:t>von solchen Modellen (UML)</a:t>
            </a:r>
          </a:p>
          <a:p>
            <a:pPr marL="0" indent="0">
              <a:buFont typeface="Arial" panose="020B0604020202020204" pitchFamily="34" charset="0"/>
              <a:buNone/>
            </a:pPr>
            <a:endParaRPr lang="de-DE" dirty="0" smtClean="0"/>
          </a:p>
          <a:p>
            <a:pPr marL="0" indent="0">
              <a:buFont typeface="Arial" panose="020B0604020202020204" pitchFamily="34" charset="0"/>
              <a:buNone/>
            </a:pPr>
            <a:r>
              <a:rPr lang="de-DE" b="1" dirty="0" smtClean="0"/>
              <a:t>Implementation:</a:t>
            </a:r>
            <a:endParaRPr lang="de-DE" b="1" dirty="0"/>
          </a:p>
          <a:p>
            <a:pPr marL="185766" indent="-185766">
              <a:buFont typeface="Arial" panose="020B0604020202020204" pitchFamily="34" charset="0"/>
              <a:buChar char="•"/>
            </a:pPr>
            <a:r>
              <a:rPr lang="de-DE" dirty="0" smtClean="0"/>
              <a:t>Beherrschung </a:t>
            </a:r>
            <a:r>
              <a:rPr lang="de-DE" dirty="0"/>
              <a:t>von</a:t>
            </a:r>
          </a:p>
          <a:p>
            <a:pPr marL="681086" lvl="1" indent="-185766">
              <a:buFont typeface="Arial" panose="020B0604020202020204" pitchFamily="34" charset="0"/>
              <a:buChar char="•"/>
            </a:pPr>
            <a:r>
              <a:rPr lang="de-DE" dirty="0"/>
              <a:t>Methoden </a:t>
            </a:r>
            <a:r>
              <a:rPr lang="de-DE" dirty="0" smtClean="0"/>
              <a:t>(z.B</a:t>
            </a:r>
            <a:r>
              <a:rPr lang="de-DE" dirty="0"/>
              <a:t>. Rekursion)</a:t>
            </a:r>
          </a:p>
          <a:p>
            <a:pPr marL="681086" lvl="1" indent="-185766">
              <a:buFont typeface="Arial" panose="020B0604020202020204" pitchFamily="34" charset="0"/>
              <a:buChar char="•"/>
            </a:pPr>
            <a:r>
              <a:rPr lang="de-DE" dirty="0" smtClean="0"/>
              <a:t>Werkzeugen (z.B</a:t>
            </a:r>
            <a:r>
              <a:rPr lang="de-DE" dirty="0"/>
              <a:t>. </a:t>
            </a:r>
            <a:r>
              <a:rPr lang="de-DE" dirty="0" smtClean="0"/>
              <a:t>Compiler, Entwicklungsumgebung)</a:t>
            </a:r>
            <a:endParaRPr lang="de-DE" dirty="0"/>
          </a:p>
          <a:p>
            <a:pPr marL="681086" lvl="1" indent="-185766">
              <a:buFont typeface="Arial" panose="020B0604020202020204" pitchFamily="34" charset="0"/>
              <a:buChar char="•"/>
            </a:pPr>
            <a:r>
              <a:rPr lang="de-DE" dirty="0"/>
              <a:t>Sprachen </a:t>
            </a:r>
            <a:r>
              <a:rPr lang="de-DE" dirty="0" smtClean="0"/>
              <a:t>(z.B</a:t>
            </a:r>
            <a:r>
              <a:rPr lang="de-DE" dirty="0"/>
              <a:t>. Java)</a:t>
            </a:r>
          </a:p>
          <a:p>
            <a:pPr marL="185766" indent="-185766">
              <a:buFont typeface="Arial" panose="020B0604020202020204" pitchFamily="34" charset="0"/>
              <a:buChar char="•"/>
            </a:pPr>
            <a:r>
              <a:rPr lang="de-DE" dirty="0"/>
              <a:t>Ein gutes Verständnis der theoretischen Grundlagen</a:t>
            </a:r>
          </a:p>
          <a:p>
            <a:pPr marL="185766" indent="-185766">
              <a:buFont typeface="Arial" panose="020B0604020202020204" pitchFamily="34" charset="0"/>
              <a:buChar char="•"/>
            </a:pPr>
            <a:r>
              <a:rPr lang="de-DE" dirty="0"/>
              <a:t>Fähigkeit </a:t>
            </a:r>
            <a:r>
              <a:rPr lang="de-DE" dirty="0" smtClean="0"/>
              <a:t>zur Gruppenarbeit</a:t>
            </a:r>
          </a:p>
          <a:p>
            <a:pPr marL="185766" indent="-185766">
              <a:buFont typeface="Arial" panose="020B0604020202020204" pitchFamily="34" charset="0"/>
              <a:buChar char="•"/>
            </a:pPr>
            <a:endParaRPr lang="de-DE" b="1" dirty="0" smtClean="0"/>
          </a:p>
          <a:p>
            <a:pPr marL="0" indent="0">
              <a:buFont typeface="Arial" panose="020B0604020202020204" pitchFamily="34" charset="0"/>
              <a:buNone/>
            </a:pPr>
            <a:r>
              <a:rPr lang="de-DE" b="1" dirty="0" smtClean="0"/>
              <a:t>Wartung:</a:t>
            </a:r>
            <a:endParaRPr lang="de-DE" b="1" dirty="0"/>
          </a:p>
          <a:p>
            <a:pPr marL="185766" indent="-185766">
              <a:buFont typeface="Arial" panose="020B0604020202020204" pitchFamily="34" charset="0"/>
              <a:buChar char="•"/>
            </a:pPr>
            <a:r>
              <a:rPr lang="de-DE" dirty="0"/>
              <a:t>Interaktion mit Kunden (Reden, Schreiben, Verhandeln</a:t>
            </a:r>
            <a:r>
              <a:rPr lang="de-DE" dirty="0" smtClean="0"/>
              <a:t>)</a:t>
            </a:r>
          </a:p>
          <a:p>
            <a:pPr marL="185766" indent="-185766">
              <a:buFont typeface="Arial" panose="020B0604020202020204" pitchFamily="34" charset="0"/>
              <a:buChar char="•"/>
            </a:pPr>
            <a:r>
              <a:rPr lang="de-DE" dirty="0" smtClean="0"/>
              <a:t>Zeitmanagement</a:t>
            </a:r>
            <a:endParaRPr lang="de-DE" dirty="0"/>
          </a:p>
          <a:p>
            <a:pPr marL="0" indent="0">
              <a:buFont typeface="Arial" panose="020B0604020202020204" pitchFamily="34" charset="0"/>
              <a:buNone/>
            </a:pPr>
            <a:endParaRPr lang="de-DE" dirty="0" smtClean="0"/>
          </a:p>
          <a:p>
            <a:pPr marL="0" indent="0">
              <a:buFont typeface="Arial" panose="020B0604020202020204" pitchFamily="34" charset="0"/>
              <a:buNone/>
            </a:pPr>
            <a:r>
              <a:rPr lang="de-DE" b="1" dirty="0" smtClean="0"/>
              <a:t>Erfahrung aus Vorlehrgängen:</a:t>
            </a:r>
          </a:p>
          <a:p>
            <a:pPr marL="0" indent="0">
              <a:buFont typeface="Arial" panose="020B0604020202020204" pitchFamily="34" charset="0"/>
              <a:buNone/>
            </a:pPr>
            <a:r>
              <a:rPr lang="de-DE" dirty="0" smtClean="0"/>
              <a:t>Man merkt es immer wenn</a:t>
            </a:r>
            <a:r>
              <a:rPr lang="de-DE" baseline="0" dirty="0" smtClean="0"/>
              <a:t> Leute dabei sind (egal ob sehr schwach oder sehr stark) die aufgrund ihres Wissens sich nicht in die Gruppe einbringen können. Dies sind immer negative Faktoren und machen einen eher schlechteren Entwickler aus als einen guten (Denken weg vom Überprogrammierer der Alles alleine macht).</a:t>
            </a:r>
            <a:endParaRPr lang="de-DE" dirty="0"/>
          </a:p>
          <a:p>
            <a:pPr marL="185766" indent="-185766">
              <a:buFont typeface="Arial" panose="020B0604020202020204" pitchFamily="34" charset="0"/>
              <a:buChar char="•"/>
            </a:pPr>
            <a:endParaRPr lang="de-DE" dirty="0"/>
          </a:p>
          <a:p>
            <a:endParaRPr lang="de-DE" dirty="0"/>
          </a:p>
          <a:p>
            <a:r>
              <a:rPr lang="de-DE" b="1" dirty="0"/>
              <a:t>Entnommen aus:</a:t>
            </a:r>
          </a:p>
          <a:p>
            <a:pPr algn="l"/>
            <a:r>
              <a:rPr lang="de-DE" dirty="0"/>
              <a:t>Brügge, B., &amp; </a:t>
            </a:r>
            <a:r>
              <a:rPr lang="de-DE" dirty="0" smtClean="0"/>
              <a:t>Herzog</a:t>
            </a:r>
            <a:r>
              <a:rPr lang="de-DE" dirty="0"/>
              <a:t>, C. (2014). </a:t>
            </a:r>
            <a:r>
              <a:rPr lang="de-DE" i="1" dirty="0"/>
              <a:t>TUM Lehrstuhl 1- Grundlagen der Programmierung.</a:t>
            </a:r>
            <a:r>
              <a:rPr lang="de-DE" dirty="0"/>
              <a:t> Von https://www1.in.tum.de/lehrstuhl_1/images/teaching/ws1415/W14G_01_Einfuehrung.pdf abgerufen am 20.10.2017</a:t>
            </a:r>
          </a:p>
          <a:p>
            <a:r>
              <a:rPr lang="de-DE" dirty="0"/>
              <a:t> </a:t>
            </a:r>
          </a:p>
          <a:p>
            <a:endParaRPr lang="de-DE" dirty="0"/>
          </a:p>
          <a:p>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8</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spTree>
    <p:extLst>
      <p:ext uri="{BB962C8B-B14F-4D97-AF65-F5344CB8AC3E}">
        <p14:creationId xmlns:p14="http://schemas.microsoft.com/office/powerpoint/2010/main" val="44816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225" y="882650"/>
            <a:ext cx="4819650" cy="3336925"/>
          </a:xfrm>
        </p:spPr>
      </p:sp>
      <p:sp>
        <p:nvSpPr>
          <p:cNvPr id="3" name="Notizenplatzhalter 2"/>
          <p:cNvSpPr>
            <a:spLocks noGrp="1"/>
          </p:cNvSpPr>
          <p:nvPr>
            <p:ph type="body" idx="1"/>
          </p:nvPr>
        </p:nvSpPr>
        <p:spPr/>
        <p:txBody>
          <a:bodyPr/>
          <a:lstStyle/>
          <a:p>
            <a:r>
              <a:rPr lang="de-DE" dirty="0" smtClean="0"/>
              <a:t>	</a:t>
            </a:r>
          </a:p>
          <a:p>
            <a:endParaRPr lang="de-DE" dirty="0" smtClean="0"/>
          </a:p>
          <a:p>
            <a:r>
              <a:rPr lang="de-DE" dirty="0" smtClean="0"/>
              <a:t>	</a:t>
            </a:r>
            <a:r>
              <a:rPr lang="de-DE" sz="1300" b="1" dirty="0" smtClean="0"/>
              <a:t>Welche Eigenschaften haben Modelle?</a:t>
            </a:r>
          </a:p>
          <a:p>
            <a:endParaRPr lang="de-DE" sz="1300" b="1" dirty="0" smtClean="0"/>
          </a:p>
          <a:p>
            <a:endParaRPr lang="de-DE" sz="1300" b="1" dirty="0" smtClean="0"/>
          </a:p>
          <a:p>
            <a:r>
              <a:rPr lang="de-DE" dirty="0" smtClean="0"/>
              <a:t>Ein Modell ist ein vereinfachtes Abbild der Wirklichkeit. </a:t>
            </a:r>
          </a:p>
          <a:p>
            <a:r>
              <a:rPr lang="de-DE" dirty="0" smtClean="0"/>
              <a:t>Die Vereinfachung kann gegenständlich oder theoretisch geschehen. </a:t>
            </a:r>
          </a:p>
          <a:p>
            <a:r>
              <a:rPr lang="de-DE" dirty="0" smtClean="0"/>
              <a:t>Nach </a:t>
            </a:r>
            <a:r>
              <a:rPr lang="de-DE" u="sng" dirty="0" smtClean="0"/>
              <a:t>Herbert </a:t>
            </a:r>
            <a:r>
              <a:rPr lang="de-DE" u="sng" dirty="0" err="1" smtClean="0"/>
              <a:t>Stachowiak</a:t>
            </a:r>
            <a:r>
              <a:rPr lang="de-DE" u="sng" dirty="0" smtClean="0"/>
              <a:t> </a:t>
            </a:r>
            <a:r>
              <a:rPr lang="de-DE" dirty="0" smtClean="0"/>
              <a:t>ist es durch mindestens drei Merkmale gekennzeichnet.</a:t>
            </a:r>
          </a:p>
          <a:p>
            <a:endParaRPr lang="de-DE" dirty="0" smtClean="0"/>
          </a:p>
          <a:p>
            <a:r>
              <a:rPr lang="de-DE" b="1" dirty="0" smtClean="0"/>
              <a:t>1. Abbildung</a:t>
            </a:r>
          </a:p>
          <a:p>
            <a:pPr marL="171450" indent="-171450">
              <a:buFont typeface="Arial" panose="020B0604020202020204" pitchFamily="34" charset="0"/>
              <a:buChar char="•"/>
            </a:pPr>
            <a:r>
              <a:rPr lang="de-DE" dirty="0" smtClean="0"/>
              <a:t>Ein Modell ist stets ein Modell von etwas</a:t>
            </a:r>
          </a:p>
          <a:p>
            <a:pPr marL="171450" indent="-171450">
              <a:buFont typeface="Arial" panose="020B0604020202020204" pitchFamily="34" charset="0"/>
              <a:buChar char="•"/>
            </a:pPr>
            <a:r>
              <a:rPr lang="de-DE" dirty="0" smtClean="0"/>
              <a:t>Nämlich Abbildung oder Repräsentation eines natürlichen oder eines künstlichen Originals, wobei dieses Original selbst auch wiederum ein Modell sein kann</a:t>
            </a:r>
          </a:p>
          <a:p>
            <a:endParaRPr lang="de-DE" dirty="0" smtClean="0"/>
          </a:p>
          <a:p>
            <a:r>
              <a:rPr lang="de-DE" b="1" dirty="0" smtClean="0"/>
              <a:t>2. Verkürzung</a:t>
            </a:r>
          </a:p>
          <a:p>
            <a:r>
              <a:rPr lang="de-DE" dirty="0" smtClean="0"/>
              <a:t>Ein Modell erfasst im Allgemeinen nicht alle Attribute des Originals, </a:t>
            </a:r>
          </a:p>
          <a:p>
            <a:r>
              <a:rPr lang="de-DE" dirty="0" smtClean="0"/>
              <a:t>sondern nur diejenigen, die dem </a:t>
            </a:r>
            <a:r>
              <a:rPr lang="de-DE" dirty="0" err="1" smtClean="0"/>
              <a:t>Modellschaffer</a:t>
            </a:r>
            <a:r>
              <a:rPr lang="de-DE" dirty="0" smtClean="0"/>
              <a:t> bzw. Modellnutzer relevant erscheinen.</a:t>
            </a:r>
          </a:p>
          <a:p>
            <a:endParaRPr lang="de-DE" dirty="0" smtClean="0"/>
          </a:p>
          <a:p>
            <a:r>
              <a:rPr lang="de-DE" b="1" dirty="0" smtClean="0"/>
              <a:t>3. Pragmatismus</a:t>
            </a:r>
          </a:p>
          <a:p>
            <a:r>
              <a:rPr lang="de-DE" dirty="0" smtClean="0"/>
              <a:t>Modelle sind ihren Originalen nicht eindeutig zugeordnet. </a:t>
            </a:r>
          </a:p>
          <a:p>
            <a:r>
              <a:rPr lang="de-DE" dirty="0" smtClean="0"/>
              <a:t>Sie erfüllen ihre Ersetzungsfunktion</a:t>
            </a:r>
          </a:p>
          <a:p>
            <a:pPr lvl="1"/>
            <a:r>
              <a:rPr lang="de-DE" dirty="0" smtClean="0"/>
              <a:t>a) für bestimmte Subjekte                                                                                                        (für wen?)</a:t>
            </a:r>
          </a:p>
          <a:p>
            <a:pPr lvl="1"/>
            <a:r>
              <a:rPr lang="de-DE" dirty="0" smtClean="0"/>
              <a:t>b) innerhalb bestimmter Zeitintervalle                                                                                     (wann?)</a:t>
            </a:r>
          </a:p>
          <a:p>
            <a:pPr lvl="1"/>
            <a:r>
              <a:rPr lang="de-DE" dirty="0" smtClean="0"/>
              <a:t>c) unter Einschränkung auf bestimmte gedankliche oder tatsächliche Operationen              (wozu?)</a:t>
            </a:r>
            <a:endParaRPr lang="de-DE" dirty="0"/>
          </a:p>
        </p:txBody>
      </p:sp>
      <p:sp>
        <p:nvSpPr>
          <p:cNvPr id="4" name="Fußzeilenplatzhalter 3"/>
          <p:cNvSpPr>
            <a:spLocks noGrp="1"/>
          </p:cNvSpPr>
          <p:nvPr>
            <p:ph type="ftr" sz="quarter" idx="10"/>
          </p:nvPr>
        </p:nvSpPr>
        <p:spPr/>
        <p:txBody>
          <a:bodyPr/>
          <a:lstStyle/>
          <a:p>
            <a:r>
              <a:rPr lang="de-DE"/>
              <a:t>ITSBw IX. Inspektion</a:t>
            </a:r>
            <a:endParaRPr lang="de-DE" dirty="0"/>
          </a:p>
        </p:txBody>
      </p:sp>
      <p:sp>
        <p:nvSpPr>
          <p:cNvPr id="5" name="Foliennummernplatzhalter 4"/>
          <p:cNvSpPr>
            <a:spLocks noGrp="1"/>
          </p:cNvSpPr>
          <p:nvPr>
            <p:ph type="sldNum" sz="quarter" idx="11"/>
          </p:nvPr>
        </p:nvSpPr>
        <p:spPr/>
        <p:txBody>
          <a:bodyPr/>
          <a:lstStyle/>
          <a:p>
            <a:fld id="{69FD6EC8-41F9-4909-8444-6ED8E5058E3D}" type="slidenum">
              <a:rPr lang="de-DE" smtClean="0"/>
              <a:pPr/>
              <a:t>9</a:t>
            </a:fld>
            <a:endParaRPr lang="de-DE" dirty="0"/>
          </a:p>
        </p:txBody>
      </p:sp>
      <p:sp>
        <p:nvSpPr>
          <p:cNvPr id="6" name="Kopfzeilenplatzhalter 5"/>
          <p:cNvSpPr>
            <a:spLocks noGrp="1"/>
          </p:cNvSpPr>
          <p:nvPr>
            <p:ph type="hdr" sz="quarter" idx="12"/>
          </p:nvPr>
        </p:nvSpPr>
        <p:spPr/>
        <p:txBody>
          <a:bodyPr/>
          <a:lstStyle/>
          <a:p>
            <a:r>
              <a:rPr lang="de-DE"/>
              <a:t>Mathematische Grundlagen - Skript 1 - Einführung</a:t>
            </a:r>
            <a:endParaRPr lang="de-DE" dirty="0"/>
          </a:p>
        </p:txBody>
      </p:sp>
      <p:pic>
        <p:nvPicPr>
          <p:cNvPr id="8" name="Grafik 7" descr="Tafel">
            <a:extLst>
              <a:ext uri="{FF2B5EF4-FFF2-40B4-BE49-F238E27FC236}">
                <a16:creationId xmlns:a16="http://schemas.microsoft.com/office/drawing/2014/main" id="{7CA785B8-B193-4895-B76E-A236D31AF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13946" y="4104506"/>
            <a:ext cx="947208" cy="1023461"/>
          </a:xfrm>
          <a:prstGeom prst="rect">
            <a:avLst/>
          </a:prstGeom>
        </p:spPr>
      </p:pic>
    </p:spTree>
    <p:extLst>
      <p:ext uri="{BB962C8B-B14F-4D97-AF65-F5344CB8AC3E}">
        <p14:creationId xmlns:p14="http://schemas.microsoft.com/office/powerpoint/2010/main" val="29437385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2054" name="Picture 6" descr="C:\Users\Marcus\Desktop\CD_ITSBw\binary-2032158_1920.jpg"/>
          <p:cNvPicPr>
            <a:picLocks noChangeAspect="1" noChangeArrowheads="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contrast="-75000"/>
                    </a14:imgEffect>
                  </a14:imgLayer>
                </a14:imgProps>
              </a:ext>
              <a:ext uri="{28A0092B-C50C-407E-A947-70E740481C1C}">
                <a14:useLocalDpi xmlns:a14="http://schemas.microsoft.com/office/drawing/2010/main"/>
              </a:ext>
            </a:extLst>
          </a:blip>
          <a:srcRect/>
          <a:stretch>
            <a:fillRect/>
          </a:stretch>
        </p:blipFill>
        <p:spPr bwMode="auto">
          <a:xfrm>
            <a:off x="0" y="548680"/>
            <a:ext cx="9906000" cy="4968552"/>
          </a:xfrm>
          <a:prstGeom prst="rect">
            <a:avLst/>
          </a:prstGeom>
          <a:noFill/>
        </p:spPr>
      </p:pic>
      <p:sp>
        <p:nvSpPr>
          <p:cNvPr id="7" name="Fußzeilenplatzhalter 4"/>
          <p:cNvSpPr>
            <a:spLocks noGrp="1"/>
          </p:cNvSpPr>
          <p:nvPr>
            <p:ph type="ftr" sz="quarter" idx="3"/>
          </p:nvPr>
        </p:nvSpPr>
        <p:spPr>
          <a:xfrm>
            <a:off x="3384550" y="6592270"/>
            <a:ext cx="3136900" cy="365125"/>
          </a:xfrm>
          <a:prstGeom prst="rect">
            <a:avLst/>
          </a:prstGeom>
        </p:spPr>
        <p:txBody>
          <a:bodyPr/>
          <a:lstStyle>
            <a:lvl1pPr algn="ctr">
              <a:defRPr lang="de-DE" sz="1100" b="1" kern="1200" dirty="0">
                <a:solidFill>
                  <a:schemeClr val="bg1"/>
                </a:solidFill>
                <a:latin typeface="Lucida Sans" panose="020B0602030504020204" pitchFamily="34" charset="0"/>
                <a:ea typeface="+mn-ea"/>
                <a:cs typeface="Arial" pitchFamily="34" charset="0"/>
              </a:defRPr>
            </a:lvl1pPr>
          </a:lstStyle>
          <a:p>
            <a:endParaRPr lang="de-DE" dirty="0"/>
          </a:p>
        </p:txBody>
      </p:sp>
      <p:sp>
        <p:nvSpPr>
          <p:cNvPr id="6" name="Rechteck 5"/>
          <p:cNvSpPr/>
          <p:nvPr userDrawn="1"/>
        </p:nvSpPr>
        <p:spPr>
          <a:xfrm>
            <a:off x="272480" y="3518006"/>
            <a:ext cx="9633520" cy="1368152"/>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0" b="1" dirty="0">
              <a:latin typeface="Arial" pitchFamily="34" charset="0"/>
              <a:cs typeface="Arial" pitchFamily="34" charset="0"/>
            </a:endParaRPr>
          </a:p>
        </p:txBody>
      </p:sp>
      <p:sp>
        <p:nvSpPr>
          <p:cNvPr id="10" name="Textplatzhalter 9"/>
          <p:cNvSpPr>
            <a:spLocks noGrp="1"/>
          </p:cNvSpPr>
          <p:nvPr>
            <p:ph type="body" sz="quarter" idx="10" hasCustomPrompt="1"/>
          </p:nvPr>
        </p:nvSpPr>
        <p:spPr>
          <a:xfrm>
            <a:off x="272480" y="3878232"/>
            <a:ext cx="9633520" cy="647700"/>
          </a:xfrm>
          <a:prstGeom prst="rect">
            <a:avLst/>
          </a:prstGeom>
        </p:spPr>
        <p:txBody>
          <a:bodyPr/>
          <a:lstStyle>
            <a:lvl1pPr>
              <a:buNone/>
              <a:defRPr sz="3600" b="1">
                <a:solidFill>
                  <a:schemeClr val="bg1"/>
                </a:solidFill>
                <a:latin typeface="Arial" pitchFamily="34" charset="0"/>
                <a:cs typeface="Arial" pitchFamily="34" charset="0"/>
              </a:defRPr>
            </a:lvl1pPr>
          </a:lstStyle>
          <a:p>
            <a:pPr lvl="0"/>
            <a:r>
              <a:rPr lang="de-DE" dirty="0"/>
              <a:t>Thema</a:t>
            </a:r>
          </a:p>
        </p:txBody>
      </p:sp>
      <p:sp>
        <p:nvSpPr>
          <p:cNvPr id="15" name="Textplatzhalter 9"/>
          <p:cNvSpPr>
            <a:spLocks noGrp="1"/>
          </p:cNvSpPr>
          <p:nvPr>
            <p:ph type="body" sz="quarter" idx="11" hasCustomPrompt="1"/>
          </p:nvPr>
        </p:nvSpPr>
        <p:spPr>
          <a:xfrm>
            <a:off x="272480" y="4869532"/>
            <a:ext cx="9633520" cy="6477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defTabSz="914296" rtl="0" eaLnBrk="1" latinLnBrk="0" hangingPunct="1">
              <a:buNone/>
              <a:defRPr lang="de-DE" sz="2000" b="1" kern="1200" dirty="0">
                <a:solidFill>
                  <a:schemeClr val="tx2"/>
                </a:solidFill>
                <a:latin typeface="Arial" pitchFamily="34" charset="0"/>
                <a:ea typeface="+mn-ea"/>
                <a:cs typeface="Arial" pitchFamily="34" charset="0"/>
              </a:defRPr>
            </a:lvl1pPr>
          </a:lstStyle>
          <a:p>
            <a:pPr lvl="0"/>
            <a:r>
              <a:rPr lang="de-DE" dirty="0"/>
              <a:t>Unterthema</a:t>
            </a:r>
          </a:p>
        </p:txBody>
      </p:sp>
      <p:sp>
        <p:nvSpPr>
          <p:cNvPr id="16" name="Textplatzhalter 15"/>
          <p:cNvSpPr>
            <a:spLocks noGrp="1"/>
          </p:cNvSpPr>
          <p:nvPr>
            <p:ph type="body" sz="quarter" idx="12" hasCustomPrompt="1"/>
          </p:nvPr>
        </p:nvSpPr>
        <p:spPr>
          <a:xfrm>
            <a:off x="272481" y="5589240"/>
            <a:ext cx="3900681" cy="288032"/>
          </a:xfrm>
          <a:prstGeom prst="rect">
            <a:avLst/>
          </a:prstGeom>
        </p:spPr>
        <p:txBody>
          <a:bodyPr lIns="90000"/>
          <a:lstStyle>
            <a:lvl1pPr>
              <a:buNone/>
              <a:defRPr lang="de-DE" sz="1000" b="1" kern="1200" baseline="0" dirty="0" smtClean="0">
                <a:solidFill>
                  <a:schemeClr val="tx2"/>
                </a:solidFill>
                <a:latin typeface="Levenim MT" panose="02010502060101010101" pitchFamily="2" charset="-79"/>
                <a:ea typeface="+mn-ea"/>
                <a:cs typeface="Levenim MT" panose="02010502060101010101" pitchFamily="2" charset="-79"/>
              </a:defRPr>
            </a:lvl1pPr>
          </a:lstStyle>
          <a:p>
            <a:pPr lvl="0"/>
            <a:r>
              <a:rPr lang="de-DE" dirty="0"/>
              <a:t>&lt;Einheit&gt;, &lt;</a:t>
            </a:r>
            <a:r>
              <a:rPr lang="de-DE" dirty="0" err="1"/>
              <a:t>Dstgrd</a:t>
            </a:r>
            <a:r>
              <a:rPr lang="de-DE" dirty="0"/>
              <a:t>&gt; &lt;Name&gt;, &lt;Monat Jahr&gt;</a:t>
            </a:r>
          </a:p>
        </p:txBody>
      </p:sp>
      <p:grpSp>
        <p:nvGrpSpPr>
          <p:cNvPr id="3" name="Gruppieren 2"/>
          <p:cNvGrpSpPr/>
          <p:nvPr userDrawn="1"/>
        </p:nvGrpSpPr>
        <p:grpSpPr>
          <a:xfrm>
            <a:off x="265832" y="170614"/>
            <a:ext cx="4375134" cy="754008"/>
            <a:chOff x="240445" y="5789839"/>
            <a:chExt cx="4038585" cy="754008"/>
          </a:xfrm>
        </p:grpSpPr>
        <p:grpSp>
          <p:nvGrpSpPr>
            <p:cNvPr id="13" name="Gruppieren 12">
              <a:extLst>
                <a:ext uri="{FF2B5EF4-FFF2-40B4-BE49-F238E27FC236}">
                  <a16:creationId xmlns:a16="http://schemas.microsoft.com/office/drawing/2014/main" id="{CCAD4187-D3DF-4D26-86C8-4BE45F18BCA9}"/>
                </a:ext>
              </a:extLst>
            </p:cNvPr>
            <p:cNvGrpSpPr/>
            <p:nvPr userDrawn="1"/>
          </p:nvGrpSpPr>
          <p:grpSpPr>
            <a:xfrm>
              <a:off x="240445" y="5805264"/>
              <a:ext cx="576064" cy="738583"/>
              <a:chOff x="-3164898" y="908720"/>
              <a:chExt cx="3164898" cy="4057780"/>
            </a:xfrm>
            <a:effectLst/>
          </p:grpSpPr>
          <p:sp>
            <p:nvSpPr>
              <p:cNvPr id="11" name="Rechteck 10">
                <a:extLst>
                  <a:ext uri="{FF2B5EF4-FFF2-40B4-BE49-F238E27FC236}">
                    <a16:creationId xmlns:a16="http://schemas.microsoft.com/office/drawing/2014/main" id="{3806BB71-B12B-4113-97DE-6A505E10BB83}"/>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Gruppieren 4">
                <a:extLst>
                  <a:ext uri="{FF2B5EF4-FFF2-40B4-BE49-F238E27FC236}">
                    <a16:creationId xmlns:a16="http://schemas.microsoft.com/office/drawing/2014/main" id="{03BF9418-91D9-42B5-8889-1335A7F45546}"/>
                  </a:ext>
                </a:extLst>
              </p:cNvPr>
              <p:cNvGrpSpPr/>
              <p:nvPr userDrawn="1"/>
            </p:nvGrpSpPr>
            <p:grpSpPr>
              <a:xfrm>
                <a:off x="-3164898" y="908720"/>
                <a:ext cx="3164898" cy="4057780"/>
                <a:chOff x="-2052736" y="-293307"/>
                <a:chExt cx="3164898" cy="4057780"/>
              </a:xfrm>
            </p:grpSpPr>
            <p:sp>
              <p:nvSpPr>
                <p:cNvPr id="4" name="Ellipse 3">
                  <a:extLst>
                    <a:ext uri="{FF2B5EF4-FFF2-40B4-BE49-F238E27FC236}">
                      <a16:creationId xmlns:a16="http://schemas.microsoft.com/office/drawing/2014/main" id="{C4B51B09-756B-4041-A63C-8D39415681FF}"/>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E2A6EB71-298A-4AEE-B5C3-C86E280E9DF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2052736" y="-293307"/>
                  <a:ext cx="3164898" cy="4057780"/>
                </a:xfrm>
                <a:prstGeom prst="rect">
                  <a:avLst/>
                </a:prstGeom>
              </p:spPr>
            </p:pic>
          </p:grpSp>
        </p:grpSp>
        <p:sp>
          <p:nvSpPr>
            <p:cNvPr id="17" name="Rechteck 16"/>
            <p:cNvSpPr/>
            <p:nvPr userDrawn="1"/>
          </p:nvSpPr>
          <p:spPr>
            <a:xfrm>
              <a:off x="822646" y="5789839"/>
              <a:ext cx="3456384" cy="722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1600" kern="1200" dirty="0">
                  <a:solidFill>
                    <a:srgbClr val="FF9B00"/>
                  </a:solidFill>
                  <a:latin typeface="Lucida Sans" panose="020B0602030504020204" pitchFamily="34" charset="0"/>
                  <a:ea typeface="+mn-ea"/>
                  <a:cs typeface="Lucida Sans Unicode" panose="020B0602030504020204" pitchFamily="34" charset="0"/>
                </a:rPr>
                <a:t>Schule </a:t>
              </a:r>
            </a:p>
            <a:p>
              <a:pPr algn="l"/>
              <a:r>
                <a:rPr lang="de-DE" sz="1600" kern="1200" dirty="0">
                  <a:solidFill>
                    <a:srgbClr val="FF9B00"/>
                  </a:solidFill>
                  <a:latin typeface="Lucida Sans" panose="020B0602030504020204" pitchFamily="34" charset="0"/>
                  <a:ea typeface="+mn-ea"/>
                  <a:cs typeface="Lucida Sans Unicode" panose="020B0602030504020204" pitchFamily="34" charset="0"/>
                </a:rPr>
                <a:t>Informationstechnik </a:t>
              </a:r>
            </a:p>
            <a:p>
              <a:pPr algn="l"/>
              <a:r>
                <a:rPr lang="de-DE" sz="1600" kern="1200" dirty="0">
                  <a:solidFill>
                    <a:srgbClr val="FF9B00"/>
                  </a:solidFill>
                  <a:latin typeface="Lucida Sans" panose="020B0602030504020204" pitchFamily="34" charset="0"/>
                  <a:ea typeface="+mn-ea"/>
                  <a:cs typeface="Lucida Sans Unicode" panose="020B0602030504020204" pitchFamily="34" charset="0"/>
                </a:rPr>
                <a:t>der Bundeswehr</a:t>
              </a:r>
            </a:p>
          </p:txBody>
        </p:sp>
      </p:grpSp>
      <p:sp>
        <p:nvSpPr>
          <p:cNvPr id="19"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rontpage">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E532D9D1-B529-E343-BBE9-62E4D07F61EE}"/>
              </a:ext>
            </a:extLst>
          </p:cNvPr>
          <p:cNvPicPr>
            <a:picLocks noChangeAspect="1"/>
          </p:cNvPicPr>
          <p:nvPr userDrawn="1"/>
        </p:nvPicPr>
        <p:blipFill rotWithShape="1">
          <a:blip r:embed="rId2"/>
          <a:srcRect l="2357" t="-1" r="2062" b="-1"/>
          <a:stretch/>
        </p:blipFill>
        <p:spPr>
          <a:xfrm>
            <a:off x="3" y="2260"/>
            <a:ext cx="9932003" cy="6855743"/>
          </a:xfrm>
          <a:prstGeom prst="rect">
            <a:avLst/>
          </a:prstGeom>
        </p:spPr>
      </p:pic>
      <p:pic>
        <p:nvPicPr>
          <p:cNvPr id="22" name="Grafik 21">
            <a:extLst>
              <a:ext uri="{FF2B5EF4-FFF2-40B4-BE49-F238E27FC236}">
                <a16:creationId xmlns:a16="http://schemas.microsoft.com/office/drawing/2014/main" id="{27272280-9D3B-3C40-A63F-BD2C57CBC1C4}"/>
              </a:ext>
            </a:extLst>
          </p:cNvPr>
          <p:cNvPicPr>
            <a:picLocks noChangeAspect="1"/>
          </p:cNvPicPr>
          <p:nvPr userDrawn="1"/>
        </p:nvPicPr>
        <p:blipFill>
          <a:blip r:embed="rId3"/>
          <a:stretch>
            <a:fillRect/>
          </a:stretch>
        </p:blipFill>
        <p:spPr>
          <a:xfrm>
            <a:off x="4173000" y="5451298"/>
            <a:ext cx="1560000" cy="1057699"/>
          </a:xfrm>
          <a:prstGeom prst="rect">
            <a:avLst/>
          </a:prstGeom>
        </p:spPr>
      </p:pic>
      <p:sp>
        <p:nvSpPr>
          <p:cNvPr id="4" name="Textplatzhalter 3">
            <a:extLst>
              <a:ext uri="{FF2B5EF4-FFF2-40B4-BE49-F238E27FC236}">
                <a16:creationId xmlns:a16="http://schemas.microsoft.com/office/drawing/2014/main" id="{EAE55519-0BEB-8E47-9C6C-92064AE8F643}"/>
              </a:ext>
            </a:extLst>
          </p:cNvPr>
          <p:cNvSpPr>
            <a:spLocks noGrp="1"/>
          </p:cNvSpPr>
          <p:nvPr>
            <p:ph type="body" sz="quarter" idx="11" hasCustomPrompt="1"/>
          </p:nvPr>
        </p:nvSpPr>
        <p:spPr>
          <a:xfrm>
            <a:off x="4173000" y="2256"/>
            <a:ext cx="1560000" cy="324000"/>
          </a:xfrm>
          <a:solidFill>
            <a:schemeClr val="tx2"/>
          </a:solidFill>
        </p:spPr>
        <p:txBody>
          <a:bodyPr lIns="0" tIns="0" rIns="0" bIns="0" anchor="ctr" anchorCtr="0">
            <a:normAutofit/>
          </a:bodyPr>
          <a:lstStyle>
            <a:lvl1pPr marL="0" indent="0" algn="ctr">
              <a:lnSpc>
                <a:spcPct val="100000"/>
              </a:lnSpc>
              <a:spcAft>
                <a:spcPts val="0"/>
              </a:spcAft>
              <a:buFontTx/>
              <a:buNone/>
              <a:defRPr sz="675" b="1" i="0" cap="all" baseline="0">
                <a:solidFill>
                  <a:schemeClr val="bg1"/>
                </a:solidFill>
                <a:latin typeface="Arial Narrow Bold" panose="020B0606020202030204" pitchFamily="34" charset="0"/>
              </a:defRPr>
            </a:lvl1pPr>
          </a:lstStyle>
          <a:p>
            <a:r>
              <a:rPr lang="de-DE" dirty="0" smtClean="0"/>
              <a:t>Cyber- und</a:t>
            </a:r>
          </a:p>
          <a:p>
            <a:r>
              <a:rPr lang="de-DE" dirty="0" smtClean="0"/>
              <a:t>informationsraum</a:t>
            </a:r>
            <a:endParaRPr lang="de-DE" dirty="0"/>
          </a:p>
        </p:txBody>
      </p:sp>
      <p:sp>
        <p:nvSpPr>
          <p:cNvPr id="5" name="Rechteck 4">
            <a:extLst>
              <a:ext uri="{FF2B5EF4-FFF2-40B4-BE49-F238E27FC236}">
                <a16:creationId xmlns:a16="http://schemas.microsoft.com/office/drawing/2014/main" id="{23745700-1594-F24C-A986-31AAD1DB0C33}"/>
              </a:ext>
            </a:extLst>
          </p:cNvPr>
          <p:cNvSpPr/>
          <p:nvPr userDrawn="1"/>
        </p:nvSpPr>
        <p:spPr>
          <a:xfrm>
            <a:off x="311285" y="1431925"/>
            <a:ext cx="9283435" cy="247505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latin typeface="Arial Regular"/>
            </a:endParaRPr>
          </a:p>
        </p:txBody>
      </p:sp>
      <p:pic>
        <p:nvPicPr>
          <p:cNvPr id="8" name="Picture 343" descr="Wappen-FüUstgSBw"/>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58996" y="1681787"/>
            <a:ext cx="909087" cy="10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platzhalter 10"/>
          <p:cNvSpPr>
            <a:spLocks noGrp="1"/>
          </p:cNvSpPr>
          <p:nvPr>
            <p:ph type="body" sz="quarter" idx="12" hasCustomPrompt="1"/>
          </p:nvPr>
        </p:nvSpPr>
        <p:spPr>
          <a:xfrm>
            <a:off x="1793743" y="1681164"/>
            <a:ext cx="7443258" cy="1051458"/>
          </a:xfrm>
        </p:spPr>
        <p:txBody>
          <a:bodyPr>
            <a:normAutofit/>
          </a:bodyPr>
          <a:lstStyle>
            <a:lvl1pPr marL="0" indent="0">
              <a:buNone/>
              <a:defRPr sz="1800" b="1">
                <a:effectLst>
                  <a:outerShdw blurRad="38100" dist="38100" dir="2700000" algn="tl">
                    <a:srgbClr val="000000">
                      <a:alpha val="43137"/>
                    </a:srgbClr>
                  </a:outerShdw>
                </a:effectLst>
                <a:latin typeface="+mj-lt"/>
              </a:defRPr>
            </a:lvl1pPr>
          </a:lstStyle>
          <a:p>
            <a:pPr lvl="0"/>
            <a:r>
              <a:rPr lang="de-DE" dirty="0" smtClean="0"/>
              <a:t>Titel</a:t>
            </a:r>
            <a:endParaRPr lang="de-DE" dirty="0"/>
          </a:p>
        </p:txBody>
      </p:sp>
      <p:sp>
        <p:nvSpPr>
          <p:cNvPr id="13" name="Textplatzhalter 12"/>
          <p:cNvSpPr>
            <a:spLocks noGrp="1"/>
          </p:cNvSpPr>
          <p:nvPr>
            <p:ph type="body" sz="quarter" idx="13" hasCustomPrompt="1"/>
          </p:nvPr>
        </p:nvSpPr>
        <p:spPr>
          <a:xfrm>
            <a:off x="558996" y="2908300"/>
            <a:ext cx="8678007" cy="831850"/>
          </a:xfrm>
        </p:spPr>
        <p:txBody>
          <a:bodyPr/>
          <a:lstStyle>
            <a:lvl1pPr marL="0" indent="0">
              <a:buNone/>
              <a:defRPr i="1" baseline="0">
                <a:solidFill>
                  <a:schemeClr val="bg1">
                    <a:lumMod val="50000"/>
                  </a:schemeClr>
                </a:solidFill>
                <a:effectLst/>
              </a:defRPr>
            </a:lvl1pPr>
          </a:lstStyle>
          <a:p>
            <a:pPr lvl="0"/>
            <a:r>
              <a:rPr lang="de-DE" dirty="0" smtClean="0"/>
              <a:t>Funktion</a:t>
            </a:r>
          </a:p>
          <a:p>
            <a:pPr lvl="0"/>
            <a:r>
              <a:rPr lang="de-DE" dirty="0" smtClean="0"/>
              <a:t>Inspektion, DG Vorname Name</a:t>
            </a:r>
            <a:endParaRPr lang="de-DE" dirty="0"/>
          </a:p>
        </p:txBody>
      </p:sp>
    </p:spTree>
    <p:extLst>
      <p:ext uri="{BB962C8B-B14F-4D97-AF65-F5344CB8AC3E}">
        <p14:creationId xmlns:p14="http://schemas.microsoft.com/office/powerpoint/2010/main" val="309159322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Leer">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E532D9D1-B529-E343-BBE9-62E4D07F61EE}"/>
              </a:ext>
            </a:extLst>
          </p:cNvPr>
          <p:cNvPicPr>
            <a:picLocks noChangeAspect="1"/>
          </p:cNvPicPr>
          <p:nvPr userDrawn="1"/>
        </p:nvPicPr>
        <p:blipFill rotWithShape="1">
          <a:blip r:embed="rId2"/>
          <a:srcRect l="2357" t="-1" r="2062" b="-1"/>
          <a:stretch/>
        </p:blipFill>
        <p:spPr>
          <a:xfrm>
            <a:off x="3" y="2260"/>
            <a:ext cx="9932003" cy="6855743"/>
          </a:xfrm>
          <a:prstGeom prst="rect">
            <a:avLst/>
          </a:prstGeom>
        </p:spPr>
      </p:pic>
      <p:pic>
        <p:nvPicPr>
          <p:cNvPr id="22" name="Grafik 21">
            <a:extLst>
              <a:ext uri="{FF2B5EF4-FFF2-40B4-BE49-F238E27FC236}">
                <a16:creationId xmlns:a16="http://schemas.microsoft.com/office/drawing/2014/main" id="{27272280-9D3B-3C40-A63F-BD2C57CBC1C4}"/>
              </a:ext>
            </a:extLst>
          </p:cNvPr>
          <p:cNvPicPr>
            <a:picLocks noChangeAspect="1"/>
          </p:cNvPicPr>
          <p:nvPr userDrawn="1"/>
        </p:nvPicPr>
        <p:blipFill>
          <a:blip r:embed="rId3"/>
          <a:stretch>
            <a:fillRect/>
          </a:stretch>
        </p:blipFill>
        <p:spPr>
          <a:xfrm>
            <a:off x="4173000" y="5451298"/>
            <a:ext cx="1560000" cy="1057699"/>
          </a:xfrm>
          <a:prstGeom prst="rect">
            <a:avLst/>
          </a:prstGeom>
        </p:spPr>
      </p:pic>
      <p:sp>
        <p:nvSpPr>
          <p:cNvPr id="4" name="Textplatzhalter 3">
            <a:extLst>
              <a:ext uri="{FF2B5EF4-FFF2-40B4-BE49-F238E27FC236}">
                <a16:creationId xmlns:a16="http://schemas.microsoft.com/office/drawing/2014/main" id="{EAE55519-0BEB-8E47-9C6C-92064AE8F643}"/>
              </a:ext>
            </a:extLst>
          </p:cNvPr>
          <p:cNvSpPr>
            <a:spLocks noGrp="1"/>
          </p:cNvSpPr>
          <p:nvPr>
            <p:ph type="body" sz="quarter" idx="11" hasCustomPrompt="1"/>
          </p:nvPr>
        </p:nvSpPr>
        <p:spPr>
          <a:xfrm>
            <a:off x="4173000" y="2256"/>
            <a:ext cx="1560000" cy="324000"/>
          </a:xfrm>
          <a:solidFill>
            <a:schemeClr val="tx2"/>
          </a:solidFill>
        </p:spPr>
        <p:txBody>
          <a:bodyPr lIns="0" tIns="0" rIns="0" bIns="0" anchor="ctr" anchorCtr="0">
            <a:normAutofit/>
          </a:bodyPr>
          <a:lstStyle>
            <a:lvl1pPr marL="0" indent="0" algn="ctr">
              <a:lnSpc>
                <a:spcPct val="100000"/>
              </a:lnSpc>
              <a:spcAft>
                <a:spcPts val="0"/>
              </a:spcAft>
              <a:buFontTx/>
              <a:buNone/>
              <a:defRPr sz="675" b="1" i="0" cap="all" baseline="0">
                <a:solidFill>
                  <a:schemeClr val="bg1"/>
                </a:solidFill>
                <a:latin typeface="Arial Narrow Bold" panose="020B0606020202030204" pitchFamily="34" charset="0"/>
              </a:defRPr>
            </a:lvl1pPr>
          </a:lstStyle>
          <a:p>
            <a:r>
              <a:rPr lang="de-DE" dirty="0" smtClean="0"/>
              <a:t>Cyber- und Informationsraum</a:t>
            </a:r>
            <a:endParaRPr lang="de-DE" dirty="0"/>
          </a:p>
        </p:txBody>
      </p:sp>
      <p:sp>
        <p:nvSpPr>
          <p:cNvPr id="5" name="Rechteck 4">
            <a:extLst>
              <a:ext uri="{FF2B5EF4-FFF2-40B4-BE49-F238E27FC236}">
                <a16:creationId xmlns:a16="http://schemas.microsoft.com/office/drawing/2014/main" id="{23745700-1594-F24C-A986-31AAD1DB0C33}"/>
              </a:ext>
            </a:extLst>
          </p:cNvPr>
          <p:cNvSpPr/>
          <p:nvPr userDrawn="1"/>
        </p:nvSpPr>
        <p:spPr>
          <a:xfrm>
            <a:off x="311285" y="1431925"/>
            <a:ext cx="9283435" cy="247505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latin typeface="Arial Regular"/>
            </a:endParaRPr>
          </a:p>
        </p:txBody>
      </p:sp>
      <p:sp>
        <p:nvSpPr>
          <p:cNvPr id="6" name="Textplatzhalter 5"/>
          <p:cNvSpPr>
            <a:spLocks noGrp="1"/>
          </p:cNvSpPr>
          <p:nvPr>
            <p:ph type="body" sz="quarter" idx="12" hasCustomPrompt="1"/>
          </p:nvPr>
        </p:nvSpPr>
        <p:spPr>
          <a:xfrm>
            <a:off x="570972" y="1622428"/>
            <a:ext cx="8764058" cy="2125663"/>
          </a:xfrm>
        </p:spPr>
        <p:txBody>
          <a:bodyPr anchor="ctr">
            <a:normAutofit/>
          </a:bodyPr>
          <a:lstStyle>
            <a:lvl1pPr marL="0" indent="0" algn="ctr">
              <a:buNone/>
              <a:defRPr sz="4950" b="1">
                <a:effectLst>
                  <a:outerShdw blurRad="38100" dist="38100" dir="2700000" algn="tl">
                    <a:srgbClr val="000000">
                      <a:alpha val="43137"/>
                    </a:srgbClr>
                  </a:outerShdw>
                </a:effectLst>
                <a:latin typeface="+mj-lt"/>
              </a:defRPr>
            </a:lvl1pPr>
          </a:lstStyle>
          <a:p>
            <a:pPr lvl="0"/>
            <a:r>
              <a:rPr lang="de-DE" dirty="0" smtClean="0"/>
              <a:t>Titelfeld</a:t>
            </a:r>
            <a:endParaRPr lang="de-DE" dirty="0"/>
          </a:p>
        </p:txBody>
      </p:sp>
    </p:spTree>
    <p:extLst>
      <p:ext uri="{BB962C8B-B14F-4D97-AF65-F5344CB8AC3E}">
        <p14:creationId xmlns:p14="http://schemas.microsoft.com/office/powerpoint/2010/main" val="348424118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äulendiagra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669456" y="2133600"/>
            <a:ext cx="3900000" cy="4248150"/>
          </a:xfrm>
        </p:spPr>
        <p:txBody>
          <a:bodyPr>
            <a:noAutofit/>
          </a:bodyPr>
          <a:lstStyle>
            <a:lvl1pPr marL="107997" indent="-107997">
              <a:lnSpc>
                <a:spcPct val="90000"/>
              </a:lnSpc>
              <a:buFont typeface="Wingdings" pitchFamily="2" charset="2"/>
              <a:buChar char="§"/>
              <a:defRPr lang="de-DE" smtClean="0">
                <a:effectLst/>
              </a:defRPr>
            </a:lvl1pPr>
          </a:lstStyle>
          <a:p>
            <a:r>
              <a:rPr lang="de-DE" dirty="0" err="1">
                <a:effectLst/>
                <a:latin typeface="Arial" panose="020B0604020202020204" pitchFamily="34" charset="0"/>
              </a:rPr>
              <a:t>Soloriosa</a:t>
            </a:r>
            <a:r>
              <a:rPr lang="de-DE" dirty="0">
                <a:effectLst/>
                <a:latin typeface="Arial" panose="020B0604020202020204" pitchFamily="34" charset="0"/>
              </a:rPr>
              <a:t> </a:t>
            </a:r>
            <a:r>
              <a:rPr lang="de-DE" dirty="0" err="1">
                <a:effectLst/>
                <a:latin typeface="Arial" panose="020B0604020202020204" pitchFamily="34" charset="0"/>
              </a:rPr>
              <a:t>dolecto</a:t>
            </a:r>
            <a:r>
              <a:rPr lang="de-DE" dirty="0">
                <a:effectLst/>
                <a:latin typeface="Arial" panose="020B0604020202020204" pitchFamily="34" charset="0"/>
              </a:rPr>
              <a:t> </a:t>
            </a:r>
            <a:r>
              <a:rPr lang="de-DE" dirty="0" err="1">
                <a:effectLst/>
                <a:latin typeface="Arial" panose="020B0604020202020204" pitchFamily="34" charset="0"/>
              </a:rPr>
              <a:t>blam</a:t>
            </a:r>
            <a:r>
              <a:rPr lang="de-DE" dirty="0">
                <a:effectLst/>
                <a:latin typeface="Arial" panose="020B0604020202020204" pitchFamily="34" charset="0"/>
              </a:rPr>
              <a:t> </a:t>
            </a:r>
            <a:r>
              <a:rPr lang="de-DE" dirty="0" err="1">
                <a:effectLst/>
                <a:latin typeface="Arial" panose="020B0604020202020204" pitchFamily="34" charset="0"/>
              </a:rPr>
              <a:t>ium</a:t>
            </a:r>
            <a:r>
              <a:rPr lang="de-DE" dirty="0">
                <a:effectLst/>
                <a:latin typeface="Arial" panose="020B0604020202020204" pitchFamily="34" charset="0"/>
              </a:rPr>
              <a:t> </a:t>
            </a:r>
            <a:r>
              <a:rPr lang="de-DE" dirty="0" err="1">
                <a:effectLst/>
                <a:latin typeface="Arial" panose="020B0604020202020204" pitchFamily="34" charset="0"/>
              </a:rPr>
              <a:t>as</a:t>
            </a:r>
            <a:r>
              <a:rPr lang="de-DE" dirty="0">
                <a:effectLst/>
                <a:latin typeface="Arial" panose="020B0604020202020204" pitchFamily="34" charset="0"/>
              </a:rPr>
              <a:t> </a:t>
            </a:r>
            <a:r>
              <a:rPr lang="de-DE" dirty="0" err="1">
                <a:effectLst/>
                <a:latin typeface="Arial" panose="020B0604020202020204" pitchFamily="34" charset="0"/>
              </a:rPr>
              <a:t>ut</a:t>
            </a:r>
            <a:r>
              <a:rPr lang="de-DE" dirty="0">
                <a:effectLst/>
                <a:latin typeface="Arial" panose="020B0604020202020204" pitchFamily="34" charset="0"/>
              </a:rPr>
              <a:t> </a:t>
            </a:r>
            <a:r>
              <a:rPr lang="de-DE" dirty="0" err="1">
                <a:effectLst/>
                <a:latin typeface="Arial" panose="020B0604020202020204" pitchFamily="34" charset="0"/>
              </a:rPr>
              <a:t>estecea</a:t>
            </a:r>
            <a:r>
              <a:rPr lang="de-DE" dirty="0">
                <a:effectLst/>
                <a:latin typeface="Arial" panose="020B0604020202020204" pitchFamily="34" charset="0"/>
              </a:rPr>
              <a:t> </a:t>
            </a:r>
            <a:r>
              <a:rPr lang="de-DE" dirty="0" err="1">
                <a:effectLst/>
                <a:latin typeface="Arial" panose="020B0604020202020204" pitchFamily="34" charset="0"/>
              </a:rPr>
              <a:t>ribus</a:t>
            </a:r>
            <a:r>
              <a:rPr lang="de-DE" dirty="0">
                <a:effectLst/>
                <a:latin typeface="Arial" panose="020B0604020202020204" pitchFamily="34" charset="0"/>
              </a:rPr>
              <a:t>, </a:t>
            </a:r>
            <a:r>
              <a:rPr lang="de-DE" dirty="0" err="1">
                <a:effectLst/>
                <a:latin typeface="Arial" panose="020B0604020202020204" pitchFamily="34" charset="0"/>
              </a:rPr>
              <a:t>quidia</a:t>
            </a:r>
            <a:r>
              <a:rPr lang="de-DE" dirty="0">
                <a:effectLst/>
                <a:latin typeface="Arial" panose="020B0604020202020204" pitchFamily="34" charset="0"/>
              </a:rPr>
              <a:t> quas </a:t>
            </a:r>
            <a:r>
              <a:rPr lang="de-DE" dirty="0" err="1">
                <a:effectLst/>
                <a:latin typeface="Arial" panose="020B0604020202020204" pitchFamily="34" charset="0"/>
              </a:rPr>
              <a:t>volum</a:t>
            </a:r>
            <a:r>
              <a:rPr lang="de-DE" dirty="0">
                <a:effectLst/>
                <a:latin typeface="Arial" panose="020B0604020202020204" pitchFamily="34" charset="0"/>
              </a:rPr>
              <a:t> </a:t>
            </a:r>
            <a:r>
              <a:rPr lang="de-DE" dirty="0" err="1">
                <a:effectLst/>
                <a:latin typeface="Arial" panose="020B0604020202020204" pitchFamily="34" charset="0"/>
              </a:rPr>
              <a:t>recturero</a:t>
            </a:r>
            <a:r>
              <a:rPr lang="de-DE" dirty="0">
                <a:effectLst/>
                <a:latin typeface="Arial" panose="020B0604020202020204" pitchFamily="34" charset="0"/>
              </a:rPr>
              <a:t> </a:t>
            </a:r>
            <a:r>
              <a:rPr lang="de-DE" dirty="0" err="1">
                <a:effectLst/>
                <a:latin typeface="Arial" panose="020B0604020202020204" pitchFamily="34" charset="0"/>
              </a:rPr>
              <a:t>volorum</a:t>
            </a:r>
            <a:r>
              <a:rPr lang="de-DE" dirty="0">
                <a:effectLst/>
                <a:latin typeface="Arial" panose="020B0604020202020204" pitchFamily="34" charset="0"/>
              </a:rPr>
              <a:t> </a:t>
            </a:r>
            <a:r>
              <a:rPr lang="de-DE" dirty="0" err="1">
                <a:effectLst/>
                <a:latin typeface="Arial" panose="020B0604020202020204" pitchFamily="34" charset="0"/>
              </a:rPr>
              <a:t>volum</a:t>
            </a:r>
            <a:r>
              <a:rPr lang="de-DE" dirty="0">
                <a:effectLst/>
                <a:latin typeface="Arial" panose="020B0604020202020204" pitchFamily="34" charset="0"/>
              </a:rPr>
              <a:t>, cum si </a:t>
            </a:r>
            <a:r>
              <a:rPr lang="de-DE" dirty="0" err="1">
                <a:effectLst/>
                <a:latin typeface="Arial" panose="020B0604020202020204" pitchFamily="34" charset="0"/>
              </a:rPr>
              <a:t>cuptur</a:t>
            </a:r>
            <a:r>
              <a:rPr lang="de-DE" dirty="0">
                <a:effectLst/>
                <a:latin typeface="Arial" panose="020B0604020202020204" pitchFamily="34" charset="0"/>
              </a:rPr>
              <a:t>, </a:t>
            </a:r>
            <a:r>
              <a:rPr lang="de-DE" dirty="0" err="1">
                <a:effectLst/>
                <a:latin typeface="Arial" panose="020B0604020202020204" pitchFamily="34" charset="0"/>
              </a:rPr>
              <a:t>que</a:t>
            </a:r>
            <a:r>
              <a:rPr lang="de-DE" dirty="0">
                <a:effectLst/>
                <a:latin typeface="Arial" panose="020B0604020202020204" pitchFamily="34" charset="0"/>
              </a:rPr>
              <a:t> </a:t>
            </a:r>
            <a:r>
              <a:rPr lang="de-DE" dirty="0" err="1">
                <a:effectLst/>
                <a:latin typeface="Arial" panose="020B0604020202020204" pitchFamily="34" charset="0"/>
              </a:rPr>
              <a:t>eum</a:t>
            </a:r>
            <a:r>
              <a:rPr lang="de-DE" dirty="0">
                <a:effectLst/>
                <a:latin typeface="Arial" panose="020B0604020202020204" pitchFamily="34" charset="0"/>
              </a:rPr>
              <a:t> et </a:t>
            </a:r>
            <a:r>
              <a:rPr lang="de-DE" dirty="0" err="1">
                <a:effectLst/>
                <a:latin typeface="Arial" panose="020B0604020202020204" pitchFamily="34" charset="0"/>
              </a:rPr>
              <a:t>qui</a:t>
            </a:r>
            <a:r>
              <a:rPr lang="de-DE" dirty="0">
                <a:effectLst/>
                <a:latin typeface="Arial" panose="020B0604020202020204" pitchFamily="34" charset="0"/>
              </a:rPr>
              <a:t> </a:t>
            </a:r>
            <a:r>
              <a:rPr lang="de-DE" dirty="0" err="1">
                <a:effectLst/>
                <a:latin typeface="Arial" panose="020B0604020202020204" pitchFamily="34" charset="0"/>
              </a:rPr>
              <a:t>que</a:t>
            </a:r>
            <a:r>
              <a:rPr lang="de-DE" dirty="0">
                <a:effectLst/>
                <a:latin typeface="Arial" panose="020B0604020202020204" pitchFamily="34" charset="0"/>
              </a:rPr>
              <a:t> </a:t>
            </a:r>
            <a:r>
              <a:rPr lang="de-DE" dirty="0" err="1">
                <a:effectLst/>
                <a:latin typeface="Arial" panose="020B0604020202020204" pitchFamily="34" charset="0"/>
              </a:rPr>
              <a:t>pa</a:t>
            </a:r>
            <a:r>
              <a:rPr lang="de-DE" dirty="0">
                <a:effectLst/>
                <a:latin typeface="Arial" panose="020B0604020202020204" pitchFamily="34" charset="0"/>
              </a:rPr>
              <a:t> </a:t>
            </a:r>
            <a:r>
              <a:rPr lang="de-DE" dirty="0" err="1">
                <a:effectLst/>
                <a:latin typeface="Arial" panose="020B0604020202020204" pitchFamily="34" charset="0"/>
              </a:rPr>
              <a:t>verum</a:t>
            </a:r>
            <a:r>
              <a:rPr lang="de-DE" dirty="0">
                <a:effectLst/>
                <a:latin typeface="Arial" panose="020B0604020202020204" pitchFamily="34" charset="0"/>
              </a:rPr>
              <a:t> </a:t>
            </a:r>
            <a:r>
              <a:rPr lang="de-DE" dirty="0" err="1">
                <a:effectLst/>
                <a:latin typeface="Arial" panose="020B0604020202020204" pitchFamily="34" charset="0"/>
              </a:rPr>
              <a:t>facculpariat</a:t>
            </a:r>
            <a:r>
              <a:rPr lang="de-DE" dirty="0">
                <a:effectLst/>
                <a:latin typeface="Arial" panose="020B0604020202020204" pitchFamily="34" charset="0"/>
              </a:rPr>
              <a:t> </a:t>
            </a:r>
            <a:r>
              <a:rPr lang="de-DE" dirty="0" err="1">
                <a:effectLst/>
                <a:latin typeface="Arial" panose="020B0604020202020204" pitchFamily="34" charset="0"/>
              </a:rPr>
              <a:t>eosandentiis</a:t>
            </a:r>
            <a:r>
              <a:rPr lang="de-DE" dirty="0">
                <a:effectLst/>
                <a:latin typeface="Arial" panose="020B0604020202020204" pitchFamily="34" charset="0"/>
              </a:rPr>
              <a:t> </a:t>
            </a:r>
            <a:r>
              <a:rPr lang="de-DE" dirty="0" err="1">
                <a:effectLst/>
                <a:latin typeface="Arial" panose="020B0604020202020204" pitchFamily="34" charset="0"/>
              </a:rPr>
              <a:t>asped</a:t>
            </a:r>
            <a:r>
              <a:rPr lang="de-DE" dirty="0">
                <a:effectLst/>
                <a:latin typeface="Arial" panose="020B0604020202020204" pitchFamily="34" charset="0"/>
              </a:rPr>
              <a:t> </a:t>
            </a:r>
            <a:r>
              <a:rPr lang="de-DE" dirty="0" err="1">
                <a:effectLst/>
                <a:latin typeface="Arial" panose="020B0604020202020204" pitchFamily="34" charset="0"/>
              </a:rPr>
              <a:t>moditas</a:t>
            </a:r>
            <a:r>
              <a:rPr lang="de-DE" dirty="0">
                <a:effectLst/>
                <a:latin typeface="Arial" panose="020B0604020202020204" pitchFamily="34" charset="0"/>
              </a:rPr>
              <a:t>.</a:t>
            </a:r>
            <a:endParaRPr lang="en-US" dirty="0"/>
          </a:p>
        </p:txBody>
      </p:sp>
      <p:sp>
        <p:nvSpPr>
          <p:cNvPr id="6" name="Slide Number Placeholder 5"/>
          <p:cNvSpPr>
            <a:spLocks noGrp="1"/>
          </p:cNvSpPr>
          <p:nvPr>
            <p:ph type="sldNum" sz="quarter" idx="12"/>
          </p:nvPr>
        </p:nvSpPr>
        <p:spPr/>
        <p:txBody>
          <a:bodyPr/>
          <a:lstStyle/>
          <a:p>
            <a:fld id="{2C03746F-B42A-474D-94FA-02D6826DE614}" type="slidenum">
              <a:rPr lang="de-DE" smtClean="0"/>
              <a:t>‹Nr.›</a:t>
            </a:fld>
            <a:endParaRPr lang="de-DE" dirty="0"/>
          </a:p>
        </p:txBody>
      </p:sp>
      <p:sp>
        <p:nvSpPr>
          <p:cNvPr id="13" name="Textplatzhalter 12">
            <a:extLst>
              <a:ext uri="{FF2B5EF4-FFF2-40B4-BE49-F238E27FC236}">
                <a16:creationId xmlns:a16="http://schemas.microsoft.com/office/drawing/2014/main" id="{1E3D6320-5680-ED48-A7F7-59F42C345DE6}"/>
              </a:ext>
            </a:extLst>
          </p:cNvPr>
          <p:cNvSpPr>
            <a:spLocks noGrp="1"/>
          </p:cNvSpPr>
          <p:nvPr>
            <p:ph type="body" sz="quarter" idx="13" hasCustomPrompt="1"/>
          </p:nvPr>
        </p:nvSpPr>
        <p:spPr>
          <a:xfrm>
            <a:off x="311284" y="1431925"/>
            <a:ext cx="9258174" cy="701675"/>
          </a:xfrm>
        </p:spPr>
        <p:txBody>
          <a:bodyPr>
            <a:noAutofit/>
          </a:bodyPr>
          <a:lstStyle>
            <a:lvl1pPr marL="0" indent="0">
              <a:lnSpc>
                <a:spcPct val="90000"/>
              </a:lnSpc>
              <a:spcAft>
                <a:spcPts val="0"/>
              </a:spcAft>
              <a:buNone/>
              <a:defRPr sz="1350" b="1" i="0">
                <a:latin typeface="Arial Narrow Bold" panose="020B0606020202030204" pitchFamily="34" charset="0"/>
              </a:defRPr>
            </a:lvl1pPr>
          </a:lstStyle>
          <a:p>
            <a:r>
              <a:rPr lang="de-DE" dirty="0"/>
              <a:t>Untertitel</a:t>
            </a:r>
          </a:p>
        </p:txBody>
      </p:sp>
      <p:sp>
        <p:nvSpPr>
          <p:cNvPr id="22" name="Textplatzhalter 21">
            <a:extLst>
              <a:ext uri="{FF2B5EF4-FFF2-40B4-BE49-F238E27FC236}">
                <a16:creationId xmlns:a16="http://schemas.microsoft.com/office/drawing/2014/main" id="{5FFEAD8C-438F-2F42-A4FE-9072CD40D83C}"/>
              </a:ext>
            </a:extLst>
          </p:cNvPr>
          <p:cNvSpPr>
            <a:spLocks noGrp="1"/>
          </p:cNvSpPr>
          <p:nvPr>
            <p:ph type="body" sz="quarter" idx="15" hasCustomPrompt="1"/>
          </p:nvPr>
        </p:nvSpPr>
        <p:spPr>
          <a:xfrm>
            <a:off x="311287" y="0"/>
            <a:ext cx="9283435" cy="825500"/>
          </a:xfrm>
        </p:spPr>
        <p:txBody>
          <a:bodyPr anchor="ctr" anchorCtr="0">
            <a:noAutofit/>
          </a:bodyPr>
          <a:lstStyle>
            <a:lvl1pPr marL="0" indent="0">
              <a:lnSpc>
                <a:spcPct val="90000"/>
              </a:lnSpc>
              <a:spcAft>
                <a:spcPts val="0"/>
              </a:spcAft>
              <a:buNone/>
              <a:defRPr sz="1350" b="1" i="0" cap="all" baseline="0">
                <a:solidFill>
                  <a:schemeClr val="bg1"/>
                </a:solidFill>
                <a:latin typeface="Arial Narrow Bold" panose="020B0606020202030204" pitchFamily="34" charset="0"/>
              </a:defRPr>
            </a:lvl1pPr>
          </a:lstStyle>
          <a:p>
            <a:r>
              <a:rPr lang="de-DE" dirty="0"/>
              <a:t>Überschrift – Platz für eine 2-zeilige </a:t>
            </a:r>
            <a:r>
              <a:rPr lang="de-DE" dirty="0" err="1"/>
              <a:t>überschrift</a:t>
            </a:r>
            <a:r>
              <a:rPr lang="de-DE" dirty="0"/>
              <a:t> in 18 Punkt </a:t>
            </a:r>
            <a:r>
              <a:rPr lang="de-DE" dirty="0" err="1"/>
              <a:t>Grösse</a:t>
            </a:r>
            <a:r>
              <a:rPr lang="de-DE" dirty="0"/>
              <a:t> oder eine 1-zeilge Überschrift in 28 Punkt</a:t>
            </a:r>
          </a:p>
        </p:txBody>
      </p:sp>
      <p:sp>
        <p:nvSpPr>
          <p:cNvPr id="7" name="Diagrammplatzhalter 6">
            <a:extLst>
              <a:ext uri="{FF2B5EF4-FFF2-40B4-BE49-F238E27FC236}">
                <a16:creationId xmlns:a16="http://schemas.microsoft.com/office/drawing/2014/main" id="{E500588F-41F5-FB4F-83EE-473FF8FEBC1E}"/>
              </a:ext>
            </a:extLst>
          </p:cNvPr>
          <p:cNvSpPr>
            <a:spLocks noGrp="1"/>
          </p:cNvSpPr>
          <p:nvPr>
            <p:ph type="chart" sz="quarter" idx="16"/>
          </p:nvPr>
        </p:nvSpPr>
        <p:spPr>
          <a:xfrm>
            <a:off x="311287" y="2133600"/>
            <a:ext cx="4875000" cy="4248150"/>
          </a:xfrm>
        </p:spPr>
        <p:txBody>
          <a:bodyPr/>
          <a:lstStyle>
            <a:lvl1pPr marL="0" indent="0">
              <a:buFontTx/>
              <a:buNone/>
              <a:defRPr/>
            </a:lvl1pPr>
          </a:lstStyle>
          <a:p>
            <a:endParaRPr lang="de-DE" dirty="0"/>
          </a:p>
        </p:txBody>
      </p:sp>
    </p:spTree>
    <p:extLst>
      <p:ext uri="{BB962C8B-B14F-4D97-AF65-F5344CB8AC3E}">
        <p14:creationId xmlns:p14="http://schemas.microsoft.com/office/powerpoint/2010/main" val="245039932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C03746F-B42A-474D-94FA-02D6826DE614}" type="slidenum">
              <a:rPr lang="de-DE" smtClean="0"/>
              <a:t>‹Nr.›</a:t>
            </a:fld>
            <a:endParaRPr lang="de-DE" dirty="0"/>
          </a:p>
        </p:txBody>
      </p:sp>
      <p:sp>
        <p:nvSpPr>
          <p:cNvPr id="22" name="Textplatzhalter 21">
            <a:extLst>
              <a:ext uri="{FF2B5EF4-FFF2-40B4-BE49-F238E27FC236}">
                <a16:creationId xmlns:a16="http://schemas.microsoft.com/office/drawing/2014/main" id="{5FFEAD8C-438F-2F42-A4FE-9072CD40D83C}"/>
              </a:ext>
            </a:extLst>
          </p:cNvPr>
          <p:cNvSpPr>
            <a:spLocks noGrp="1"/>
          </p:cNvSpPr>
          <p:nvPr>
            <p:ph type="body" sz="quarter" idx="15" hasCustomPrompt="1"/>
          </p:nvPr>
        </p:nvSpPr>
        <p:spPr>
          <a:xfrm>
            <a:off x="311287" y="0"/>
            <a:ext cx="9283435" cy="825500"/>
          </a:xfrm>
        </p:spPr>
        <p:txBody>
          <a:bodyPr anchor="ctr" anchorCtr="0">
            <a:noAutofit/>
          </a:bodyPr>
          <a:lstStyle>
            <a:lvl1pPr marL="0" indent="0">
              <a:lnSpc>
                <a:spcPct val="90000"/>
              </a:lnSpc>
              <a:spcAft>
                <a:spcPts val="0"/>
              </a:spcAft>
              <a:buNone/>
              <a:defRPr sz="1350" b="1" i="0" cap="all" baseline="0">
                <a:solidFill>
                  <a:schemeClr val="bg1"/>
                </a:solidFill>
                <a:latin typeface="Arial Narrow Bold" panose="020B0606020202030204" pitchFamily="34" charset="0"/>
              </a:defRPr>
            </a:lvl1pPr>
          </a:lstStyle>
          <a:p>
            <a:r>
              <a:rPr lang="de-DE" dirty="0"/>
              <a:t>Überschrift – Platz für eine 2-zeilige </a:t>
            </a:r>
            <a:r>
              <a:rPr lang="de-DE" dirty="0" err="1"/>
              <a:t>überschrift</a:t>
            </a:r>
            <a:r>
              <a:rPr lang="de-DE" dirty="0"/>
              <a:t> in 18 Punkt </a:t>
            </a:r>
            <a:r>
              <a:rPr lang="de-DE" dirty="0" err="1"/>
              <a:t>Grösse</a:t>
            </a:r>
            <a:r>
              <a:rPr lang="de-DE" dirty="0"/>
              <a:t> oder eine 1-zeilge Überschrift in 28 Punkt</a:t>
            </a:r>
          </a:p>
        </p:txBody>
      </p:sp>
    </p:spTree>
    <p:extLst>
      <p:ext uri="{BB962C8B-B14F-4D97-AF65-F5344CB8AC3E}">
        <p14:creationId xmlns:p14="http://schemas.microsoft.com/office/powerpoint/2010/main" val="4058768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669456" y="2133600"/>
            <a:ext cx="3900000" cy="4248150"/>
          </a:xfrm>
        </p:spPr>
        <p:txBody>
          <a:bodyPr>
            <a:noAutofit/>
          </a:bodyPr>
          <a:lstStyle>
            <a:lvl1pPr marL="107997" indent="-107997">
              <a:lnSpc>
                <a:spcPct val="90000"/>
              </a:lnSpc>
              <a:buFont typeface="Wingdings" pitchFamily="2" charset="2"/>
              <a:buChar char="§"/>
              <a:defRPr lang="de-DE" smtClean="0">
                <a:effectLst/>
              </a:defRPr>
            </a:lvl1pPr>
          </a:lstStyle>
          <a:p>
            <a:r>
              <a:rPr lang="de-DE" dirty="0" err="1">
                <a:effectLst/>
                <a:latin typeface="Arial" panose="020B0604020202020204" pitchFamily="34" charset="0"/>
              </a:rPr>
              <a:t>Soloriosa</a:t>
            </a:r>
            <a:r>
              <a:rPr lang="de-DE" dirty="0">
                <a:effectLst/>
                <a:latin typeface="Arial" panose="020B0604020202020204" pitchFamily="34" charset="0"/>
              </a:rPr>
              <a:t> </a:t>
            </a:r>
            <a:r>
              <a:rPr lang="de-DE" dirty="0" err="1">
                <a:effectLst/>
                <a:latin typeface="Arial" panose="020B0604020202020204" pitchFamily="34" charset="0"/>
              </a:rPr>
              <a:t>dolecto</a:t>
            </a:r>
            <a:r>
              <a:rPr lang="de-DE" dirty="0">
                <a:effectLst/>
                <a:latin typeface="Arial" panose="020B0604020202020204" pitchFamily="34" charset="0"/>
              </a:rPr>
              <a:t> </a:t>
            </a:r>
            <a:r>
              <a:rPr lang="de-DE" dirty="0" err="1">
                <a:effectLst/>
                <a:latin typeface="Arial" panose="020B0604020202020204" pitchFamily="34" charset="0"/>
              </a:rPr>
              <a:t>blam</a:t>
            </a:r>
            <a:r>
              <a:rPr lang="de-DE" dirty="0">
                <a:effectLst/>
                <a:latin typeface="Arial" panose="020B0604020202020204" pitchFamily="34" charset="0"/>
              </a:rPr>
              <a:t> </a:t>
            </a:r>
            <a:r>
              <a:rPr lang="de-DE" dirty="0" err="1">
                <a:effectLst/>
                <a:latin typeface="Arial" panose="020B0604020202020204" pitchFamily="34" charset="0"/>
              </a:rPr>
              <a:t>ium</a:t>
            </a:r>
            <a:r>
              <a:rPr lang="de-DE" dirty="0">
                <a:effectLst/>
                <a:latin typeface="Arial" panose="020B0604020202020204" pitchFamily="34" charset="0"/>
              </a:rPr>
              <a:t> </a:t>
            </a:r>
            <a:r>
              <a:rPr lang="de-DE" dirty="0" err="1">
                <a:effectLst/>
                <a:latin typeface="Arial" panose="020B0604020202020204" pitchFamily="34" charset="0"/>
              </a:rPr>
              <a:t>as</a:t>
            </a:r>
            <a:r>
              <a:rPr lang="de-DE" dirty="0">
                <a:effectLst/>
                <a:latin typeface="Arial" panose="020B0604020202020204" pitchFamily="34" charset="0"/>
              </a:rPr>
              <a:t> </a:t>
            </a:r>
            <a:r>
              <a:rPr lang="de-DE" dirty="0" err="1">
                <a:effectLst/>
                <a:latin typeface="Arial" panose="020B0604020202020204" pitchFamily="34" charset="0"/>
              </a:rPr>
              <a:t>ut</a:t>
            </a:r>
            <a:r>
              <a:rPr lang="de-DE" dirty="0">
                <a:effectLst/>
                <a:latin typeface="Arial" panose="020B0604020202020204" pitchFamily="34" charset="0"/>
              </a:rPr>
              <a:t> </a:t>
            </a:r>
            <a:r>
              <a:rPr lang="de-DE" dirty="0" err="1">
                <a:effectLst/>
                <a:latin typeface="Arial" panose="020B0604020202020204" pitchFamily="34" charset="0"/>
              </a:rPr>
              <a:t>estecea</a:t>
            </a:r>
            <a:r>
              <a:rPr lang="de-DE" dirty="0">
                <a:effectLst/>
                <a:latin typeface="Arial" panose="020B0604020202020204" pitchFamily="34" charset="0"/>
              </a:rPr>
              <a:t> </a:t>
            </a:r>
            <a:r>
              <a:rPr lang="de-DE" dirty="0" err="1">
                <a:effectLst/>
                <a:latin typeface="Arial" panose="020B0604020202020204" pitchFamily="34" charset="0"/>
              </a:rPr>
              <a:t>ribus</a:t>
            </a:r>
            <a:r>
              <a:rPr lang="de-DE" dirty="0">
                <a:effectLst/>
                <a:latin typeface="Arial" panose="020B0604020202020204" pitchFamily="34" charset="0"/>
              </a:rPr>
              <a:t>, </a:t>
            </a:r>
            <a:r>
              <a:rPr lang="de-DE" dirty="0" err="1">
                <a:effectLst/>
                <a:latin typeface="Arial" panose="020B0604020202020204" pitchFamily="34" charset="0"/>
              </a:rPr>
              <a:t>quidia</a:t>
            </a:r>
            <a:r>
              <a:rPr lang="de-DE" dirty="0">
                <a:effectLst/>
                <a:latin typeface="Arial" panose="020B0604020202020204" pitchFamily="34" charset="0"/>
              </a:rPr>
              <a:t> quas </a:t>
            </a:r>
            <a:r>
              <a:rPr lang="de-DE" dirty="0" err="1">
                <a:effectLst/>
                <a:latin typeface="Arial" panose="020B0604020202020204" pitchFamily="34" charset="0"/>
              </a:rPr>
              <a:t>volum</a:t>
            </a:r>
            <a:r>
              <a:rPr lang="de-DE" dirty="0">
                <a:effectLst/>
                <a:latin typeface="Arial" panose="020B0604020202020204" pitchFamily="34" charset="0"/>
              </a:rPr>
              <a:t> </a:t>
            </a:r>
            <a:r>
              <a:rPr lang="de-DE" dirty="0" err="1">
                <a:effectLst/>
                <a:latin typeface="Arial" panose="020B0604020202020204" pitchFamily="34" charset="0"/>
              </a:rPr>
              <a:t>recturero</a:t>
            </a:r>
            <a:r>
              <a:rPr lang="de-DE" dirty="0">
                <a:effectLst/>
                <a:latin typeface="Arial" panose="020B0604020202020204" pitchFamily="34" charset="0"/>
              </a:rPr>
              <a:t> </a:t>
            </a:r>
            <a:r>
              <a:rPr lang="de-DE" dirty="0" err="1">
                <a:effectLst/>
                <a:latin typeface="Arial" panose="020B0604020202020204" pitchFamily="34" charset="0"/>
              </a:rPr>
              <a:t>volorum</a:t>
            </a:r>
            <a:r>
              <a:rPr lang="de-DE" dirty="0">
                <a:effectLst/>
                <a:latin typeface="Arial" panose="020B0604020202020204" pitchFamily="34" charset="0"/>
              </a:rPr>
              <a:t> </a:t>
            </a:r>
            <a:r>
              <a:rPr lang="de-DE" dirty="0" err="1">
                <a:effectLst/>
                <a:latin typeface="Arial" panose="020B0604020202020204" pitchFamily="34" charset="0"/>
              </a:rPr>
              <a:t>volum</a:t>
            </a:r>
            <a:r>
              <a:rPr lang="de-DE" dirty="0">
                <a:effectLst/>
                <a:latin typeface="Arial" panose="020B0604020202020204" pitchFamily="34" charset="0"/>
              </a:rPr>
              <a:t>, cum si </a:t>
            </a:r>
            <a:r>
              <a:rPr lang="de-DE" dirty="0" err="1">
                <a:effectLst/>
                <a:latin typeface="Arial" panose="020B0604020202020204" pitchFamily="34" charset="0"/>
              </a:rPr>
              <a:t>cuptur</a:t>
            </a:r>
            <a:r>
              <a:rPr lang="de-DE" dirty="0">
                <a:effectLst/>
                <a:latin typeface="Arial" panose="020B0604020202020204" pitchFamily="34" charset="0"/>
              </a:rPr>
              <a:t>, </a:t>
            </a:r>
            <a:r>
              <a:rPr lang="de-DE" dirty="0" err="1">
                <a:effectLst/>
                <a:latin typeface="Arial" panose="020B0604020202020204" pitchFamily="34" charset="0"/>
              </a:rPr>
              <a:t>que</a:t>
            </a:r>
            <a:r>
              <a:rPr lang="de-DE" dirty="0">
                <a:effectLst/>
                <a:latin typeface="Arial" panose="020B0604020202020204" pitchFamily="34" charset="0"/>
              </a:rPr>
              <a:t> </a:t>
            </a:r>
            <a:r>
              <a:rPr lang="de-DE" dirty="0" err="1">
                <a:effectLst/>
                <a:latin typeface="Arial" panose="020B0604020202020204" pitchFamily="34" charset="0"/>
              </a:rPr>
              <a:t>eum</a:t>
            </a:r>
            <a:r>
              <a:rPr lang="de-DE" dirty="0">
                <a:effectLst/>
                <a:latin typeface="Arial" panose="020B0604020202020204" pitchFamily="34" charset="0"/>
              </a:rPr>
              <a:t> et </a:t>
            </a:r>
            <a:r>
              <a:rPr lang="de-DE" dirty="0" err="1">
                <a:effectLst/>
                <a:latin typeface="Arial" panose="020B0604020202020204" pitchFamily="34" charset="0"/>
              </a:rPr>
              <a:t>qui</a:t>
            </a:r>
            <a:r>
              <a:rPr lang="de-DE" dirty="0">
                <a:effectLst/>
                <a:latin typeface="Arial" panose="020B0604020202020204" pitchFamily="34" charset="0"/>
              </a:rPr>
              <a:t> </a:t>
            </a:r>
            <a:r>
              <a:rPr lang="de-DE" dirty="0" err="1">
                <a:effectLst/>
                <a:latin typeface="Arial" panose="020B0604020202020204" pitchFamily="34" charset="0"/>
              </a:rPr>
              <a:t>que</a:t>
            </a:r>
            <a:r>
              <a:rPr lang="de-DE" dirty="0">
                <a:effectLst/>
                <a:latin typeface="Arial" panose="020B0604020202020204" pitchFamily="34" charset="0"/>
              </a:rPr>
              <a:t> </a:t>
            </a:r>
            <a:r>
              <a:rPr lang="de-DE" dirty="0" err="1">
                <a:effectLst/>
                <a:latin typeface="Arial" panose="020B0604020202020204" pitchFamily="34" charset="0"/>
              </a:rPr>
              <a:t>pa</a:t>
            </a:r>
            <a:r>
              <a:rPr lang="de-DE" dirty="0">
                <a:effectLst/>
                <a:latin typeface="Arial" panose="020B0604020202020204" pitchFamily="34" charset="0"/>
              </a:rPr>
              <a:t> </a:t>
            </a:r>
            <a:r>
              <a:rPr lang="de-DE" dirty="0" err="1">
                <a:effectLst/>
                <a:latin typeface="Arial" panose="020B0604020202020204" pitchFamily="34" charset="0"/>
              </a:rPr>
              <a:t>verum</a:t>
            </a:r>
            <a:r>
              <a:rPr lang="de-DE" dirty="0">
                <a:effectLst/>
                <a:latin typeface="Arial" panose="020B0604020202020204" pitchFamily="34" charset="0"/>
              </a:rPr>
              <a:t> </a:t>
            </a:r>
            <a:r>
              <a:rPr lang="de-DE" dirty="0" err="1">
                <a:effectLst/>
                <a:latin typeface="Arial" panose="020B0604020202020204" pitchFamily="34" charset="0"/>
              </a:rPr>
              <a:t>facculpariat</a:t>
            </a:r>
            <a:r>
              <a:rPr lang="de-DE" dirty="0">
                <a:effectLst/>
                <a:latin typeface="Arial" panose="020B0604020202020204" pitchFamily="34" charset="0"/>
              </a:rPr>
              <a:t> </a:t>
            </a:r>
            <a:r>
              <a:rPr lang="de-DE" dirty="0" err="1">
                <a:effectLst/>
                <a:latin typeface="Arial" panose="020B0604020202020204" pitchFamily="34" charset="0"/>
              </a:rPr>
              <a:t>eosandentiis</a:t>
            </a:r>
            <a:r>
              <a:rPr lang="de-DE" dirty="0">
                <a:effectLst/>
                <a:latin typeface="Arial" panose="020B0604020202020204" pitchFamily="34" charset="0"/>
              </a:rPr>
              <a:t> </a:t>
            </a:r>
            <a:r>
              <a:rPr lang="de-DE" dirty="0" err="1">
                <a:effectLst/>
                <a:latin typeface="Arial" panose="020B0604020202020204" pitchFamily="34" charset="0"/>
              </a:rPr>
              <a:t>asped</a:t>
            </a:r>
            <a:r>
              <a:rPr lang="de-DE" dirty="0">
                <a:effectLst/>
                <a:latin typeface="Arial" panose="020B0604020202020204" pitchFamily="34" charset="0"/>
              </a:rPr>
              <a:t> </a:t>
            </a:r>
            <a:r>
              <a:rPr lang="de-DE" dirty="0" err="1">
                <a:effectLst/>
                <a:latin typeface="Arial" panose="020B0604020202020204" pitchFamily="34" charset="0"/>
              </a:rPr>
              <a:t>moditas</a:t>
            </a:r>
            <a:r>
              <a:rPr lang="de-DE" dirty="0">
                <a:effectLst/>
                <a:latin typeface="Arial" panose="020B0604020202020204" pitchFamily="34" charset="0"/>
              </a:rPr>
              <a:t>.</a:t>
            </a:r>
            <a:endParaRPr lang="en-US" dirty="0"/>
          </a:p>
        </p:txBody>
      </p:sp>
      <p:sp>
        <p:nvSpPr>
          <p:cNvPr id="6" name="Slide Number Placeholder 5"/>
          <p:cNvSpPr>
            <a:spLocks noGrp="1"/>
          </p:cNvSpPr>
          <p:nvPr>
            <p:ph type="sldNum" sz="quarter" idx="12"/>
          </p:nvPr>
        </p:nvSpPr>
        <p:spPr/>
        <p:txBody>
          <a:bodyPr/>
          <a:lstStyle/>
          <a:p>
            <a:fld id="{2C03746F-B42A-474D-94FA-02D6826DE614}" type="slidenum">
              <a:rPr lang="de-DE" smtClean="0"/>
              <a:t>‹Nr.›</a:t>
            </a:fld>
            <a:endParaRPr lang="de-DE" dirty="0"/>
          </a:p>
        </p:txBody>
      </p:sp>
      <p:sp>
        <p:nvSpPr>
          <p:cNvPr id="13" name="Textplatzhalter 12">
            <a:extLst>
              <a:ext uri="{FF2B5EF4-FFF2-40B4-BE49-F238E27FC236}">
                <a16:creationId xmlns:a16="http://schemas.microsoft.com/office/drawing/2014/main" id="{1E3D6320-5680-ED48-A7F7-59F42C345DE6}"/>
              </a:ext>
            </a:extLst>
          </p:cNvPr>
          <p:cNvSpPr>
            <a:spLocks noGrp="1"/>
          </p:cNvSpPr>
          <p:nvPr>
            <p:ph type="body" sz="quarter" idx="13" hasCustomPrompt="1"/>
          </p:nvPr>
        </p:nvSpPr>
        <p:spPr>
          <a:xfrm>
            <a:off x="311284" y="1431925"/>
            <a:ext cx="9258174" cy="701675"/>
          </a:xfrm>
        </p:spPr>
        <p:txBody>
          <a:bodyPr>
            <a:noAutofit/>
          </a:bodyPr>
          <a:lstStyle>
            <a:lvl1pPr marL="0" indent="0">
              <a:lnSpc>
                <a:spcPct val="90000"/>
              </a:lnSpc>
              <a:spcAft>
                <a:spcPts val="0"/>
              </a:spcAft>
              <a:buNone/>
              <a:defRPr sz="1350" b="1" i="0">
                <a:latin typeface="Arial Narrow Bold" panose="020B0606020202030204" pitchFamily="34" charset="0"/>
              </a:defRPr>
            </a:lvl1pPr>
          </a:lstStyle>
          <a:p>
            <a:r>
              <a:rPr lang="de-DE" dirty="0"/>
              <a:t>Untertitel</a:t>
            </a:r>
          </a:p>
        </p:txBody>
      </p:sp>
      <p:sp>
        <p:nvSpPr>
          <p:cNvPr id="22" name="Textplatzhalter 21">
            <a:extLst>
              <a:ext uri="{FF2B5EF4-FFF2-40B4-BE49-F238E27FC236}">
                <a16:creationId xmlns:a16="http://schemas.microsoft.com/office/drawing/2014/main" id="{5FFEAD8C-438F-2F42-A4FE-9072CD40D83C}"/>
              </a:ext>
            </a:extLst>
          </p:cNvPr>
          <p:cNvSpPr>
            <a:spLocks noGrp="1"/>
          </p:cNvSpPr>
          <p:nvPr>
            <p:ph type="body" sz="quarter" idx="15" hasCustomPrompt="1"/>
          </p:nvPr>
        </p:nvSpPr>
        <p:spPr>
          <a:xfrm>
            <a:off x="311287" y="0"/>
            <a:ext cx="9283435" cy="825500"/>
          </a:xfrm>
        </p:spPr>
        <p:txBody>
          <a:bodyPr anchor="ctr" anchorCtr="0">
            <a:noAutofit/>
          </a:bodyPr>
          <a:lstStyle>
            <a:lvl1pPr marL="0" indent="0">
              <a:lnSpc>
                <a:spcPct val="90000"/>
              </a:lnSpc>
              <a:spcAft>
                <a:spcPts val="0"/>
              </a:spcAft>
              <a:buNone/>
              <a:defRPr sz="1350" b="1" i="0" cap="all" baseline="0">
                <a:solidFill>
                  <a:schemeClr val="bg1"/>
                </a:solidFill>
                <a:latin typeface="Arial Narrow Bold" panose="020B0606020202030204" pitchFamily="34" charset="0"/>
              </a:defRPr>
            </a:lvl1pPr>
          </a:lstStyle>
          <a:p>
            <a:r>
              <a:rPr lang="de-DE" dirty="0"/>
              <a:t>Überschrift – Platz für eine 2-zeilige </a:t>
            </a:r>
            <a:r>
              <a:rPr lang="de-DE" dirty="0" err="1"/>
              <a:t>überschrift</a:t>
            </a:r>
            <a:r>
              <a:rPr lang="de-DE" dirty="0"/>
              <a:t> in 18 Punkt </a:t>
            </a:r>
            <a:r>
              <a:rPr lang="de-DE" dirty="0" err="1"/>
              <a:t>Grösse</a:t>
            </a:r>
            <a:r>
              <a:rPr lang="de-DE" dirty="0"/>
              <a:t> oder eine 1-zeilge Überschrift in 28 Punkt</a:t>
            </a:r>
          </a:p>
        </p:txBody>
      </p:sp>
      <p:sp>
        <p:nvSpPr>
          <p:cNvPr id="8" name="Tabellenplatzhalter 7">
            <a:extLst>
              <a:ext uri="{FF2B5EF4-FFF2-40B4-BE49-F238E27FC236}">
                <a16:creationId xmlns:a16="http://schemas.microsoft.com/office/drawing/2014/main" id="{EE6E76FF-056A-C342-A8F3-1780088A2CFB}"/>
              </a:ext>
            </a:extLst>
          </p:cNvPr>
          <p:cNvSpPr>
            <a:spLocks noGrp="1"/>
          </p:cNvSpPr>
          <p:nvPr>
            <p:ph type="tbl" sz="quarter" idx="17"/>
          </p:nvPr>
        </p:nvSpPr>
        <p:spPr>
          <a:xfrm>
            <a:off x="311283" y="2133600"/>
            <a:ext cx="4875000" cy="4248150"/>
          </a:xfrm>
        </p:spPr>
        <p:txBody>
          <a:bodyPr/>
          <a:lstStyle>
            <a:lvl1pPr marL="0" indent="0">
              <a:buFontTx/>
              <a:buNone/>
              <a:defRPr/>
            </a:lvl1pPr>
          </a:lstStyle>
          <a:p>
            <a:endParaRPr lang="de-DE" dirty="0"/>
          </a:p>
        </p:txBody>
      </p:sp>
    </p:spTree>
    <p:extLst>
      <p:ext uri="{BB962C8B-B14F-4D97-AF65-F5344CB8AC3E}">
        <p14:creationId xmlns:p14="http://schemas.microsoft.com/office/powerpoint/2010/main" val="1052936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Untertitel">
    <p:spTree>
      <p:nvGrpSpPr>
        <p:cNvPr id="1" name=""/>
        <p:cNvGrpSpPr/>
        <p:nvPr/>
      </p:nvGrpSpPr>
      <p:grpSpPr>
        <a:xfrm>
          <a:off x="0" y="0"/>
          <a:ext cx="0" cy="0"/>
          <a:chOff x="0" y="0"/>
          <a:chExt cx="0" cy="0"/>
        </a:xfrm>
      </p:grpSpPr>
      <p:sp>
        <p:nvSpPr>
          <p:cNvPr id="2" name="Titel 1"/>
          <p:cNvSpPr>
            <a:spLocks noGrp="1"/>
          </p:cNvSpPr>
          <p:nvPr>
            <p:ph type="title"/>
          </p:nvPr>
        </p:nvSpPr>
        <p:spPr>
          <a:xfrm>
            <a:off x="0" y="44624"/>
            <a:ext cx="9516528" cy="432048"/>
          </a:xfrm>
        </p:spPr>
        <p:txBody>
          <a:bodyPr lIns="252000"/>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dirty="0"/>
          </a:p>
        </p:txBody>
      </p:sp>
      <p:sp>
        <p:nvSpPr>
          <p:cNvPr id="6" name="Textplatzhalter 8"/>
          <p:cNvSpPr>
            <a:spLocks noGrp="1"/>
          </p:cNvSpPr>
          <p:nvPr>
            <p:ph type="body" sz="quarter" idx="12" hasCustomPrompt="1"/>
          </p:nvPr>
        </p:nvSpPr>
        <p:spPr>
          <a:xfrm>
            <a:off x="0" y="1268760"/>
            <a:ext cx="9906000" cy="5184576"/>
          </a:xfrm>
          <a:prstGeom prst="rect">
            <a:avLst/>
          </a:prstGeom>
          <a:noFill/>
        </p:spPr>
        <p:txBody>
          <a:bodyPr lIns="252000" tIns="72000" rIns="252000" bIns="72000"/>
          <a:lstStyle>
            <a:lvl1pPr>
              <a:buFont typeface="Arial" pitchFamily="34" charset="0"/>
              <a:buNone/>
              <a:defRPr sz="2769" b="1">
                <a:solidFill>
                  <a:schemeClr val="tx2"/>
                </a:solidFill>
                <a:latin typeface="Arial" pitchFamily="34" charset="0"/>
                <a:cs typeface="Arial" pitchFamily="34" charset="0"/>
              </a:defRPr>
            </a:lvl1pPr>
            <a:lvl2pPr>
              <a:buNone/>
              <a:defRPr b="1">
                <a:solidFill>
                  <a:schemeClr val="accent1"/>
                </a:solidFill>
                <a:latin typeface="Arial" pitchFamily="34" charset="0"/>
                <a:cs typeface="Arial" pitchFamily="34" charset="0"/>
              </a:defRPr>
            </a:lvl2pPr>
            <a:lvl3pPr>
              <a:buNone/>
              <a:defRPr b="1">
                <a:solidFill>
                  <a:schemeClr val="accent1"/>
                </a:solidFill>
                <a:latin typeface="Arial" pitchFamily="34" charset="0"/>
                <a:cs typeface="Arial" pitchFamily="34" charset="0"/>
              </a:defRPr>
            </a:lvl3pPr>
            <a:lvl4pPr>
              <a:buNone/>
              <a:defRPr b="1">
                <a:solidFill>
                  <a:schemeClr val="accent1"/>
                </a:solidFill>
                <a:latin typeface="Arial" pitchFamily="34" charset="0"/>
                <a:cs typeface="Arial" pitchFamily="34" charset="0"/>
              </a:defRPr>
            </a:lvl4pPr>
            <a:lvl5pPr>
              <a:buNone/>
              <a:defRPr b="1">
                <a:solidFill>
                  <a:schemeClr val="accent1"/>
                </a:solidFill>
                <a:latin typeface="Arial" pitchFamily="34" charset="0"/>
                <a:cs typeface="Arial" pitchFamily="34" charset="0"/>
              </a:defRPr>
            </a:lvl5pPr>
          </a:lstStyle>
          <a:p>
            <a:pPr lvl="0"/>
            <a:r>
              <a:rPr lang="de-DE" dirty="0"/>
              <a:t>&lt;Inhalt&gt;</a:t>
            </a:r>
          </a:p>
        </p:txBody>
      </p:sp>
      <p:sp>
        <p:nvSpPr>
          <p:cNvPr id="12" name="Textplatzhalter 11"/>
          <p:cNvSpPr>
            <a:spLocks noGrp="1"/>
          </p:cNvSpPr>
          <p:nvPr>
            <p:ph type="body" sz="quarter" idx="13" hasCustomPrompt="1"/>
          </p:nvPr>
        </p:nvSpPr>
        <p:spPr>
          <a:xfrm>
            <a:off x="1" y="692150"/>
            <a:ext cx="4953000" cy="432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lvl1pPr marL="0" algn="l" defTabSz="843987" rtl="0" eaLnBrk="1" latinLnBrk="0" hangingPunct="1">
              <a:buNone/>
              <a:defRPr lang="de-DE" sz="1662" kern="1200" smtClean="0">
                <a:solidFill>
                  <a:schemeClr val="tx2"/>
                </a:solidFill>
                <a:latin typeface="+mn-lt"/>
                <a:ea typeface="+mn-ea"/>
                <a:cs typeface="+mn-cs"/>
              </a:defRPr>
            </a:lvl1pPr>
            <a:lvl2pPr marL="0" algn="ctr" defTabSz="843987" rtl="0" eaLnBrk="1" latinLnBrk="0" hangingPunct="1">
              <a:defRPr lang="de-DE" sz="1662" kern="1200" smtClean="0">
                <a:solidFill>
                  <a:schemeClr val="lt1"/>
                </a:solidFill>
                <a:latin typeface="+mn-lt"/>
                <a:ea typeface="+mn-ea"/>
                <a:cs typeface="+mn-cs"/>
              </a:defRPr>
            </a:lvl2pPr>
            <a:lvl3pPr marL="0" algn="ctr" defTabSz="843987" rtl="0" eaLnBrk="1" latinLnBrk="0" hangingPunct="1">
              <a:defRPr lang="de-DE" sz="1662" kern="1200" smtClean="0">
                <a:solidFill>
                  <a:schemeClr val="lt1"/>
                </a:solidFill>
                <a:latin typeface="+mn-lt"/>
                <a:ea typeface="+mn-ea"/>
                <a:cs typeface="+mn-cs"/>
              </a:defRPr>
            </a:lvl3pPr>
            <a:lvl4pPr marL="0" algn="ctr" defTabSz="843987" rtl="0" eaLnBrk="1" latinLnBrk="0" hangingPunct="1">
              <a:defRPr lang="de-DE" sz="1662" kern="1200" smtClean="0">
                <a:solidFill>
                  <a:schemeClr val="lt1"/>
                </a:solidFill>
                <a:latin typeface="+mn-lt"/>
                <a:ea typeface="+mn-ea"/>
                <a:cs typeface="+mn-cs"/>
              </a:defRPr>
            </a:lvl4pPr>
            <a:lvl5pPr marL="0" algn="ctr" defTabSz="843987" rtl="0" eaLnBrk="1" latinLnBrk="0" hangingPunct="1">
              <a:defRPr lang="de-DE" sz="1662" kern="1200">
                <a:solidFill>
                  <a:schemeClr val="lt1"/>
                </a:solidFill>
                <a:latin typeface="+mn-lt"/>
                <a:ea typeface="+mn-ea"/>
                <a:cs typeface="+mn-cs"/>
              </a:defRPr>
            </a:lvl5pPr>
          </a:lstStyle>
          <a:p>
            <a:pPr lvl="0"/>
            <a:r>
              <a:rPr lang="de-DE" dirty="0"/>
              <a:t>Untertitel</a:t>
            </a:r>
          </a:p>
        </p:txBody>
      </p:sp>
      <p:grpSp>
        <p:nvGrpSpPr>
          <p:cNvPr id="26" name="Gruppieren 25">
            <a:extLst>
              <a:ext uri="{FF2B5EF4-FFF2-40B4-BE49-F238E27FC236}">
                <a16:creationId xmlns:a16="http://schemas.microsoft.com/office/drawing/2014/main" id="{B2F22806-D4DE-410B-91BF-93C2B300F212}"/>
              </a:ext>
            </a:extLst>
          </p:cNvPr>
          <p:cNvGrpSpPr/>
          <p:nvPr userDrawn="1"/>
        </p:nvGrpSpPr>
        <p:grpSpPr>
          <a:xfrm>
            <a:off x="9538348" y="112006"/>
            <a:ext cx="251191" cy="297284"/>
            <a:chOff x="-3164898" y="908720"/>
            <a:chExt cx="3164898" cy="4057780"/>
          </a:xfrm>
        </p:grpSpPr>
        <p:sp>
          <p:nvSpPr>
            <p:cNvPr id="27" name="Rechteck 26">
              <a:extLst>
                <a:ext uri="{FF2B5EF4-FFF2-40B4-BE49-F238E27FC236}">
                  <a16:creationId xmlns:a16="http://schemas.microsoft.com/office/drawing/2014/main" id="{ADB07ABA-15CD-425B-9F01-0662D7249115}"/>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62"/>
            </a:p>
          </p:txBody>
        </p:sp>
        <p:grpSp>
          <p:nvGrpSpPr>
            <p:cNvPr id="28" name="Gruppieren 27">
              <a:extLst>
                <a:ext uri="{FF2B5EF4-FFF2-40B4-BE49-F238E27FC236}">
                  <a16:creationId xmlns:a16="http://schemas.microsoft.com/office/drawing/2014/main" id="{56F5B929-E1A0-42EC-BE65-1E416234C4E8}"/>
                </a:ext>
              </a:extLst>
            </p:cNvPr>
            <p:cNvGrpSpPr/>
            <p:nvPr userDrawn="1"/>
          </p:nvGrpSpPr>
          <p:grpSpPr>
            <a:xfrm>
              <a:off x="-3164898" y="908720"/>
              <a:ext cx="3164898" cy="4057780"/>
              <a:chOff x="-2052736" y="-293307"/>
              <a:chExt cx="3164898" cy="4057780"/>
            </a:xfrm>
          </p:grpSpPr>
          <p:sp>
            <p:nvSpPr>
              <p:cNvPr id="29" name="Ellipse 28">
                <a:extLst>
                  <a:ext uri="{FF2B5EF4-FFF2-40B4-BE49-F238E27FC236}">
                    <a16:creationId xmlns:a16="http://schemas.microsoft.com/office/drawing/2014/main" id="{91BBE11E-AA70-441D-9564-7473B85EF94A}"/>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62"/>
              </a:p>
            </p:txBody>
          </p:sp>
          <p:pic>
            <p:nvPicPr>
              <p:cNvPr id="30" name="Grafik 29">
                <a:extLst>
                  <a:ext uri="{FF2B5EF4-FFF2-40B4-BE49-F238E27FC236}">
                    <a16:creationId xmlns:a16="http://schemas.microsoft.com/office/drawing/2014/main" id="{5AB1215C-D42A-4177-AA0B-F2F430355B1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2052736" y="-293307"/>
                <a:ext cx="3164898" cy="4057780"/>
              </a:xfrm>
              <a:prstGeom prst="rect">
                <a:avLst/>
              </a:prstGeom>
            </p:spPr>
          </p:pic>
        </p:grpSp>
      </p:grpSp>
      <p:sp>
        <p:nvSpPr>
          <p:cNvPr id="13" name="Foliennummernplatzhalter 5"/>
          <p:cNvSpPr>
            <a:spLocks noGrp="1"/>
          </p:cNvSpPr>
          <p:nvPr>
            <p:ph type="sldNum" sz="quarter" idx="4"/>
          </p:nvPr>
        </p:nvSpPr>
        <p:spPr>
          <a:xfrm>
            <a:off x="7605295" y="6592272"/>
            <a:ext cx="2311400" cy="265731"/>
          </a:xfrm>
          <a:prstGeom prst="rect">
            <a:avLst/>
          </a:prstGeom>
        </p:spPr>
        <p:txBody>
          <a:bodyPr anchor="ctr"/>
          <a:lstStyle>
            <a:lvl1pPr>
              <a:defRPr>
                <a:latin typeface="Arial" pitchFamily="34" charset="0"/>
                <a:cs typeface="Arial" pitchFamily="34" charset="0"/>
              </a:defRPr>
            </a:lvl1pPr>
            <a:lvl2pPr algn="r">
              <a:defRPr lang="de-DE" sz="738"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extLst>
      <p:ext uri="{BB962C8B-B14F-4D97-AF65-F5344CB8AC3E}">
        <p14:creationId xmlns:p14="http://schemas.microsoft.com/office/powerpoint/2010/main" val="4027886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usbZiel">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lvl1pPr>
          </a:lstStyle>
          <a:p>
            <a:endParaRPr lang="de-DE" dirty="0"/>
          </a:p>
        </p:txBody>
      </p:sp>
      <p:sp>
        <p:nvSpPr>
          <p:cNvPr id="6" name="Textplatzhalter 9"/>
          <p:cNvSpPr>
            <a:spLocks noGrp="1"/>
          </p:cNvSpPr>
          <p:nvPr>
            <p:ph type="body" sz="quarter" idx="12" hasCustomPrompt="1"/>
          </p:nvPr>
        </p:nvSpPr>
        <p:spPr>
          <a:xfrm>
            <a:off x="0" y="1196752"/>
            <a:ext cx="9906000" cy="2232248"/>
          </a:xfrm>
          <a:prstGeom prst="rect">
            <a:avLst/>
          </a:prstGeom>
          <a:noFill/>
        </p:spPr>
        <p:txBody>
          <a:bodyPr lIns="252000" anchor="t"/>
          <a:lstStyle>
            <a:lvl1pPr marL="342861" marR="0" indent="-342861" algn="l" defTabSz="914296" rtl="0" eaLnBrk="1" fontAlgn="auto" latinLnBrk="0" hangingPunct="1">
              <a:lnSpc>
                <a:spcPct val="150000"/>
              </a:lnSpc>
              <a:spcBef>
                <a:spcPct val="20000"/>
              </a:spcBef>
              <a:spcAft>
                <a:spcPts val="0"/>
              </a:spcAft>
              <a:buClrTx/>
              <a:buSzTx/>
              <a:buFont typeface="Arial" pitchFamily="34" charset="0"/>
              <a:buNone/>
              <a:tabLst>
                <a:tab pos="809625" algn="l"/>
              </a:tabLst>
              <a:defRPr sz="1400" b="1" u="none" baseline="0">
                <a:solidFill>
                  <a:schemeClr val="tx2"/>
                </a:solidFill>
                <a:latin typeface="Arial" pitchFamily="34" charset="0"/>
                <a:cs typeface="Arial" pitchFamily="34" charset="0"/>
              </a:defRPr>
            </a:lvl1pPr>
          </a:lstStyle>
          <a:p>
            <a:pPr lvl="0"/>
            <a:r>
              <a:rPr lang="de-DE" dirty="0"/>
              <a:t>Ausbildungsziel:</a:t>
            </a:r>
          </a:p>
        </p:txBody>
      </p:sp>
      <p:sp>
        <p:nvSpPr>
          <p:cNvPr id="8" name="Textplatzhalter 9"/>
          <p:cNvSpPr>
            <a:spLocks noGrp="1"/>
          </p:cNvSpPr>
          <p:nvPr>
            <p:ph type="body" sz="quarter" idx="14" hasCustomPrompt="1"/>
          </p:nvPr>
        </p:nvSpPr>
        <p:spPr>
          <a:xfrm>
            <a:off x="0" y="3933056"/>
            <a:ext cx="9838686" cy="2520280"/>
          </a:xfrm>
          <a:prstGeom prst="rect">
            <a:avLst/>
          </a:prstGeom>
          <a:noFill/>
        </p:spPr>
        <p:txBody>
          <a:bodyPr lIns="252000" anchor="t"/>
          <a:lstStyle>
            <a:lvl1pPr marL="342861" marR="0" indent="-342861" algn="l" defTabSz="914296" rtl="0" eaLnBrk="1" fontAlgn="auto" latinLnBrk="0" hangingPunct="1">
              <a:lnSpc>
                <a:spcPct val="150000"/>
              </a:lnSpc>
              <a:spcBef>
                <a:spcPct val="20000"/>
              </a:spcBef>
              <a:spcAft>
                <a:spcPts val="0"/>
              </a:spcAft>
              <a:buClrTx/>
              <a:buSzTx/>
              <a:buFont typeface="Arial" pitchFamily="34" charset="0"/>
              <a:buNone/>
              <a:tabLst>
                <a:tab pos="809625" algn="l"/>
              </a:tabLst>
              <a:defRPr sz="1200" b="1" u="none" baseline="0">
                <a:solidFill>
                  <a:schemeClr val="tx2"/>
                </a:solidFill>
                <a:latin typeface="Arial" pitchFamily="34" charset="0"/>
                <a:cs typeface="Arial" pitchFamily="34" charset="0"/>
              </a:defRPr>
            </a:lvl1pPr>
          </a:lstStyle>
          <a:p>
            <a:pPr lvl="0"/>
            <a:r>
              <a:rPr lang="de-DE" dirty="0"/>
              <a:t>Bezugsdokumente	</a:t>
            </a:r>
          </a:p>
        </p:txBody>
      </p:sp>
      <p:sp>
        <p:nvSpPr>
          <p:cNvPr id="9" name="Textfeld 8"/>
          <p:cNvSpPr txBox="1"/>
          <p:nvPr userDrawn="1"/>
        </p:nvSpPr>
        <p:spPr>
          <a:xfrm>
            <a:off x="-7050" y="3573016"/>
            <a:ext cx="2619790" cy="360040"/>
          </a:xfrm>
          <a:prstGeom prst="rect">
            <a:avLst/>
          </a:prstGeom>
          <a:noFill/>
        </p:spPr>
        <p:txBody>
          <a:bodyPr wrap="square" lIns="252000" rtlCol="0" anchor="ctr" anchorCtr="0">
            <a:noAutofit/>
          </a:bodyPr>
          <a:lstStyle/>
          <a:p>
            <a:r>
              <a:rPr lang="de-DE" sz="1600" b="1" dirty="0" smtClean="0">
                <a:solidFill>
                  <a:schemeClr val="tx2"/>
                </a:solidFill>
              </a:rPr>
              <a:t>Bezugsdokumente</a:t>
            </a:r>
            <a:r>
              <a:rPr lang="de-DE" sz="1600" b="1" dirty="0">
                <a:solidFill>
                  <a:schemeClr val="tx2"/>
                </a:solidFill>
              </a:rPr>
              <a:t>:</a:t>
            </a:r>
          </a:p>
        </p:txBody>
      </p:sp>
      <p:sp>
        <p:nvSpPr>
          <p:cNvPr id="2" name="Titel 1">
            <a:extLst>
              <a:ext uri="{FF2B5EF4-FFF2-40B4-BE49-F238E27FC236}">
                <a16:creationId xmlns:a16="http://schemas.microsoft.com/office/drawing/2014/main" id="{146770BE-F2EF-4182-B1CF-C6CC32C7E76C}"/>
              </a:ext>
            </a:extLst>
          </p:cNvPr>
          <p:cNvSpPr>
            <a:spLocks noGrp="1"/>
          </p:cNvSpPr>
          <p:nvPr>
            <p:ph type="title"/>
          </p:nvPr>
        </p:nvSpPr>
        <p:spPr>
          <a:xfrm>
            <a:off x="0" y="44624"/>
            <a:ext cx="9516528" cy="432048"/>
          </a:xfrm>
        </p:spPr>
        <p:txBody>
          <a:bodyPr lIns="252000"/>
          <a:lstStyle/>
          <a:p>
            <a:r>
              <a:rPr lang="de-DE" dirty="0"/>
              <a:t>Titelmasterformat durch Klicken bearbeiten</a:t>
            </a:r>
          </a:p>
        </p:txBody>
      </p:sp>
      <p:sp>
        <p:nvSpPr>
          <p:cNvPr id="13" name="Textfeld 12">
            <a:extLst>
              <a:ext uri="{FF2B5EF4-FFF2-40B4-BE49-F238E27FC236}">
                <a16:creationId xmlns:a16="http://schemas.microsoft.com/office/drawing/2014/main" id="{FB79D8D5-5173-4C8D-90D9-FC4ACE039487}"/>
              </a:ext>
            </a:extLst>
          </p:cNvPr>
          <p:cNvSpPr txBox="1"/>
          <p:nvPr userDrawn="1"/>
        </p:nvSpPr>
        <p:spPr>
          <a:xfrm>
            <a:off x="0" y="836712"/>
            <a:ext cx="2612740" cy="360040"/>
          </a:xfrm>
          <a:prstGeom prst="rect">
            <a:avLst/>
          </a:prstGeom>
          <a:noFill/>
        </p:spPr>
        <p:txBody>
          <a:bodyPr wrap="square" lIns="252000" rtlCol="0" anchor="ctr" anchorCtr="0">
            <a:noAutofit/>
          </a:bodyPr>
          <a:lstStyle/>
          <a:p>
            <a:r>
              <a:rPr lang="de-DE" sz="1600" b="1" smtClean="0">
                <a:solidFill>
                  <a:schemeClr val="tx2"/>
                </a:solidFill>
              </a:rPr>
              <a:t>Ausbildungsziel</a:t>
            </a:r>
            <a:r>
              <a:rPr lang="de-DE" sz="1600" b="1" dirty="0">
                <a:solidFill>
                  <a:schemeClr val="tx2"/>
                </a:solidFill>
              </a:rPr>
              <a:t>:</a:t>
            </a:r>
          </a:p>
        </p:txBody>
      </p:sp>
      <p:grpSp>
        <p:nvGrpSpPr>
          <p:cNvPr id="18" name="Gruppieren 17">
            <a:extLst>
              <a:ext uri="{FF2B5EF4-FFF2-40B4-BE49-F238E27FC236}">
                <a16:creationId xmlns:a16="http://schemas.microsoft.com/office/drawing/2014/main" id="{B2F22806-D4DE-410B-91BF-93C2B300F212}"/>
              </a:ext>
            </a:extLst>
          </p:cNvPr>
          <p:cNvGrpSpPr/>
          <p:nvPr userDrawn="1"/>
        </p:nvGrpSpPr>
        <p:grpSpPr>
          <a:xfrm>
            <a:off x="9538347" y="112006"/>
            <a:ext cx="251191" cy="297284"/>
            <a:chOff x="-3164898" y="908720"/>
            <a:chExt cx="3164898" cy="4057780"/>
          </a:xfrm>
        </p:grpSpPr>
        <p:sp>
          <p:nvSpPr>
            <p:cNvPr id="19" name="Rechteck 18">
              <a:extLst>
                <a:ext uri="{FF2B5EF4-FFF2-40B4-BE49-F238E27FC236}">
                  <a16:creationId xmlns:a16="http://schemas.microsoft.com/office/drawing/2014/main" id="{ADB07ABA-15CD-425B-9F01-0662D7249115}"/>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0" name="Gruppieren 19">
              <a:extLst>
                <a:ext uri="{FF2B5EF4-FFF2-40B4-BE49-F238E27FC236}">
                  <a16:creationId xmlns:a16="http://schemas.microsoft.com/office/drawing/2014/main" id="{56F5B929-E1A0-42EC-BE65-1E416234C4E8}"/>
                </a:ext>
              </a:extLst>
            </p:cNvPr>
            <p:cNvGrpSpPr/>
            <p:nvPr userDrawn="1"/>
          </p:nvGrpSpPr>
          <p:grpSpPr>
            <a:xfrm>
              <a:off x="-3164898" y="908720"/>
              <a:ext cx="3164898" cy="4057780"/>
              <a:chOff x="-2052736" y="-293307"/>
              <a:chExt cx="3164898" cy="4057780"/>
            </a:xfrm>
          </p:grpSpPr>
          <p:sp>
            <p:nvSpPr>
              <p:cNvPr id="21" name="Ellipse 20">
                <a:extLst>
                  <a:ext uri="{FF2B5EF4-FFF2-40B4-BE49-F238E27FC236}">
                    <a16:creationId xmlns:a16="http://schemas.microsoft.com/office/drawing/2014/main" id="{91BBE11E-AA70-441D-9564-7473B85EF94A}"/>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5AB1215C-D42A-4177-AA0B-F2F430355B1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2052736" y="-293307"/>
                <a:ext cx="3164898" cy="4057780"/>
              </a:xfrm>
              <a:prstGeom prst="rect">
                <a:avLst/>
              </a:prstGeom>
            </p:spPr>
          </p:pic>
        </p:grpSp>
      </p:grpSp>
      <p:sp>
        <p:nvSpPr>
          <p:cNvPr id="14"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iederung">
    <p:spTree>
      <p:nvGrpSpPr>
        <p:cNvPr id="1" name=""/>
        <p:cNvGrpSpPr/>
        <p:nvPr/>
      </p:nvGrpSpPr>
      <p:grpSpPr>
        <a:xfrm>
          <a:off x="0" y="0"/>
          <a:ext cx="0" cy="0"/>
          <a:chOff x="0" y="0"/>
          <a:chExt cx="0" cy="0"/>
        </a:xfrm>
      </p:grpSpPr>
      <p:sp>
        <p:nvSpPr>
          <p:cNvPr id="7" name="Fußzeilenplatzhalter 4"/>
          <p:cNvSpPr>
            <a:spLocks noGrp="1"/>
          </p:cNvSpPr>
          <p:nvPr>
            <p:ph type="ftr" sz="quarter" idx="3"/>
          </p:nvPr>
        </p:nvSpPr>
        <p:spPr>
          <a:xfrm>
            <a:off x="3384550" y="6592270"/>
            <a:ext cx="3136900" cy="365125"/>
          </a:xfrm>
          <a:prstGeom prst="rect">
            <a:avLst/>
          </a:prstGeom>
        </p:spPr>
        <p:txBody>
          <a:bodyPr/>
          <a:lstStyle>
            <a:lvl1pPr algn="ctr">
              <a:defRPr lang="de-DE" sz="1100" b="1" kern="1200" dirty="0">
                <a:solidFill>
                  <a:schemeClr val="bg1"/>
                </a:solidFill>
                <a:latin typeface="Lucida Sans" panose="020B0602030504020204" pitchFamily="34" charset="0"/>
                <a:ea typeface="+mn-ea"/>
                <a:cs typeface="Arial" pitchFamily="34" charset="0"/>
              </a:defRPr>
            </a:lvl1pPr>
          </a:lstStyle>
          <a:p>
            <a:endParaRPr lang="de-DE" dirty="0"/>
          </a:p>
        </p:txBody>
      </p:sp>
      <p:sp>
        <p:nvSpPr>
          <p:cNvPr id="2" name="Titel 1">
            <a:extLst>
              <a:ext uri="{FF2B5EF4-FFF2-40B4-BE49-F238E27FC236}">
                <a16:creationId xmlns:a16="http://schemas.microsoft.com/office/drawing/2014/main" id="{B12D168D-1CC5-4829-9C11-75A40B7DC4EC}"/>
              </a:ext>
            </a:extLst>
          </p:cNvPr>
          <p:cNvSpPr>
            <a:spLocks noGrp="1"/>
          </p:cNvSpPr>
          <p:nvPr>
            <p:ph type="title"/>
          </p:nvPr>
        </p:nvSpPr>
        <p:spPr>
          <a:xfrm>
            <a:off x="0" y="44624"/>
            <a:ext cx="9516528" cy="432048"/>
          </a:xfrm>
        </p:spPr>
        <p:txBody>
          <a:bodyPr lIns="252000"/>
          <a:lstStyle/>
          <a:p>
            <a:r>
              <a:rPr lang="de-DE"/>
              <a:t>Titelmasterformat durch Klicken bearbeiten</a:t>
            </a:r>
            <a:endParaRPr lang="de-DE" dirty="0"/>
          </a:p>
        </p:txBody>
      </p:sp>
      <p:grpSp>
        <p:nvGrpSpPr>
          <p:cNvPr id="26" name="Gruppieren 25">
            <a:extLst>
              <a:ext uri="{FF2B5EF4-FFF2-40B4-BE49-F238E27FC236}">
                <a16:creationId xmlns:a16="http://schemas.microsoft.com/office/drawing/2014/main" id="{B2F22806-D4DE-410B-91BF-93C2B300F212}"/>
              </a:ext>
            </a:extLst>
          </p:cNvPr>
          <p:cNvGrpSpPr/>
          <p:nvPr userDrawn="1"/>
        </p:nvGrpSpPr>
        <p:grpSpPr>
          <a:xfrm>
            <a:off x="9538347" y="112006"/>
            <a:ext cx="251191" cy="297284"/>
            <a:chOff x="-3164898" y="908720"/>
            <a:chExt cx="3164898" cy="4057780"/>
          </a:xfrm>
        </p:grpSpPr>
        <p:sp>
          <p:nvSpPr>
            <p:cNvPr id="27" name="Rechteck 26">
              <a:extLst>
                <a:ext uri="{FF2B5EF4-FFF2-40B4-BE49-F238E27FC236}">
                  <a16:creationId xmlns:a16="http://schemas.microsoft.com/office/drawing/2014/main" id="{ADB07ABA-15CD-425B-9F01-0662D7249115}"/>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56F5B929-E1A0-42EC-BE65-1E416234C4E8}"/>
                </a:ext>
              </a:extLst>
            </p:cNvPr>
            <p:cNvGrpSpPr/>
            <p:nvPr userDrawn="1"/>
          </p:nvGrpSpPr>
          <p:grpSpPr>
            <a:xfrm>
              <a:off x="-3164898" y="908720"/>
              <a:ext cx="3164898" cy="4057780"/>
              <a:chOff x="-2052736" y="-293307"/>
              <a:chExt cx="3164898" cy="4057780"/>
            </a:xfrm>
          </p:grpSpPr>
          <p:sp>
            <p:nvSpPr>
              <p:cNvPr id="29" name="Ellipse 28">
                <a:extLst>
                  <a:ext uri="{FF2B5EF4-FFF2-40B4-BE49-F238E27FC236}">
                    <a16:creationId xmlns:a16="http://schemas.microsoft.com/office/drawing/2014/main" id="{91BBE11E-AA70-441D-9564-7473B85EF94A}"/>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a:extLst>
                  <a:ext uri="{FF2B5EF4-FFF2-40B4-BE49-F238E27FC236}">
                    <a16:creationId xmlns:a16="http://schemas.microsoft.com/office/drawing/2014/main" id="{5AB1215C-D42A-4177-AA0B-F2F430355B1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2052736" y="-293307"/>
                <a:ext cx="3164898" cy="4057780"/>
              </a:xfrm>
              <a:prstGeom prst="rect">
                <a:avLst/>
              </a:prstGeom>
            </p:spPr>
          </p:pic>
        </p:grpSp>
      </p:grpSp>
      <p:sp>
        <p:nvSpPr>
          <p:cNvPr id="10"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7" name="Fußzeilenplatzhalter 4"/>
          <p:cNvSpPr>
            <a:spLocks noGrp="1"/>
          </p:cNvSpPr>
          <p:nvPr>
            <p:ph type="ftr" sz="quarter" idx="3"/>
          </p:nvPr>
        </p:nvSpPr>
        <p:spPr>
          <a:xfrm>
            <a:off x="3384550" y="6592270"/>
            <a:ext cx="3136900" cy="365125"/>
          </a:xfrm>
          <a:prstGeom prst="rect">
            <a:avLst/>
          </a:prstGeom>
        </p:spPr>
        <p:txBody>
          <a:bodyPr/>
          <a:lstStyle>
            <a:lvl1pPr algn="ctr">
              <a:defRPr lang="de-DE" sz="1100" b="1" kern="1200" dirty="0">
                <a:solidFill>
                  <a:schemeClr val="bg1"/>
                </a:solidFill>
                <a:latin typeface="Lucida Sans" panose="020B0602030504020204" pitchFamily="34" charset="0"/>
                <a:ea typeface="+mn-ea"/>
                <a:cs typeface="Arial" pitchFamily="34" charset="0"/>
              </a:defRPr>
            </a:lvl1pPr>
          </a:lstStyle>
          <a:p>
            <a:endParaRPr lang="de-DE" dirty="0" smtClean="0"/>
          </a:p>
        </p:txBody>
      </p:sp>
      <p:sp>
        <p:nvSpPr>
          <p:cNvPr id="9" name="Textplatzhalter 8"/>
          <p:cNvSpPr>
            <a:spLocks noGrp="1"/>
          </p:cNvSpPr>
          <p:nvPr>
            <p:ph type="body" sz="quarter" idx="10" hasCustomPrompt="1"/>
          </p:nvPr>
        </p:nvSpPr>
        <p:spPr>
          <a:xfrm>
            <a:off x="0" y="1268762"/>
            <a:ext cx="9906000" cy="5184575"/>
          </a:xfrm>
          <a:prstGeom prst="rect">
            <a:avLst/>
          </a:prstGeom>
          <a:noFill/>
        </p:spPr>
        <p:txBody>
          <a:bodyPr lIns="252000" tIns="72000" rIns="252000" bIns="72000"/>
          <a:lstStyle>
            <a:lvl1pPr>
              <a:buFont typeface="Arial" pitchFamily="34" charset="0"/>
              <a:buNone/>
              <a:defRPr sz="3000" b="1">
                <a:solidFill>
                  <a:schemeClr val="tx2"/>
                </a:solidFill>
                <a:latin typeface="Arial" pitchFamily="34" charset="0"/>
                <a:cs typeface="Arial" pitchFamily="34" charset="0"/>
              </a:defRPr>
            </a:lvl1pPr>
            <a:lvl2pPr>
              <a:buNone/>
              <a:defRPr b="1">
                <a:solidFill>
                  <a:schemeClr val="accent1"/>
                </a:solidFill>
                <a:latin typeface="Arial" pitchFamily="34" charset="0"/>
                <a:cs typeface="Arial" pitchFamily="34" charset="0"/>
              </a:defRPr>
            </a:lvl2pPr>
            <a:lvl3pPr>
              <a:buNone/>
              <a:defRPr b="1">
                <a:solidFill>
                  <a:schemeClr val="accent1"/>
                </a:solidFill>
                <a:latin typeface="Arial" pitchFamily="34" charset="0"/>
                <a:cs typeface="Arial" pitchFamily="34" charset="0"/>
              </a:defRPr>
            </a:lvl3pPr>
            <a:lvl4pPr>
              <a:buNone/>
              <a:defRPr b="1">
                <a:solidFill>
                  <a:schemeClr val="accent1"/>
                </a:solidFill>
                <a:latin typeface="Arial" pitchFamily="34" charset="0"/>
                <a:cs typeface="Arial" pitchFamily="34" charset="0"/>
              </a:defRPr>
            </a:lvl4pPr>
            <a:lvl5pPr>
              <a:buNone/>
              <a:defRPr b="1">
                <a:solidFill>
                  <a:schemeClr val="accent1"/>
                </a:solidFill>
                <a:latin typeface="Arial" pitchFamily="34" charset="0"/>
                <a:cs typeface="Arial" pitchFamily="34" charset="0"/>
              </a:defRPr>
            </a:lvl5pPr>
          </a:lstStyle>
          <a:p>
            <a:pPr lvl="0"/>
            <a:r>
              <a:rPr lang="de-DE" dirty="0"/>
              <a:t>&lt;Inhalt&gt;</a:t>
            </a:r>
          </a:p>
        </p:txBody>
      </p:sp>
      <p:sp>
        <p:nvSpPr>
          <p:cNvPr id="13" name="Textplatzhalter 12"/>
          <p:cNvSpPr>
            <a:spLocks noGrp="1"/>
          </p:cNvSpPr>
          <p:nvPr>
            <p:ph type="body" sz="quarter" idx="12" hasCustomPrompt="1"/>
          </p:nvPr>
        </p:nvSpPr>
        <p:spPr>
          <a:xfrm>
            <a:off x="272481" y="1"/>
            <a:ext cx="624069" cy="548680"/>
          </a:xfrm>
          <a:prstGeom prst="rect">
            <a:avLst/>
          </a:prstGeom>
          <a:solidFill>
            <a:schemeClr val="accent3"/>
          </a:solidFill>
        </p:spPr>
        <p:txBody>
          <a:bodyPr/>
          <a:lstStyle>
            <a:lvl1pPr algn="ctr">
              <a:buNone/>
              <a:defRPr b="1">
                <a:solidFill>
                  <a:schemeClr val="bg1"/>
                </a:solidFill>
              </a:defRPr>
            </a:lvl1pPr>
          </a:lstStyle>
          <a:p>
            <a:pPr lvl="0"/>
            <a:r>
              <a:rPr lang="de-DE" dirty="0"/>
              <a:t>#</a:t>
            </a:r>
          </a:p>
        </p:txBody>
      </p:sp>
      <p:sp>
        <p:nvSpPr>
          <p:cNvPr id="10" name="Titel 1"/>
          <p:cNvSpPr>
            <a:spLocks noGrp="1"/>
          </p:cNvSpPr>
          <p:nvPr>
            <p:ph type="title"/>
          </p:nvPr>
        </p:nvSpPr>
        <p:spPr>
          <a:xfrm>
            <a:off x="993206" y="44624"/>
            <a:ext cx="8523322" cy="432048"/>
          </a:xfrm>
        </p:spPr>
        <p:txBody>
          <a:bodyPr lIns="252000"/>
          <a:lstStyle/>
          <a:p>
            <a:r>
              <a:rPr lang="de-DE"/>
              <a:t>Titelmasterformat durch Klicken bearbeiten</a:t>
            </a:r>
            <a:endParaRPr lang="de-DE" dirty="0"/>
          </a:p>
        </p:txBody>
      </p:sp>
      <p:grpSp>
        <p:nvGrpSpPr>
          <p:cNvPr id="27" name="Gruppieren 26">
            <a:extLst>
              <a:ext uri="{FF2B5EF4-FFF2-40B4-BE49-F238E27FC236}">
                <a16:creationId xmlns:a16="http://schemas.microsoft.com/office/drawing/2014/main" id="{B2F22806-D4DE-410B-91BF-93C2B300F212}"/>
              </a:ext>
            </a:extLst>
          </p:cNvPr>
          <p:cNvGrpSpPr/>
          <p:nvPr userDrawn="1"/>
        </p:nvGrpSpPr>
        <p:grpSpPr>
          <a:xfrm>
            <a:off x="9538347" y="112006"/>
            <a:ext cx="251191" cy="297284"/>
            <a:chOff x="-3164898" y="908720"/>
            <a:chExt cx="3164898" cy="4057780"/>
          </a:xfrm>
        </p:grpSpPr>
        <p:sp>
          <p:nvSpPr>
            <p:cNvPr id="28" name="Rechteck 27">
              <a:extLst>
                <a:ext uri="{FF2B5EF4-FFF2-40B4-BE49-F238E27FC236}">
                  <a16:creationId xmlns:a16="http://schemas.microsoft.com/office/drawing/2014/main" id="{ADB07ABA-15CD-425B-9F01-0662D7249115}"/>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9" name="Gruppieren 28">
              <a:extLst>
                <a:ext uri="{FF2B5EF4-FFF2-40B4-BE49-F238E27FC236}">
                  <a16:creationId xmlns:a16="http://schemas.microsoft.com/office/drawing/2014/main" id="{56F5B929-E1A0-42EC-BE65-1E416234C4E8}"/>
                </a:ext>
              </a:extLst>
            </p:cNvPr>
            <p:cNvGrpSpPr/>
            <p:nvPr userDrawn="1"/>
          </p:nvGrpSpPr>
          <p:grpSpPr>
            <a:xfrm>
              <a:off x="-3164898" y="908720"/>
              <a:ext cx="3164898" cy="4057780"/>
              <a:chOff x="-2052736" y="-293307"/>
              <a:chExt cx="3164898" cy="4057780"/>
            </a:xfrm>
          </p:grpSpPr>
          <p:sp>
            <p:nvSpPr>
              <p:cNvPr id="30" name="Ellipse 29">
                <a:extLst>
                  <a:ext uri="{FF2B5EF4-FFF2-40B4-BE49-F238E27FC236}">
                    <a16:creationId xmlns:a16="http://schemas.microsoft.com/office/drawing/2014/main" id="{91BBE11E-AA70-441D-9564-7473B85EF94A}"/>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1" name="Grafik 30">
                <a:extLst>
                  <a:ext uri="{FF2B5EF4-FFF2-40B4-BE49-F238E27FC236}">
                    <a16:creationId xmlns:a16="http://schemas.microsoft.com/office/drawing/2014/main" id="{5AB1215C-D42A-4177-AA0B-F2F430355B1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2052736" y="-293307"/>
                <a:ext cx="3164898" cy="4057780"/>
              </a:xfrm>
              <a:prstGeom prst="rect">
                <a:avLst/>
              </a:prstGeom>
            </p:spPr>
          </p:pic>
        </p:grpSp>
      </p:grpSp>
      <p:sp>
        <p:nvSpPr>
          <p:cNvPr id="12"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lvl1pPr>
          </a:lstStyle>
          <a:p>
            <a:endParaRPr lang="de-DE" dirty="0" smtClean="0"/>
          </a:p>
        </p:txBody>
      </p:sp>
      <p:sp>
        <p:nvSpPr>
          <p:cNvPr id="6" name="Textplatzhalter 8"/>
          <p:cNvSpPr>
            <a:spLocks noGrp="1"/>
          </p:cNvSpPr>
          <p:nvPr>
            <p:ph type="body" sz="quarter" idx="12" hasCustomPrompt="1"/>
          </p:nvPr>
        </p:nvSpPr>
        <p:spPr>
          <a:xfrm>
            <a:off x="0" y="692150"/>
            <a:ext cx="9906000" cy="5761186"/>
          </a:xfrm>
          <a:prstGeom prst="rect">
            <a:avLst/>
          </a:prstGeom>
          <a:noFill/>
        </p:spPr>
        <p:txBody>
          <a:bodyPr lIns="252000" tIns="72000" rIns="252000" bIns="72000"/>
          <a:lstStyle>
            <a:lvl1pPr>
              <a:buFont typeface="Arial" pitchFamily="34" charset="0"/>
              <a:buNone/>
              <a:defRPr sz="3000" b="1">
                <a:solidFill>
                  <a:schemeClr val="tx2"/>
                </a:solidFill>
                <a:latin typeface="Arial" pitchFamily="34" charset="0"/>
                <a:cs typeface="Arial" pitchFamily="34" charset="0"/>
              </a:defRPr>
            </a:lvl1pPr>
            <a:lvl2pPr>
              <a:buNone/>
              <a:defRPr b="1">
                <a:solidFill>
                  <a:schemeClr val="accent1"/>
                </a:solidFill>
                <a:latin typeface="Arial" pitchFamily="34" charset="0"/>
                <a:cs typeface="Arial" pitchFamily="34" charset="0"/>
              </a:defRPr>
            </a:lvl2pPr>
            <a:lvl3pPr>
              <a:buNone/>
              <a:defRPr b="1">
                <a:solidFill>
                  <a:schemeClr val="accent1"/>
                </a:solidFill>
                <a:latin typeface="Arial" pitchFamily="34" charset="0"/>
                <a:cs typeface="Arial" pitchFamily="34" charset="0"/>
              </a:defRPr>
            </a:lvl3pPr>
            <a:lvl4pPr>
              <a:buNone/>
              <a:defRPr b="1">
                <a:solidFill>
                  <a:schemeClr val="accent1"/>
                </a:solidFill>
                <a:latin typeface="Arial" pitchFamily="34" charset="0"/>
                <a:cs typeface="Arial" pitchFamily="34" charset="0"/>
              </a:defRPr>
            </a:lvl4pPr>
            <a:lvl5pPr>
              <a:buNone/>
              <a:defRPr b="1">
                <a:solidFill>
                  <a:schemeClr val="accent1"/>
                </a:solidFill>
                <a:latin typeface="Arial" pitchFamily="34" charset="0"/>
                <a:cs typeface="Arial" pitchFamily="34" charset="0"/>
              </a:defRPr>
            </a:lvl5pPr>
          </a:lstStyle>
          <a:p>
            <a:pPr lvl="0"/>
            <a:r>
              <a:rPr lang="de-DE" dirty="0"/>
              <a:t>&lt;Inhalt&gt;</a:t>
            </a:r>
          </a:p>
        </p:txBody>
      </p:sp>
      <p:sp>
        <p:nvSpPr>
          <p:cNvPr id="8" name="Titel 1"/>
          <p:cNvSpPr>
            <a:spLocks noGrp="1"/>
          </p:cNvSpPr>
          <p:nvPr>
            <p:ph type="title"/>
          </p:nvPr>
        </p:nvSpPr>
        <p:spPr>
          <a:xfrm>
            <a:off x="0" y="44624"/>
            <a:ext cx="9516528" cy="432048"/>
          </a:xfrm>
        </p:spPr>
        <p:txBody>
          <a:bodyPr lIns="252000"/>
          <a:lstStyle/>
          <a:p>
            <a:r>
              <a:rPr lang="de-DE"/>
              <a:t>Titelmasterformat durch Klicken bearbeiten</a:t>
            </a:r>
            <a:endParaRPr lang="de-DE" dirty="0"/>
          </a:p>
        </p:txBody>
      </p:sp>
      <p:grpSp>
        <p:nvGrpSpPr>
          <p:cNvPr id="24" name="Gruppieren 23">
            <a:extLst>
              <a:ext uri="{FF2B5EF4-FFF2-40B4-BE49-F238E27FC236}">
                <a16:creationId xmlns:a16="http://schemas.microsoft.com/office/drawing/2014/main" id="{B2F22806-D4DE-410B-91BF-93C2B300F212}"/>
              </a:ext>
            </a:extLst>
          </p:cNvPr>
          <p:cNvGrpSpPr/>
          <p:nvPr userDrawn="1"/>
        </p:nvGrpSpPr>
        <p:grpSpPr>
          <a:xfrm>
            <a:off x="9538347" y="112006"/>
            <a:ext cx="251191" cy="297284"/>
            <a:chOff x="-3164898" y="908720"/>
            <a:chExt cx="3164898" cy="4057780"/>
          </a:xfrm>
        </p:grpSpPr>
        <p:sp>
          <p:nvSpPr>
            <p:cNvPr id="25" name="Rechteck 24">
              <a:extLst>
                <a:ext uri="{FF2B5EF4-FFF2-40B4-BE49-F238E27FC236}">
                  <a16:creationId xmlns:a16="http://schemas.microsoft.com/office/drawing/2014/main" id="{ADB07ABA-15CD-425B-9F01-0662D7249115}"/>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6" name="Gruppieren 25">
              <a:extLst>
                <a:ext uri="{FF2B5EF4-FFF2-40B4-BE49-F238E27FC236}">
                  <a16:creationId xmlns:a16="http://schemas.microsoft.com/office/drawing/2014/main" id="{56F5B929-E1A0-42EC-BE65-1E416234C4E8}"/>
                </a:ext>
              </a:extLst>
            </p:cNvPr>
            <p:cNvGrpSpPr/>
            <p:nvPr userDrawn="1"/>
          </p:nvGrpSpPr>
          <p:grpSpPr>
            <a:xfrm>
              <a:off x="-3164898" y="908720"/>
              <a:ext cx="3164898" cy="4057780"/>
              <a:chOff x="-2052736" y="-293307"/>
              <a:chExt cx="3164898" cy="4057780"/>
            </a:xfrm>
          </p:grpSpPr>
          <p:sp>
            <p:nvSpPr>
              <p:cNvPr id="27" name="Ellipse 26">
                <a:extLst>
                  <a:ext uri="{FF2B5EF4-FFF2-40B4-BE49-F238E27FC236}">
                    <a16:creationId xmlns:a16="http://schemas.microsoft.com/office/drawing/2014/main" id="{91BBE11E-AA70-441D-9564-7473B85EF94A}"/>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8" name="Grafik 27">
                <a:extLst>
                  <a:ext uri="{FF2B5EF4-FFF2-40B4-BE49-F238E27FC236}">
                    <a16:creationId xmlns:a16="http://schemas.microsoft.com/office/drawing/2014/main" id="{5AB1215C-D42A-4177-AA0B-F2F430355B1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2052736" y="-293307"/>
                <a:ext cx="3164898" cy="4057780"/>
              </a:xfrm>
              <a:prstGeom prst="rect">
                <a:avLst/>
              </a:prstGeom>
            </p:spPr>
          </p:pic>
        </p:grpSp>
      </p:grpSp>
      <p:sp>
        <p:nvSpPr>
          <p:cNvPr id="11"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ntertitel">
    <p:spTree>
      <p:nvGrpSpPr>
        <p:cNvPr id="1" name=""/>
        <p:cNvGrpSpPr/>
        <p:nvPr/>
      </p:nvGrpSpPr>
      <p:grpSpPr>
        <a:xfrm>
          <a:off x="0" y="0"/>
          <a:ext cx="0" cy="0"/>
          <a:chOff x="0" y="0"/>
          <a:chExt cx="0" cy="0"/>
        </a:xfrm>
      </p:grpSpPr>
      <p:sp>
        <p:nvSpPr>
          <p:cNvPr id="2" name="Titel 1"/>
          <p:cNvSpPr>
            <a:spLocks noGrp="1"/>
          </p:cNvSpPr>
          <p:nvPr>
            <p:ph type="title"/>
          </p:nvPr>
        </p:nvSpPr>
        <p:spPr>
          <a:xfrm>
            <a:off x="0" y="44624"/>
            <a:ext cx="9516528" cy="432048"/>
          </a:xfrm>
        </p:spPr>
        <p:txBody>
          <a:bodyPr lIns="252000"/>
          <a:lstStyle/>
          <a:p>
            <a:r>
              <a:rPr lang="de-DE"/>
              <a:t>Titelmasterformat durch Klicken bearbeiten</a:t>
            </a:r>
            <a:endParaRPr lang="de-DE" dirty="0"/>
          </a:p>
        </p:txBody>
      </p:sp>
      <p:sp>
        <p:nvSpPr>
          <p:cNvPr id="3" name="Fußzeilenplatzhalter 2"/>
          <p:cNvSpPr>
            <a:spLocks noGrp="1"/>
          </p:cNvSpPr>
          <p:nvPr>
            <p:ph type="ftr" sz="quarter" idx="10"/>
          </p:nvPr>
        </p:nvSpPr>
        <p:spPr/>
        <p:txBody>
          <a:bodyPr/>
          <a:lstStyle>
            <a:lvl1pPr>
              <a:defRPr/>
            </a:lvl1pPr>
          </a:lstStyle>
          <a:p>
            <a:endParaRPr lang="de-DE" dirty="0"/>
          </a:p>
        </p:txBody>
      </p:sp>
      <p:sp>
        <p:nvSpPr>
          <p:cNvPr id="6" name="Textplatzhalter 8"/>
          <p:cNvSpPr>
            <a:spLocks noGrp="1"/>
          </p:cNvSpPr>
          <p:nvPr>
            <p:ph type="body" sz="quarter" idx="12" hasCustomPrompt="1"/>
          </p:nvPr>
        </p:nvSpPr>
        <p:spPr>
          <a:xfrm>
            <a:off x="0" y="1268760"/>
            <a:ext cx="9906000" cy="5184576"/>
          </a:xfrm>
          <a:prstGeom prst="rect">
            <a:avLst/>
          </a:prstGeom>
          <a:noFill/>
        </p:spPr>
        <p:txBody>
          <a:bodyPr lIns="252000" tIns="72000" rIns="252000" bIns="72000"/>
          <a:lstStyle>
            <a:lvl1pPr>
              <a:buFont typeface="Arial" pitchFamily="34" charset="0"/>
              <a:buNone/>
              <a:defRPr sz="3000" b="1">
                <a:solidFill>
                  <a:schemeClr val="tx2"/>
                </a:solidFill>
                <a:latin typeface="Arial" pitchFamily="34" charset="0"/>
                <a:cs typeface="Arial" pitchFamily="34" charset="0"/>
              </a:defRPr>
            </a:lvl1pPr>
            <a:lvl2pPr>
              <a:buNone/>
              <a:defRPr b="1">
                <a:solidFill>
                  <a:schemeClr val="accent1"/>
                </a:solidFill>
                <a:latin typeface="Arial" pitchFamily="34" charset="0"/>
                <a:cs typeface="Arial" pitchFamily="34" charset="0"/>
              </a:defRPr>
            </a:lvl2pPr>
            <a:lvl3pPr>
              <a:buNone/>
              <a:defRPr b="1">
                <a:solidFill>
                  <a:schemeClr val="accent1"/>
                </a:solidFill>
                <a:latin typeface="Arial" pitchFamily="34" charset="0"/>
                <a:cs typeface="Arial" pitchFamily="34" charset="0"/>
              </a:defRPr>
            </a:lvl3pPr>
            <a:lvl4pPr>
              <a:buNone/>
              <a:defRPr b="1">
                <a:solidFill>
                  <a:schemeClr val="accent1"/>
                </a:solidFill>
                <a:latin typeface="Arial" pitchFamily="34" charset="0"/>
                <a:cs typeface="Arial" pitchFamily="34" charset="0"/>
              </a:defRPr>
            </a:lvl4pPr>
            <a:lvl5pPr>
              <a:buNone/>
              <a:defRPr b="1">
                <a:solidFill>
                  <a:schemeClr val="accent1"/>
                </a:solidFill>
                <a:latin typeface="Arial" pitchFamily="34" charset="0"/>
                <a:cs typeface="Arial" pitchFamily="34" charset="0"/>
              </a:defRPr>
            </a:lvl5pPr>
          </a:lstStyle>
          <a:p>
            <a:pPr lvl="0"/>
            <a:r>
              <a:rPr lang="de-DE" dirty="0"/>
              <a:t>&lt;Inhalt&gt;</a:t>
            </a:r>
          </a:p>
        </p:txBody>
      </p:sp>
      <p:sp>
        <p:nvSpPr>
          <p:cNvPr id="12" name="Textplatzhalter 11"/>
          <p:cNvSpPr>
            <a:spLocks noGrp="1"/>
          </p:cNvSpPr>
          <p:nvPr>
            <p:ph type="body" sz="quarter" idx="13" hasCustomPrompt="1"/>
          </p:nvPr>
        </p:nvSpPr>
        <p:spPr>
          <a:xfrm>
            <a:off x="1" y="692150"/>
            <a:ext cx="4953000" cy="4325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lvl1pPr marL="0" algn="l" defTabSz="914296" rtl="0" eaLnBrk="1" latinLnBrk="0" hangingPunct="1">
              <a:buNone/>
              <a:defRPr lang="de-DE" sz="1800" kern="1200" smtClean="0">
                <a:solidFill>
                  <a:schemeClr val="tx2"/>
                </a:solidFill>
                <a:latin typeface="+mn-lt"/>
                <a:ea typeface="+mn-ea"/>
                <a:cs typeface="+mn-cs"/>
              </a:defRPr>
            </a:lvl1pPr>
            <a:lvl2pPr marL="0" algn="ctr" defTabSz="914296" rtl="0" eaLnBrk="1" latinLnBrk="0" hangingPunct="1">
              <a:defRPr lang="de-DE" sz="1800" kern="1200" smtClean="0">
                <a:solidFill>
                  <a:schemeClr val="lt1"/>
                </a:solidFill>
                <a:latin typeface="+mn-lt"/>
                <a:ea typeface="+mn-ea"/>
                <a:cs typeface="+mn-cs"/>
              </a:defRPr>
            </a:lvl2pPr>
            <a:lvl3pPr marL="0" algn="ctr" defTabSz="914296" rtl="0" eaLnBrk="1" latinLnBrk="0" hangingPunct="1">
              <a:defRPr lang="de-DE" sz="1800" kern="1200" smtClean="0">
                <a:solidFill>
                  <a:schemeClr val="lt1"/>
                </a:solidFill>
                <a:latin typeface="+mn-lt"/>
                <a:ea typeface="+mn-ea"/>
                <a:cs typeface="+mn-cs"/>
              </a:defRPr>
            </a:lvl3pPr>
            <a:lvl4pPr marL="0" algn="ctr" defTabSz="914296" rtl="0" eaLnBrk="1" latinLnBrk="0" hangingPunct="1">
              <a:defRPr lang="de-DE" sz="1800" kern="1200" smtClean="0">
                <a:solidFill>
                  <a:schemeClr val="lt1"/>
                </a:solidFill>
                <a:latin typeface="+mn-lt"/>
                <a:ea typeface="+mn-ea"/>
                <a:cs typeface="+mn-cs"/>
              </a:defRPr>
            </a:lvl4pPr>
            <a:lvl5pPr marL="0" algn="ctr" defTabSz="914296" rtl="0" eaLnBrk="1" latinLnBrk="0" hangingPunct="1">
              <a:defRPr lang="de-DE" sz="1800" kern="1200">
                <a:solidFill>
                  <a:schemeClr val="lt1"/>
                </a:solidFill>
                <a:latin typeface="+mn-lt"/>
                <a:ea typeface="+mn-ea"/>
                <a:cs typeface="+mn-cs"/>
              </a:defRPr>
            </a:lvl5pPr>
          </a:lstStyle>
          <a:p>
            <a:pPr lvl="0"/>
            <a:r>
              <a:rPr lang="de-DE" dirty="0"/>
              <a:t>Untertitel</a:t>
            </a:r>
          </a:p>
        </p:txBody>
      </p:sp>
      <p:grpSp>
        <p:nvGrpSpPr>
          <p:cNvPr id="26" name="Gruppieren 25">
            <a:extLst>
              <a:ext uri="{FF2B5EF4-FFF2-40B4-BE49-F238E27FC236}">
                <a16:creationId xmlns:a16="http://schemas.microsoft.com/office/drawing/2014/main" id="{B2F22806-D4DE-410B-91BF-93C2B300F212}"/>
              </a:ext>
            </a:extLst>
          </p:cNvPr>
          <p:cNvGrpSpPr/>
          <p:nvPr userDrawn="1"/>
        </p:nvGrpSpPr>
        <p:grpSpPr>
          <a:xfrm>
            <a:off x="9538347" y="112006"/>
            <a:ext cx="251191" cy="297284"/>
            <a:chOff x="-3164898" y="908720"/>
            <a:chExt cx="3164898" cy="4057780"/>
          </a:xfrm>
        </p:grpSpPr>
        <p:sp>
          <p:nvSpPr>
            <p:cNvPr id="27" name="Rechteck 26">
              <a:extLst>
                <a:ext uri="{FF2B5EF4-FFF2-40B4-BE49-F238E27FC236}">
                  <a16:creationId xmlns:a16="http://schemas.microsoft.com/office/drawing/2014/main" id="{ADB07ABA-15CD-425B-9F01-0662D7249115}"/>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56F5B929-E1A0-42EC-BE65-1E416234C4E8}"/>
                </a:ext>
              </a:extLst>
            </p:cNvPr>
            <p:cNvGrpSpPr/>
            <p:nvPr userDrawn="1"/>
          </p:nvGrpSpPr>
          <p:grpSpPr>
            <a:xfrm>
              <a:off x="-3164898" y="908720"/>
              <a:ext cx="3164898" cy="4057780"/>
              <a:chOff x="-2052736" y="-293307"/>
              <a:chExt cx="3164898" cy="4057780"/>
            </a:xfrm>
          </p:grpSpPr>
          <p:sp>
            <p:nvSpPr>
              <p:cNvPr id="29" name="Ellipse 28">
                <a:extLst>
                  <a:ext uri="{FF2B5EF4-FFF2-40B4-BE49-F238E27FC236}">
                    <a16:creationId xmlns:a16="http://schemas.microsoft.com/office/drawing/2014/main" id="{91BBE11E-AA70-441D-9564-7473B85EF94A}"/>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a:extLst>
                  <a:ext uri="{FF2B5EF4-FFF2-40B4-BE49-F238E27FC236}">
                    <a16:creationId xmlns:a16="http://schemas.microsoft.com/office/drawing/2014/main" id="{5AB1215C-D42A-4177-AA0B-F2F430355B1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2052736" y="-293307"/>
                <a:ext cx="3164898" cy="4057780"/>
              </a:xfrm>
              <a:prstGeom prst="rect">
                <a:avLst/>
              </a:prstGeom>
            </p:spPr>
          </p:pic>
        </p:grpSp>
      </p:grpSp>
      <p:sp>
        <p:nvSpPr>
          <p:cNvPr id="13"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44624"/>
            <a:ext cx="9516528" cy="432048"/>
          </a:xfrm>
        </p:spPr>
        <p:txBody>
          <a:bodyPr lIns="252000"/>
          <a:lstStyle>
            <a:lvl1pPr algn="l">
              <a:defRPr>
                <a:solidFill>
                  <a:schemeClr val="bg2"/>
                </a:solidFill>
              </a:defRPr>
            </a:lvl1pPr>
          </a:lstStyle>
          <a:p>
            <a:r>
              <a:rPr lang="de-DE" dirty="0"/>
              <a:t>&lt;Überschrift&gt;</a:t>
            </a:r>
          </a:p>
        </p:txBody>
      </p:sp>
      <p:sp>
        <p:nvSpPr>
          <p:cNvPr id="7" name="Fußzeilenplatzhalter 4"/>
          <p:cNvSpPr>
            <a:spLocks noGrp="1"/>
          </p:cNvSpPr>
          <p:nvPr>
            <p:ph type="ftr" sz="quarter" idx="3"/>
          </p:nvPr>
        </p:nvSpPr>
        <p:spPr>
          <a:xfrm>
            <a:off x="3384550" y="6592270"/>
            <a:ext cx="3136900" cy="365125"/>
          </a:xfrm>
          <a:prstGeom prst="rect">
            <a:avLst/>
          </a:prstGeom>
        </p:spPr>
        <p:txBody>
          <a:bodyPr/>
          <a:lstStyle>
            <a:lvl1pPr algn="ctr">
              <a:defRPr lang="de-DE" sz="1100" b="1" kern="1200" dirty="0">
                <a:solidFill>
                  <a:schemeClr val="bg1"/>
                </a:solidFill>
                <a:latin typeface="Lucida Sans" panose="020B0602030504020204" pitchFamily="34" charset="0"/>
                <a:ea typeface="+mn-ea"/>
                <a:cs typeface="Arial" pitchFamily="34" charset="0"/>
              </a:defRPr>
            </a:lvl1pPr>
          </a:lstStyle>
          <a:p>
            <a:endParaRPr lang="de-DE" dirty="0"/>
          </a:p>
        </p:txBody>
      </p:sp>
      <p:sp>
        <p:nvSpPr>
          <p:cNvPr id="9" name="Textplatzhalter 8"/>
          <p:cNvSpPr>
            <a:spLocks noGrp="1"/>
          </p:cNvSpPr>
          <p:nvPr>
            <p:ph type="body" sz="quarter" idx="10" hasCustomPrompt="1"/>
          </p:nvPr>
        </p:nvSpPr>
        <p:spPr>
          <a:xfrm>
            <a:off x="0" y="692150"/>
            <a:ext cx="6393160" cy="5761186"/>
          </a:xfrm>
          <a:prstGeom prst="rect">
            <a:avLst/>
          </a:prstGeom>
          <a:noFill/>
        </p:spPr>
        <p:txBody>
          <a:bodyPr lIns="252000" tIns="72000" rIns="252000" bIns="72000"/>
          <a:lstStyle>
            <a:lvl1pPr>
              <a:buFont typeface="Arial" pitchFamily="34" charset="0"/>
              <a:buNone/>
              <a:defRPr sz="3000" b="1">
                <a:solidFill>
                  <a:schemeClr val="tx2"/>
                </a:solidFill>
                <a:latin typeface="Arial" pitchFamily="34" charset="0"/>
                <a:cs typeface="Arial" pitchFamily="34" charset="0"/>
              </a:defRPr>
            </a:lvl1pPr>
            <a:lvl2pPr>
              <a:buNone/>
              <a:defRPr b="1">
                <a:solidFill>
                  <a:schemeClr val="accent1"/>
                </a:solidFill>
                <a:latin typeface="Arial" pitchFamily="34" charset="0"/>
                <a:cs typeface="Arial" pitchFamily="34" charset="0"/>
              </a:defRPr>
            </a:lvl2pPr>
            <a:lvl3pPr>
              <a:buNone/>
              <a:defRPr b="1">
                <a:solidFill>
                  <a:schemeClr val="accent1"/>
                </a:solidFill>
                <a:latin typeface="Arial" pitchFamily="34" charset="0"/>
                <a:cs typeface="Arial" pitchFamily="34" charset="0"/>
              </a:defRPr>
            </a:lvl3pPr>
            <a:lvl4pPr>
              <a:buNone/>
              <a:defRPr b="1">
                <a:solidFill>
                  <a:schemeClr val="accent1"/>
                </a:solidFill>
                <a:latin typeface="Arial" pitchFamily="34" charset="0"/>
                <a:cs typeface="Arial" pitchFamily="34" charset="0"/>
              </a:defRPr>
            </a:lvl4pPr>
            <a:lvl5pPr>
              <a:buNone/>
              <a:defRPr b="1">
                <a:solidFill>
                  <a:schemeClr val="accent1"/>
                </a:solidFill>
                <a:latin typeface="Arial" pitchFamily="34" charset="0"/>
                <a:cs typeface="Arial" pitchFamily="34" charset="0"/>
              </a:defRPr>
            </a:lvl5pPr>
          </a:lstStyle>
          <a:p>
            <a:pPr lvl="0"/>
            <a:r>
              <a:rPr lang="de-DE" dirty="0"/>
              <a:t>&lt;Inhalt&gt;</a:t>
            </a:r>
          </a:p>
        </p:txBody>
      </p:sp>
      <p:sp>
        <p:nvSpPr>
          <p:cNvPr id="10" name="Textplatzhalter 8"/>
          <p:cNvSpPr>
            <a:spLocks noGrp="1"/>
          </p:cNvSpPr>
          <p:nvPr>
            <p:ph type="body" sz="quarter" idx="12" hasCustomPrompt="1"/>
          </p:nvPr>
        </p:nvSpPr>
        <p:spPr>
          <a:xfrm>
            <a:off x="6537176" y="692150"/>
            <a:ext cx="3368824" cy="5761186"/>
          </a:xfrm>
          <a:prstGeom prst="rect">
            <a:avLst/>
          </a:prstGeom>
          <a:noFill/>
        </p:spPr>
        <p:txBody>
          <a:bodyPr lIns="252000" tIns="72000" rIns="252000" bIns="72000"/>
          <a:lstStyle>
            <a:lvl1pPr>
              <a:buFont typeface="Arial" pitchFamily="34" charset="0"/>
              <a:buNone/>
              <a:defRPr sz="3000" b="1">
                <a:solidFill>
                  <a:schemeClr val="tx2"/>
                </a:solidFill>
                <a:latin typeface="Arial" pitchFamily="34" charset="0"/>
                <a:cs typeface="Arial" pitchFamily="34" charset="0"/>
              </a:defRPr>
            </a:lvl1pPr>
            <a:lvl2pPr>
              <a:buNone/>
              <a:defRPr b="1">
                <a:solidFill>
                  <a:schemeClr val="accent1"/>
                </a:solidFill>
                <a:latin typeface="Arial" pitchFamily="34" charset="0"/>
                <a:cs typeface="Arial" pitchFamily="34" charset="0"/>
              </a:defRPr>
            </a:lvl2pPr>
            <a:lvl3pPr>
              <a:buNone/>
              <a:defRPr b="1">
                <a:solidFill>
                  <a:schemeClr val="accent1"/>
                </a:solidFill>
                <a:latin typeface="Arial" pitchFamily="34" charset="0"/>
                <a:cs typeface="Arial" pitchFamily="34" charset="0"/>
              </a:defRPr>
            </a:lvl3pPr>
            <a:lvl4pPr>
              <a:buNone/>
              <a:defRPr b="1">
                <a:solidFill>
                  <a:schemeClr val="accent1"/>
                </a:solidFill>
                <a:latin typeface="Arial" pitchFamily="34" charset="0"/>
                <a:cs typeface="Arial" pitchFamily="34" charset="0"/>
              </a:defRPr>
            </a:lvl4pPr>
            <a:lvl5pPr>
              <a:buNone/>
              <a:defRPr b="1">
                <a:solidFill>
                  <a:schemeClr val="accent1"/>
                </a:solidFill>
                <a:latin typeface="Arial" pitchFamily="34" charset="0"/>
                <a:cs typeface="Arial" pitchFamily="34" charset="0"/>
              </a:defRPr>
            </a:lvl5pPr>
          </a:lstStyle>
          <a:p>
            <a:pPr lvl="0"/>
            <a:r>
              <a:rPr lang="de-DE" dirty="0"/>
              <a:t>&lt;Inhalt&gt;</a:t>
            </a:r>
          </a:p>
        </p:txBody>
      </p:sp>
      <p:grpSp>
        <p:nvGrpSpPr>
          <p:cNvPr id="26" name="Gruppieren 25">
            <a:extLst>
              <a:ext uri="{FF2B5EF4-FFF2-40B4-BE49-F238E27FC236}">
                <a16:creationId xmlns:a16="http://schemas.microsoft.com/office/drawing/2014/main" id="{B2F22806-D4DE-410B-91BF-93C2B300F212}"/>
              </a:ext>
            </a:extLst>
          </p:cNvPr>
          <p:cNvGrpSpPr/>
          <p:nvPr userDrawn="1"/>
        </p:nvGrpSpPr>
        <p:grpSpPr>
          <a:xfrm>
            <a:off x="9538347" y="112006"/>
            <a:ext cx="251191" cy="297284"/>
            <a:chOff x="-3164898" y="908720"/>
            <a:chExt cx="3164898" cy="4057780"/>
          </a:xfrm>
        </p:grpSpPr>
        <p:sp>
          <p:nvSpPr>
            <p:cNvPr id="27" name="Rechteck 26">
              <a:extLst>
                <a:ext uri="{FF2B5EF4-FFF2-40B4-BE49-F238E27FC236}">
                  <a16:creationId xmlns:a16="http://schemas.microsoft.com/office/drawing/2014/main" id="{ADB07ABA-15CD-425B-9F01-0662D7249115}"/>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uppieren 27">
              <a:extLst>
                <a:ext uri="{FF2B5EF4-FFF2-40B4-BE49-F238E27FC236}">
                  <a16:creationId xmlns:a16="http://schemas.microsoft.com/office/drawing/2014/main" id="{56F5B929-E1A0-42EC-BE65-1E416234C4E8}"/>
                </a:ext>
              </a:extLst>
            </p:cNvPr>
            <p:cNvGrpSpPr/>
            <p:nvPr userDrawn="1"/>
          </p:nvGrpSpPr>
          <p:grpSpPr>
            <a:xfrm>
              <a:off x="-3164898" y="908720"/>
              <a:ext cx="3164898" cy="4057780"/>
              <a:chOff x="-2052736" y="-293307"/>
              <a:chExt cx="3164898" cy="4057780"/>
            </a:xfrm>
          </p:grpSpPr>
          <p:sp>
            <p:nvSpPr>
              <p:cNvPr id="29" name="Ellipse 28">
                <a:extLst>
                  <a:ext uri="{FF2B5EF4-FFF2-40B4-BE49-F238E27FC236}">
                    <a16:creationId xmlns:a16="http://schemas.microsoft.com/office/drawing/2014/main" id="{91BBE11E-AA70-441D-9564-7473B85EF94A}"/>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a:extLst>
                  <a:ext uri="{FF2B5EF4-FFF2-40B4-BE49-F238E27FC236}">
                    <a16:creationId xmlns:a16="http://schemas.microsoft.com/office/drawing/2014/main" id="{5AB1215C-D42A-4177-AA0B-F2F430355B1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2052736" y="-293307"/>
                <a:ext cx="3164898" cy="4057780"/>
              </a:xfrm>
              <a:prstGeom prst="rect">
                <a:avLst/>
              </a:prstGeom>
            </p:spPr>
          </p:pic>
        </p:grpSp>
      </p:grpSp>
      <p:sp>
        <p:nvSpPr>
          <p:cNvPr id="12"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rschrift">
    <p:spTree>
      <p:nvGrpSpPr>
        <p:cNvPr id="1" name=""/>
        <p:cNvGrpSpPr/>
        <p:nvPr/>
      </p:nvGrpSpPr>
      <p:grpSpPr>
        <a:xfrm>
          <a:off x="0" y="0"/>
          <a:ext cx="0" cy="0"/>
          <a:chOff x="0" y="0"/>
          <a:chExt cx="0" cy="0"/>
        </a:xfrm>
      </p:grpSpPr>
      <p:sp>
        <p:nvSpPr>
          <p:cNvPr id="2" name="Titel 1"/>
          <p:cNvSpPr>
            <a:spLocks noGrp="1"/>
          </p:cNvSpPr>
          <p:nvPr>
            <p:ph type="title"/>
          </p:nvPr>
        </p:nvSpPr>
        <p:spPr>
          <a:xfrm>
            <a:off x="0" y="44624"/>
            <a:ext cx="9516528" cy="432048"/>
          </a:xfrm>
        </p:spPr>
        <p:txBody>
          <a:bodyPr lIns="252000"/>
          <a:lstStyle/>
          <a:p>
            <a:r>
              <a:rPr lang="de-DE"/>
              <a:t>Titelmasterformat durch Klicken bearbeiten</a:t>
            </a:r>
          </a:p>
        </p:txBody>
      </p:sp>
      <p:sp>
        <p:nvSpPr>
          <p:cNvPr id="3" name="Fußzeilenplatzhalter 2"/>
          <p:cNvSpPr>
            <a:spLocks noGrp="1"/>
          </p:cNvSpPr>
          <p:nvPr>
            <p:ph type="ftr" sz="quarter" idx="10"/>
          </p:nvPr>
        </p:nvSpPr>
        <p:spPr/>
        <p:txBody>
          <a:bodyPr/>
          <a:lstStyle>
            <a:lvl1pPr>
              <a:defRPr/>
            </a:lvl1pPr>
          </a:lstStyle>
          <a:p>
            <a:endParaRPr lang="de-DE" dirty="0"/>
          </a:p>
        </p:txBody>
      </p:sp>
      <p:sp>
        <p:nvSpPr>
          <p:cNvPr id="6" name="Textplatzhalter 8"/>
          <p:cNvSpPr>
            <a:spLocks noGrp="1"/>
          </p:cNvSpPr>
          <p:nvPr>
            <p:ph type="body" sz="quarter" idx="12" hasCustomPrompt="1"/>
          </p:nvPr>
        </p:nvSpPr>
        <p:spPr>
          <a:xfrm>
            <a:off x="0" y="692150"/>
            <a:ext cx="9906000" cy="1584722"/>
          </a:xfrm>
          <a:prstGeom prst="rect">
            <a:avLst/>
          </a:prstGeom>
          <a:solidFill>
            <a:schemeClr val="accent4">
              <a:lumMod val="40000"/>
              <a:lumOff val="60000"/>
            </a:schemeClr>
          </a:solidFill>
        </p:spPr>
        <p:txBody>
          <a:bodyPr lIns="252000" tIns="72000" rIns="252000" bIns="72000"/>
          <a:lstStyle>
            <a:lvl1pPr>
              <a:buFont typeface="Arial" pitchFamily="34" charset="0"/>
              <a:buNone/>
              <a:defRPr sz="1600" b="1" baseline="0">
                <a:solidFill>
                  <a:schemeClr val="tx2"/>
                </a:solidFill>
                <a:effectLst/>
                <a:latin typeface="Corbel" pitchFamily="34" charset="0"/>
                <a:cs typeface="Arial" pitchFamily="34" charset="0"/>
              </a:defRPr>
            </a:lvl1pPr>
            <a:lvl2pPr>
              <a:buNone/>
              <a:defRPr b="1">
                <a:solidFill>
                  <a:schemeClr val="accent1"/>
                </a:solidFill>
                <a:latin typeface="Arial" pitchFamily="34" charset="0"/>
                <a:cs typeface="Arial" pitchFamily="34" charset="0"/>
              </a:defRPr>
            </a:lvl2pPr>
            <a:lvl3pPr>
              <a:buNone/>
              <a:defRPr b="1">
                <a:solidFill>
                  <a:schemeClr val="accent1"/>
                </a:solidFill>
                <a:latin typeface="Arial" pitchFamily="34" charset="0"/>
                <a:cs typeface="Arial" pitchFamily="34" charset="0"/>
              </a:defRPr>
            </a:lvl3pPr>
            <a:lvl4pPr>
              <a:buNone/>
              <a:defRPr b="1">
                <a:solidFill>
                  <a:schemeClr val="accent1"/>
                </a:solidFill>
                <a:latin typeface="Arial" pitchFamily="34" charset="0"/>
                <a:cs typeface="Arial" pitchFamily="34" charset="0"/>
              </a:defRPr>
            </a:lvl4pPr>
            <a:lvl5pPr>
              <a:buNone/>
              <a:defRPr b="1">
                <a:solidFill>
                  <a:schemeClr val="accent1"/>
                </a:solidFill>
                <a:latin typeface="Arial" pitchFamily="34" charset="0"/>
                <a:cs typeface="Arial" pitchFamily="34" charset="0"/>
              </a:defRPr>
            </a:lvl5pPr>
          </a:lstStyle>
          <a:p>
            <a:pPr lvl="0"/>
            <a:r>
              <a:rPr lang="de-DE" dirty="0"/>
              <a:t>&lt;Vorschriften - Zitat&gt;</a:t>
            </a:r>
          </a:p>
        </p:txBody>
      </p:sp>
      <p:grpSp>
        <p:nvGrpSpPr>
          <p:cNvPr id="23" name="Gruppieren 22">
            <a:extLst>
              <a:ext uri="{FF2B5EF4-FFF2-40B4-BE49-F238E27FC236}">
                <a16:creationId xmlns:a16="http://schemas.microsoft.com/office/drawing/2014/main" id="{B2F22806-D4DE-410B-91BF-93C2B300F212}"/>
              </a:ext>
            </a:extLst>
          </p:cNvPr>
          <p:cNvGrpSpPr/>
          <p:nvPr userDrawn="1"/>
        </p:nvGrpSpPr>
        <p:grpSpPr>
          <a:xfrm>
            <a:off x="9538347" y="112006"/>
            <a:ext cx="251191" cy="297284"/>
            <a:chOff x="-3164898" y="908720"/>
            <a:chExt cx="3164898" cy="4057780"/>
          </a:xfrm>
        </p:grpSpPr>
        <p:sp>
          <p:nvSpPr>
            <p:cNvPr id="24" name="Rechteck 23">
              <a:extLst>
                <a:ext uri="{FF2B5EF4-FFF2-40B4-BE49-F238E27FC236}">
                  <a16:creationId xmlns:a16="http://schemas.microsoft.com/office/drawing/2014/main" id="{ADB07ABA-15CD-425B-9F01-0662D7249115}"/>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56F5B929-E1A0-42EC-BE65-1E416234C4E8}"/>
                </a:ext>
              </a:extLst>
            </p:cNvPr>
            <p:cNvGrpSpPr/>
            <p:nvPr userDrawn="1"/>
          </p:nvGrpSpPr>
          <p:grpSpPr>
            <a:xfrm>
              <a:off x="-3164898" y="908720"/>
              <a:ext cx="3164898" cy="4057780"/>
              <a:chOff x="-2052736" y="-293307"/>
              <a:chExt cx="3164898" cy="4057780"/>
            </a:xfrm>
          </p:grpSpPr>
          <p:sp>
            <p:nvSpPr>
              <p:cNvPr id="26" name="Ellipse 25">
                <a:extLst>
                  <a:ext uri="{FF2B5EF4-FFF2-40B4-BE49-F238E27FC236}">
                    <a16:creationId xmlns:a16="http://schemas.microsoft.com/office/drawing/2014/main" id="{91BBE11E-AA70-441D-9564-7473B85EF94A}"/>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5AB1215C-D42A-4177-AA0B-F2F430355B1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2052736" y="-293307"/>
                <a:ext cx="3164898" cy="4057780"/>
              </a:xfrm>
              <a:prstGeom prst="rect">
                <a:avLst/>
              </a:prstGeom>
            </p:spPr>
          </p:pic>
        </p:grpSp>
      </p:grpSp>
      <p:sp>
        <p:nvSpPr>
          <p:cNvPr id="11"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6" name="Fußzeilenplatzhalter 2"/>
          <p:cNvSpPr>
            <a:spLocks noGrp="1"/>
          </p:cNvSpPr>
          <p:nvPr>
            <p:ph type="ftr" sz="quarter" idx="10"/>
          </p:nvPr>
        </p:nvSpPr>
        <p:spPr>
          <a:xfrm>
            <a:off x="3384550" y="6592270"/>
            <a:ext cx="3136900" cy="365125"/>
          </a:xfrm>
        </p:spPr>
        <p:txBody>
          <a:bodyPr/>
          <a:lstStyle>
            <a:lvl1pPr>
              <a:defRPr/>
            </a:lvl1pPr>
          </a:lstStyle>
          <a:p>
            <a:endParaRPr lang="de-DE" dirty="0"/>
          </a:p>
        </p:txBody>
      </p:sp>
      <p:sp>
        <p:nvSpPr>
          <p:cNvPr id="7" name="Textplatzhalter 8"/>
          <p:cNvSpPr>
            <a:spLocks noGrp="1"/>
          </p:cNvSpPr>
          <p:nvPr>
            <p:ph type="body" sz="quarter" idx="12" hasCustomPrompt="1"/>
          </p:nvPr>
        </p:nvSpPr>
        <p:spPr>
          <a:xfrm>
            <a:off x="0" y="692150"/>
            <a:ext cx="9906000" cy="5761186"/>
          </a:xfrm>
          <a:prstGeom prst="rect">
            <a:avLst/>
          </a:prstGeom>
          <a:noFill/>
        </p:spPr>
        <p:txBody>
          <a:bodyPr lIns="252000" tIns="72000" rIns="252000" bIns="72000"/>
          <a:lstStyle>
            <a:lvl1pPr>
              <a:buFont typeface="Arial" pitchFamily="34" charset="0"/>
              <a:buNone/>
              <a:defRPr sz="3000" b="1">
                <a:solidFill>
                  <a:schemeClr val="tx2"/>
                </a:solidFill>
                <a:latin typeface="Arial" pitchFamily="34" charset="0"/>
                <a:cs typeface="Arial" pitchFamily="34" charset="0"/>
              </a:defRPr>
            </a:lvl1pPr>
            <a:lvl2pPr>
              <a:buNone/>
              <a:defRPr b="1">
                <a:solidFill>
                  <a:schemeClr val="accent1"/>
                </a:solidFill>
                <a:latin typeface="Arial" pitchFamily="34" charset="0"/>
                <a:cs typeface="Arial" pitchFamily="34" charset="0"/>
              </a:defRPr>
            </a:lvl2pPr>
            <a:lvl3pPr>
              <a:buNone/>
              <a:defRPr b="1">
                <a:solidFill>
                  <a:schemeClr val="accent1"/>
                </a:solidFill>
                <a:latin typeface="Arial" pitchFamily="34" charset="0"/>
                <a:cs typeface="Arial" pitchFamily="34" charset="0"/>
              </a:defRPr>
            </a:lvl3pPr>
            <a:lvl4pPr>
              <a:buNone/>
              <a:defRPr b="1">
                <a:solidFill>
                  <a:schemeClr val="accent1"/>
                </a:solidFill>
                <a:latin typeface="Arial" pitchFamily="34" charset="0"/>
                <a:cs typeface="Arial" pitchFamily="34" charset="0"/>
              </a:defRPr>
            </a:lvl4pPr>
            <a:lvl5pPr>
              <a:buNone/>
              <a:defRPr b="1">
                <a:solidFill>
                  <a:schemeClr val="accent1"/>
                </a:solidFill>
                <a:latin typeface="Arial" pitchFamily="34" charset="0"/>
                <a:cs typeface="Arial" pitchFamily="34" charset="0"/>
              </a:defRPr>
            </a:lvl5pPr>
          </a:lstStyle>
          <a:p>
            <a:pPr lvl="0"/>
            <a:r>
              <a:rPr lang="de-DE" dirty="0"/>
              <a:t>&lt;Inhalt&gt;</a:t>
            </a:r>
          </a:p>
        </p:txBody>
      </p:sp>
      <p:sp>
        <p:nvSpPr>
          <p:cNvPr id="8" name="Titel 1"/>
          <p:cNvSpPr>
            <a:spLocks noGrp="1"/>
          </p:cNvSpPr>
          <p:nvPr>
            <p:ph type="title"/>
          </p:nvPr>
        </p:nvSpPr>
        <p:spPr>
          <a:xfrm>
            <a:off x="0" y="44624"/>
            <a:ext cx="9516528" cy="432048"/>
          </a:xfrm>
        </p:spPr>
        <p:txBody>
          <a:bodyPr lIns="252000"/>
          <a:lstStyle/>
          <a:p>
            <a:r>
              <a:rPr lang="de-DE"/>
              <a:t>Titelmasterformat durch Klicken bearbeiten</a:t>
            </a:r>
            <a:endParaRPr lang="de-DE" dirty="0"/>
          </a:p>
        </p:txBody>
      </p:sp>
      <p:grpSp>
        <p:nvGrpSpPr>
          <p:cNvPr id="9" name="Gruppieren 8">
            <a:extLst>
              <a:ext uri="{FF2B5EF4-FFF2-40B4-BE49-F238E27FC236}">
                <a16:creationId xmlns:a16="http://schemas.microsoft.com/office/drawing/2014/main" id="{B2F22806-D4DE-410B-91BF-93C2B300F212}"/>
              </a:ext>
            </a:extLst>
          </p:cNvPr>
          <p:cNvGrpSpPr/>
          <p:nvPr userDrawn="1"/>
        </p:nvGrpSpPr>
        <p:grpSpPr>
          <a:xfrm>
            <a:off x="9538347" y="112006"/>
            <a:ext cx="251191" cy="297284"/>
            <a:chOff x="-3164898" y="908720"/>
            <a:chExt cx="3164898" cy="4057780"/>
          </a:xfrm>
        </p:grpSpPr>
        <p:sp>
          <p:nvSpPr>
            <p:cNvPr id="10" name="Rechteck 9">
              <a:extLst>
                <a:ext uri="{FF2B5EF4-FFF2-40B4-BE49-F238E27FC236}">
                  <a16:creationId xmlns:a16="http://schemas.microsoft.com/office/drawing/2014/main" id="{ADB07ABA-15CD-425B-9F01-0662D7249115}"/>
                </a:ext>
              </a:extLst>
            </p:cNvPr>
            <p:cNvSpPr/>
            <p:nvPr userDrawn="1"/>
          </p:nvSpPr>
          <p:spPr>
            <a:xfrm>
              <a:off x="-1210022" y="1124743"/>
              <a:ext cx="936104" cy="1083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 name="Gruppieren 10">
              <a:extLst>
                <a:ext uri="{FF2B5EF4-FFF2-40B4-BE49-F238E27FC236}">
                  <a16:creationId xmlns:a16="http://schemas.microsoft.com/office/drawing/2014/main" id="{56F5B929-E1A0-42EC-BE65-1E416234C4E8}"/>
                </a:ext>
              </a:extLst>
            </p:cNvPr>
            <p:cNvGrpSpPr/>
            <p:nvPr userDrawn="1"/>
          </p:nvGrpSpPr>
          <p:grpSpPr>
            <a:xfrm>
              <a:off x="-3164898" y="908720"/>
              <a:ext cx="3164898" cy="4057780"/>
              <a:chOff x="-2052736" y="-293307"/>
              <a:chExt cx="3164898" cy="4057780"/>
            </a:xfrm>
          </p:grpSpPr>
          <p:sp>
            <p:nvSpPr>
              <p:cNvPr id="12" name="Ellipse 11">
                <a:extLst>
                  <a:ext uri="{FF2B5EF4-FFF2-40B4-BE49-F238E27FC236}">
                    <a16:creationId xmlns:a16="http://schemas.microsoft.com/office/drawing/2014/main" id="{91BBE11E-AA70-441D-9564-7473B85EF94A}"/>
                  </a:ext>
                </a:extLst>
              </p:cNvPr>
              <p:cNvSpPr/>
              <p:nvPr userDrawn="1"/>
            </p:nvSpPr>
            <p:spPr>
              <a:xfrm>
                <a:off x="-1938867" y="1556792"/>
                <a:ext cx="2929467" cy="2088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a:extLst>
                  <a:ext uri="{FF2B5EF4-FFF2-40B4-BE49-F238E27FC236}">
                    <a16:creationId xmlns:a16="http://schemas.microsoft.com/office/drawing/2014/main" id="{5AB1215C-D42A-4177-AA0B-F2F430355B1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2052736" y="-293307"/>
                <a:ext cx="3164898" cy="4057780"/>
              </a:xfrm>
              <a:prstGeom prst="rect">
                <a:avLst/>
              </a:prstGeom>
            </p:spPr>
          </p:pic>
        </p:grpSp>
      </p:grpSp>
      <p:sp>
        <p:nvSpPr>
          <p:cNvPr id="14"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spTree>
    <p:extLst>
      <p:ext uri="{BB962C8B-B14F-4D97-AF65-F5344CB8AC3E}">
        <p14:creationId xmlns:p14="http://schemas.microsoft.com/office/powerpoint/2010/main" val="41250961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hteck 10"/>
          <p:cNvSpPr/>
          <p:nvPr/>
        </p:nvSpPr>
        <p:spPr>
          <a:xfrm>
            <a:off x="0" y="0"/>
            <a:ext cx="9906000" cy="548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de-DE"/>
          </a:p>
        </p:txBody>
      </p:sp>
      <p:sp>
        <p:nvSpPr>
          <p:cNvPr id="2" name="Titelplatzhalter 1"/>
          <p:cNvSpPr>
            <a:spLocks noGrp="1"/>
          </p:cNvSpPr>
          <p:nvPr>
            <p:ph type="title"/>
          </p:nvPr>
        </p:nvSpPr>
        <p:spPr>
          <a:xfrm>
            <a:off x="273051" y="44624"/>
            <a:ext cx="9243477" cy="432048"/>
          </a:xfrm>
          <a:prstGeom prst="rect">
            <a:avLst/>
          </a:prstGeom>
        </p:spPr>
        <p:txBody>
          <a:bodyPr vert="horz" lIns="91429" tIns="45715" rIns="91429" bIns="45715" rtlCol="0" anchor="ctr">
            <a:noAutofit/>
          </a:bodyPr>
          <a:lstStyle/>
          <a:p>
            <a:r>
              <a:rPr lang="de-DE" dirty="0"/>
              <a:t>Überschrift</a:t>
            </a:r>
          </a:p>
        </p:txBody>
      </p:sp>
      <p:sp>
        <p:nvSpPr>
          <p:cNvPr id="12" name="Rechteck 11"/>
          <p:cNvSpPr/>
          <p:nvPr/>
        </p:nvSpPr>
        <p:spPr>
          <a:xfrm>
            <a:off x="0" y="6597352"/>
            <a:ext cx="9906000" cy="260648"/>
          </a:xfrm>
          <a:prstGeom prst="rect">
            <a:avLst/>
          </a:prstGeom>
          <a:solidFill>
            <a:srgbClr val="333F48"/>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de-DE"/>
          </a:p>
        </p:txBody>
      </p:sp>
      <p:sp>
        <p:nvSpPr>
          <p:cNvPr id="14" name="Fußzeilenplatzhalter 4"/>
          <p:cNvSpPr>
            <a:spLocks noGrp="1"/>
          </p:cNvSpPr>
          <p:nvPr>
            <p:ph type="ftr" sz="quarter" idx="3"/>
          </p:nvPr>
        </p:nvSpPr>
        <p:spPr>
          <a:xfrm>
            <a:off x="3384550" y="6592270"/>
            <a:ext cx="3136900" cy="365125"/>
          </a:xfrm>
          <a:prstGeom prst="rect">
            <a:avLst/>
          </a:prstGeom>
        </p:spPr>
        <p:txBody>
          <a:bodyPr lIns="91429" tIns="45715" rIns="91429" bIns="45715"/>
          <a:lstStyle>
            <a:lvl1pPr algn="ctr">
              <a:defRPr lang="de-DE" sz="1100" b="1" kern="1200" dirty="0" smtClean="0">
                <a:solidFill>
                  <a:schemeClr val="bg1"/>
                </a:solidFill>
                <a:latin typeface="Lucida Sans" panose="020B0602030504020204" pitchFamily="34" charset="0"/>
                <a:ea typeface="+mn-ea"/>
                <a:cs typeface="Arial" pitchFamily="34" charset="0"/>
              </a:defRPr>
            </a:lvl1pPr>
          </a:lstStyle>
          <a:p>
            <a:endParaRPr lang="de-DE" dirty="0"/>
          </a:p>
        </p:txBody>
      </p:sp>
      <p:sp>
        <p:nvSpPr>
          <p:cNvPr id="20" name="Foliennummernplatzhalter 5"/>
          <p:cNvSpPr>
            <a:spLocks noGrp="1"/>
          </p:cNvSpPr>
          <p:nvPr>
            <p:ph type="sldNum" sz="quarter" idx="4"/>
          </p:nvPr>
        </p:nvSpPr>
        <p:spPr>
          <a:xfrm>
            <a:off x="7605295" y="6592270"/>
            <a:ext cx="2311400" cy="265731"/>
          </a:xfrm>
          <a:prstGeom prst="rect">
            <a:avLst/>
          </a:prstGeom>
        </p:spPr>
        <p:txBody>
          <a:bodyPr anchor="ctr"/>
          <a:lstStyle>
            <a:lvl1pPr>
              <a:defRPr>
                <a:latin typeface="Arial" pitchFamily="34" charset="0"/>
                <a:cs typeface="Arial" pitchFamily="34" charset="0"/>
              </a:defRPr>
            </a:lvl1pPr>
            <a:lvl2pPr algn="r">
              <a:defRPr lang="de-DE" sz="800" kern="1200" dirty="0">
                <a:solidFill>
                  <a:srgbClr val="FF9B00"/>
                </a:solidFill>
                <a:latin typeface="Lucida Sans" panose="020B0602030504020204" pitchFamily="34" charset="0"/>
                <a:ea typeface="+mn-ea"/>
                <a:cs typeface="Lucida Sans Unicode" panose="020B0602030504020204" pitchFamily="34" charset="0"/>
              </a:defRPr>
            </a:lvl2pPr>
          </a:lstStyle>
          <a:p>
            <a:pPr lvl="1"/>
            <a:r>
              <a:rPr lang="de-DE" dirty="0"/>
              <a:t>Seite </a:t>
            </a:r>
            <a:fld id="{1D1D483D-FEC3-446D-8179-266568F5915B}" type="slidenum">
              <a:rPr lang="de-DE" smtClean="0"/>
              <a:pPr lvl="1"/>
              <a:t>‹Nr.›</a:t>
            </a:fld>
            <a:endParaRPr lang="de-DE" dirty="0"/>
          </a:p>
        </p:txBody>
      </p:sp>
      <p:grpSp>
        <p:nvGrpSpPr>
          <p:cNvPr id="7" name="Gruppieren 6"/>
          <p:cNvGrpSpPr/>
          <p:nvPr/>
        </p:nvGrpSpPr>
        <p:grpSpPr>
          <a:xfrm>
            <a:off x="7293747" y="6559243"/>
            <a:ext cx="1793713" cy="338554"/>
            <a:chOff x="4767709" y="2875161"/>
            <a:chExt cx="1655735" cy="437455"/>
          </a:xfrm>
        </p:grpSpPr>
        <p:sp>
          <p:nvSpPr>
            <p:cNvPr id="8" name="Textfeld 7"/>
            <p:cNvSpPr txBox="1"/>
            <p:nvPr/>
          </p:nvSpPr>
          <p:spPr>
            <a:xfrm>
              <a:off x="4767709" y="2875161"/>
              <a:ext cx="1152128" cy="437455"/>
            </a:xfrm>
            <a:prstGeom prst="rect">
              <a:avLst/>
            </a:prstGeom>
            <a:noFill/>
          </p:spPr>
          <p:txBody>
            <a:bodyPr wrap="square" rtlCol="0">
              <a:spAutoFit/>
            </a:bodyPr>
            <a:lstStyle/>
            <a:p>
              <a:r>
                <a:rPr lang="de-DE" sz="1600" b="1" dirty="0">
                  <a:solidFill>
                    <a:srgbClr val="FF9B00"/>
                  </a:solidFill>
                  <a:latin typeface="Lucida Sans" panose="020B0602030504020204" pitchFamily="34" charset="0"/>
                  <a:cs typeface="Lucida Sans Unicode" panose="020B0602030504020204" pitchFamily="34" charset="0"/>
                </a:rPr>
                <a:t>CIR</a:t>
              </a:r>
            </a:p>
          </p:txBody>
        </p:sp>
        <p:sp>
          <p:nvSpPr>
            <p:cNvPr id="9" name="Textfeld 8"/>
            <p:cNvSpPr txBox="1"/>
            <p:nvPr/>
          </p:nvSpPr>
          <p:spPr>
            <a:xfrm>
              <a:off x="5343324" y="2926201"/>
              <a:ext cx="1080120" cy="357918"/>
            </a:xfrm>
            <a:prstGeom prst="rect">
              <a:avLst/>
            </a:prstGeom>
            <a:noFill/>
          </p:spPr>
          <p:txBody>
            <a:bodyPr wrap="square" rtlCol="0">
              <a:spAutoFit/>
            </a:bodyPr>
            <a:lstStyle/>
            <a:p>
              <a:r>
                <a:rPr lang="de-DE" sz="600" dirty="0">
                  <a:solidFill>
                    <a:srgbClr val="FF9B00"/>
                  </a:solidFill>
                  <a:latin typeface="Lucida Sans" panose="020B0602030504020204" pitchFamily="34" charset="0"/>
                  <a:cs typeface="Lucida Sans Unicode" panose="020B0602030504020204" pitchFamily="34" charset="0"/>
                </a:rPr>
                <a:t>CYBER- UND</a:t>
              </a:r>
            </a:p>
            <a:p>
              <a:r>
                <a:rPr lang="de-DE" sz="600" dirty="0">
                  <a:solidFill>
                    <a:srgbClr val="FF9B00"/>
                  </a:solidFill>
                  <a:latin typeface="Lucida Sans" panose="020B0602030504020204" pitchFamily="34" charset="0"/>
                  <a:cs typeface="Lucida Sans Unicode" panose="020B0602030504020204" pitchFamily="34" charset="0"/>
                </a:rPr>
                <a:t>INFORMATIONSRAUM</a:t>
              </a:r>
            </a:p>
          </p:txBody>
        </p:sp>
        <p:cxnSp>
          <p:nvCxnSpPr>
            <p:cNvPr id="10" name="Gerade Verbindung 9"/>
            <p:cNvCxnSpPr/>
            <p:nvPr/>
          </p:nvCxnSpPr>
          <p:spPr>
            <a:xfrm>
              <a:off x="5335250" y="2973736"/>
              <a:ext cx="0" cy="232583"/>
            </a:xfrm>
            <a:prstGeom prst="line">
              <a:avLst/>
            </a:prstGeom>
            <a:ln w="25400">
              <a:solidFill>
                <a:srgbClr val="FF9B00"/>
              </a:solidFill>
              <a:tailEnd type="none"/>
            </a:ln>
          </p:spPr>
          <p:style>
            <a:lnRef idx="1">
              <a:schemeClr val="accent1"/>
            </a:lnRef>
            <a:fillRef idx="0">
              <a:schemeClr val="accent1"/>
            </a:fillRef>
            <a:effectRef idx="0">
              <a:schemeClr val="accent1"/>
            </a:effectRef>
            <a:fontRef idx="minor">
              <a:schemeClr val="tx1"/>
            </a:fontRef>
          </p:style>
        </p:cxnSp>
      </p:grpSp>
      <p:sp>
        <p:nvSpPr>
          <p:cNvPr id="13" name="Rechteck 12"/>
          <p:cNvSpPr/>
          <p:nvPr/>
        </p:nvSpPr>
        <p:spPr>
          <a:xfrm>
            <a:off x="272480" y="6363302"/>
            <a:ext cx="3744416" cy="722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800" kern="1200" dirty="0">
                <a:solidFill>
                  <a:srgbClr val="FF9B00"/>
                </a:solidFill>
                <a:latin typeface="Lucida Sans" panose="020B0602030504020204" pitchFamily="34" charset="0"/>
                <a:ea typeface="+mn-ea"/>
                <a:cs typeface="Lucida Sans Unicode" panose="020B0602030504020204" pitchFamily="34" charset="0"/>
              </a:rPr>
              <a:t>Schule</a:t>
            </a:r>
            <a:r>
              <a:rPr lang="de-DE" sz="800" kern="1200" baseline="0" dirty="0">
                <a:solidFill>
                  <a:srgbClr val="FF9B00"/>
                </a:solidFill>
                <a:latin typeface="Lucida Sans" panose="020B0602030504020204" pitchFamily="34" charset="0"/>
                <a:ea typeface="+mn-ea"/>
                <a:cs typeface="Lucida Sans Unicode" panose="020B0602030504020204" pitchFamily="34" charset="0"/>
              </a:rPr>
              <a:t> </a:t>
            </a:r>
            <a:r>
              <a:rPr lang="de-DE" sz="800" kern="1200" dirty="0">
                <a:solidFill>
                  <a:srgbClr val="FF9B00"/>
                </a:solidFill>
                <a:latin typeface="Lucida Sans" panose="020B0602030504020204" pitchFamily="34" charset="0"/>
                <a:ea typeface="+mn-ea"/>
                <a:cs typeface="Lucida Sans Unicode" panose="020B0602030504020204" pitchFamily="34" charset="0"/>
              </a:rPr>
              <a:t>Informationstechnik der Bundeswehr</a:t>
            </a: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0" r:id="rId4"/>
    <p:sldLayoutId id="2147483654" r:id="rId5"/>
    <p:sldLayoutId id="2147483656" r:id="rId6"/>
    <p:sldLayoutId id="2147483653" r:id="rId7"/>
    <p:sldLayoutId id="2147483655" r:id="rId8"/>
    <p:sldLayoutId id="2147483657" r:id="rId9"/>
  </p:sldLayoutIdLst>
  <p:timing>
    <p:tnLst>
      <p:par>
        <p:cTn id="1" dur="indefinite" restart="never" nodeType="tmRoot"/>
      </p:par>
    </p:tnLst>
  </p:timing>
  <p:hf hdr="0" ftr="0" dt="0"/>
  <p:txStyles>
    <p:titleStyle>
      <a:lvl1pPr algn="l" defTabSz="914296" rtl="0" eaLnBrk="1" latinLnBrk="0" hangingPunct="1">
        <a:spcBef>
          <a:spcPct val="0"/>
        </a:spcBef>
        <a:buNone/>
        <a:defRPr sz="3100" b="1" kern="1200">
          <a:solidFill>
            <a:schemeClr val="bg2"/>
          </a:solidFill>
          <a:latin typeface="Arial" pitchFamily="34" charset="0"/>
          <a:ea typeface="+mj-ea"/>
          <a:cs typeface="Arial" pitchFamily="34" charset="0"/>
        </a:defRPr>
      </a:lvl1pPr>
    </p:titleStyle>
    <p:bodyStyle>
      <a:lvl1pPr marL="342861" indent="-342861" algn="l" defTabSz="91429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66" indent="-285717" algn="l" defTabSz="91429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0" indent="-228574" algn="l" defTabSz="914296"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600017"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66"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A10233D7-93F2-244F-AE56-E57CD6D926FD}"/>
              </a:ext>
            </a:extLst>
          </p:cNvPr>
          <p:cNvSpPr/>
          <p:nvPr userDrawn="1"/>
        </p:nvSpPr>
        <p:spPr>
          <a:xfrm>
            <a:off x="0" y="6642000"/>
            <a:ext cx="9906000" cy="2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i="0" dirty="0">
              <a:latin typeface="Arial Regular"/>
            </a:endParaRPr>
          </a:p>
        </p:txBody>
      </p:sp>
      <p:sp>
        <p:nvSpPr>
          <p:cNvPr id="2" name="Title Placeholder 1"/>
          <p:cNvSpPr>
            <a:spLocks noGrp="1"/>
          </p:cNvSpPr>
          <p:nvPr>
            <p:ph type="title"/>
          </p:nvPr>
        </p:nvSpPr>
        <p:spPr>
          <a:xfrm>
            <a:off x="681038" y="874301"/>
            <a:ext cx="8543925" cy="1325563"/>
          </a:xfrm>
          <a:prstGeom prst="rect">
            <a:avLst/>
          </a:prstGeom>
        </p:spPr>
        <p:txBody>
          <a:bodyPr vert="horz" lIns="0" tIns="0" rIns="0" bIns="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681038" y="2199861"/>
            <a:ext cx="8543925" cy="4351338"/>
          </a:xfrm>
          <a:prstGeom prst="rect">
            <a:avLst/>
          </a:prstGeom>
        </p:spPr>
        <p:txBody>
          <a:bodyPr vert="horz" lIns="0" tIns="0" rIns="0" bIns="0" rtlCol="0">
            <a:normAutofit/>
          </a:bodyPr>
          <a:lstStyle/>
          <a:p>
            <a:pPr lvl="0"/>
            <a:r>
              <a:rPr lang="de-DE" dirty="0"/>
              <a:t>Mastertextformat bearbeiten
Zweite Ebene
Dritte Ebene
Vierte Ebene
Fünfte Ebene</a:t>
            </a:r>
            <a:endParaRPr lang="en-US" dirty="0"/>
          </a:p>
        </p:txBody>
      </p:sp>
      <p:sp>
        <p:nvSpPr>
          <p:cNvPr id="6" name="Slide Number Placeholder 5"/>
          <p:cNvSpPr>
            <a:spLocks noGrp="1"/>
          </p:cNvSpPr>
          <p:nvPr>
            <p:ph type="sldNum" sz="quarter" idx="4"/>
          </p:nvPr>
        </p:nvSpPr>
        <p:spPr>
          <a:xfrm>
            <a:off x="7839718" y="6642000"/>
            <a:ext cx="1755000" cy="216000"/>
          </a:xfrm>
          <a:prstGeom prst="rect">
            <a:avLst/>
          </a:prstGeom>
        </p:spPr>
        <p:txBody>
          <a:bodyPr vert="horz" lIns="0" tIns="0" rIns="0" bIns="0" rtlCol="0" anchor="ctr"/>
          <a:lstStyle>
            <a:lvl1pPr algn="r">
              <a:defRPr sz="600" b="0" i="0">
                <a:solidFill>
                  <a:schemeClr val="bg1"/>
                </a:solidFill>
                <a:latin typeface="Arial Regular"/>
              </a:defRPr>
            </a:lvl1pPr>
          </a:lstStyle>
          <a:p>
            <a:fld id="{2C03746F-B42A-474D-94FA-02D6826DE614}" type="slidenum">
              <a:rPr lang="de-DE" smtClean="0"/>
              <a:pPr/>
              <a:t>‹Nr.›</a:t>
            </a:fld>
            <a:endParaRPr lang="de-DE" dirty="0"/>
          </a:p>
        </p:txBody>
      </p:sp>
      <p:pic>
        <p:nvPicPr>
          <p:cNvPr id="8" name="Grafik 7">
            <a:extLst>
              <a:ext uri="{FF2B5EF4-FFF2-40B4-BE49-F238E27FC236}">
                <a16:creationId xmlns:a16="http://schemas.microsoft.com/office/drawing/2014/main" id="{9B9E2F0F-18F5-004A-8931-56CE45757BE9}"/>
              </a:ext>
            </a:extLst>
          </p:cNvPr>
          <p:cNvPicPr>
            <a:picLocks noChangeAspect="1"/>
          </p:cNvPicPr>
          <p:nvPr userDrawn="1"/>
        </p:nvPicPr>
        <p:blipFill rotWithShape="1">
          <a:blip r:embed="rId8"/>
          <a:srcRect t="18163" b="72335"/>
          <a:stretch/>
        </p:blipFill>
        <p:spPr>
          <a:xfrm>
            <a:off x="4" y="4"/>
            <a:ext cx="9905996" cy="827999"/>
          </a:xfrm>
          <a:prstGeom prst="rect">
            <a:avLst/>
          </a:prstGeom>
        </p:spPr>
      </p:pic>
      <p:sp>
        <p:nvSpPr>
          <p:cNvPr id="11" name="Textplatzhalter 4"/>
          <p:cNvSpPr txBox="1">
            <a:spLocks/>
          </p:cNvSpPr>
          <p:nvPr userDrawn="1"/>
        </p:nvSpPr>
        <p:spPr>
          <a:xfrm>
            <a:off x="124944" y="6666714"/>
            <a:ext cx="4407827" cy="150096"/>
          </a:xfrm>
          <a:prstGeom prst="rect">
            <a:avLst/>
          </a:prstGeom>
        </p:spPr>
        <p:txBody>
          <a:bodyPr anchor="ctr" anchorCtr="0">
            <a:noAutofit/>
          </a:bodyPr>
          <a:lstStyle>
            <a:lvl1pPr marL="0" indent="0" algn="l" defTabSz="914400" rtl="0" eaLnBrk="1" latinLnBrk="0" hangingPunct="1">
              <a:lnSpc>
                <a:spcPct val="140000"/>
              </a:lnSpc>
              <a:spcBef>
                <a:spcPts val="0"/>
              </a:spcBef>
              <a:spcAft>
                <a:spcPts val="1350"/>
              </a:spcAft>
              <a:buClr>
                <a:schemeClr val="tx2"/>
              </a:buClr>
              <a:buFont typeface="Wingdings" pitchFamily="2" charset="2"/>
              <a:buNone/>
              <a:defRPr sz="800" b="0" i="0" kern="1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600" dirty="0" smtClean="0"/>
              <a:t>Cyber- und Informationsraum / Schule Informationstechnik der Bundeswehr</a:t>
            </a:r>
            <a:endParaRPr lang="de-DE" sz="600" dirty="0"/>
          </a:p>
        </p:txBody>
      </p:sp>
      <p:sp>
        <p:nvSpPr>
          <p:cNvPr id="9" name="Fußzeilenplatzhalter 13"/>
          <p:cNvSpPr txBox="1">
            <a:spLocks/>
          </p:cNvSpPr>
          <p:nvPr userDrawn="1"/>
        </p:nvSpPr>
        <p:spPr>
          <a:xfrm>
            <a:off x="4671925" y="6642000"/>
            <a:ext cx="655903" cy="216000"/>
          </a:xfrm>
          <a:prstGeom prst="rect">
            <a:avLst/>
          </a:prstGeom>
        </p:spPr>
        <p:txBody>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600" dirty="0" smtClean="0">
                <a:solidFill>
                  <a:schemeClr val="bg1"/>
                </a:solidFill>
                <a:latin typeface="Arial Regular"/>
              </a:rPr>
              <a:t>- Offen - </a:t>
            </a:r>
            <a:endParaRPr lang="de-DE" sz="600" dirty="0">
              <a:solidFill>
                <a:schemeClr val="bg1"/>
              </a:solidFill>
              <a:latin typeface="Arial Regular"/>
            </a:endParaRPr>
          </a:p>
        </p:txBody>
      </p:sp>
    </p:spTree>
    <p:extLst>
      <p:ext uri="{BB962C8B-B14F-4D97-AF65-F5344CB8AC3E}">
        <p14:creationId xmlns:p14="http://schemas.microsoft.com/office/powerpoint/2010/main" val="290255153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b="1" i="0" kern="1200">
          <a:solidFill>
            <a:schemeClr val="tx1"/>
          </a:solidFill>
          <a:latin typeface="Arial Narrow Bold" panose="020B0606020202030204" pitchFamily="34" charset="0"/>
          <a:ea typeface="+mj-ea"/>
          <a:cs typeface="+mj-cs"/>
        </a:defRPr>
      </a:lvl1pPr>
    </p:titleStyle>
    <p:bodyStyle>
      <a:lvl1pPr marL="108000" indent="-108000" algn="l" defTabSz="685800" rtl="0" eaLnBrk="1" latinLnBrk="0" hangingPunct="1">
        <a:lnSpc>
          <a:spcPct val="140000"/>
        </a:lnSpc>
        <a:spcBef>
          <a:spcPts val="0"/>
        </a:spcBef>
        <a:spcAft>
          <a:spcPts val="1013"/>
        </a:spcAft>
        <a:buClr>
          <a:schemeClr val="tx2"/>
        </a:buClr>
        <a:buFont typeface="Wingdings" pitchFamily="2" charset="2"/>
        <a:buChar char="§"/>
        <a:defRPr sz="1013" b="0" i="0" kern="1200">
          <a:solidFill>
            <a:schemeClr val="tx1"/>
          </a:solidFill>
          <a:latin typeface="Arial Regular"/>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160">
          <p15:clr>
            <a:srgbClr val="F26B43"/>
          </p15:clr>
        </p15:guide>
        <p15:guide id="3" pos="136">
          <p15:clr>
            <a:srgbClr val="F26B43"/>
          </p15:clr>
        </p15:guide>
        <p15:guide id="4" pos="4184">
          <p15:clr>
            <a:srgbClr val="F26B43"/>
          </p15:clr>
        </p15:guide>
        <p15:guide id="5" orient="horz" pos="4182">
          <p15:clr>
            <a:srgbClr val="F26B43"/>
          </p15:clr>
        </p15:guide>
        <p15:guide id="6" orient="horz" pos="902">
          <p15:clr>
            <a:srgbClr val="F26B43"/>
          </p15:clr>
        </p15:guide>
        <p15:guide id="7" orient="horz" pos="4020">
          <p15:clr>
            <a:srgbClr val="F26B43"/>
          </p15:clr>
        </p15:guide>
        <p15:guide id="8" pos="3197">
          <p15:clr>
            <a:srgbClr val="F26B43"/>
          </p15:clr>
        </p15:guide>
        <p15:guide id="9" orient="horz" pos="520">
          <p15:clr>
            <a:srgbClr val="F26B43"/>
          </p15:clr>
        </p15:guide>
        <p15:guide id="10" orient="horz" pos="13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de-DE" dirty="0"/>
              <a:t>Einführung</a:t>
            </a:r>
          </a:p>
        </p:txBody>
      </p:sp>
      <p:sp>
        <p:nvSpPr>
          <p:cNvPr id="4" name="Textplatzhalter 3"/>
          <p:cNvSpPr>
            <a:spLocks noGrp="1"/>
          </p:cNvSpPr>
          <p:nvPr>
            <p:ph type="body" sz="quarter" idx="12"/>
          </p:nvPr>
        </p:nvSpPr>
        <p:spPr>
          <a:xfrm>
            <a:off x="1793743" y="1681164"/>
            <a:ext cx="7443258" cy="1227136"/>
          </a:xfrm>
        </p:spPr>
        <p:txBody>
          <a:bodyPr anchor="ctr">
            <a:noAutofit/>
          </a:bodyPr>
          <a:lstStyle/>
          <a:p>
            <a:pPr algn="ctr"/>
            <a:r>
              <a:rPr lang="de-DE" sz="2400" dirty="0" smtClean="0"/>
              <a:t>Mathematische </a:t>
            </a:r>
            <a:r>
              <a:rPr lang="de-DE" sz="2400" dirty="0"/>
              <a:t>Grundlagen der </a:t>
            </a:r>
            <a:r>
              <a:rPr lang="de-DE" sz="2400" dirty="0" smtClean="0"/>
              <a:t>Programmierung</a:t>
            </a:r>
            <a:endParaRPr lang="de-DE" sz="2400" dirty="0"/>
          </a:p>
        </p:txBody>
      </p:sp>
      <p:sp>
        <p:nvSpPr>
          <p:cNvPr id="8" name="Textplatzhalter 7"/>
          <p:cNvSpPr>
            <a:spLocks noGrp="1"/>
          </p:cNvSpPr>
          <p:nvPr>
            <p:ph type="body" sz="quarter" idx="13"/>
          </p:nvPr>
        </p:nvSpPr>
        <p:spPr/>
        <p:txBody>
          <a:bodyPr>
            <a:normAutofit fontScale="62500" lnSpcReduction="20000"/>
          </a:bodyPr>
          <a:lstStyle/>
          <a:p>
            <a:endParaRPr lang="de-DE" sz="800" dirty="0" smtClean="0"/>
          </a:p>
          <a:p>
            <a:endParaRPr lang="de-DE" sz="800" dirty="0" smtClean="0"/>
          </a:p>
          <a:p>
            <a:r>
              <a:rPr lang="de-DE" sz="1900" dirty="0" smtClean="0"/>
              <a:t>IX</a:t>
            </a:r>
            <a:r>
              <a:rPr lang="de-DE" sz="1900" dirty="0"/>
              <a:t>. In / </a:t>
            </a:r>
            <a:r>
              <a:rPr lang="de-DE" sz="1900" dirty="0" err="1"/>
              <a:t>ITSBw</a:t>
            </a:r>
            <a:r>
              <a:rPr lang="de-DE" sz="1900" dirty="0"/>
              <a:t>, </a:t>
            </a:r>
            <a:r>
              <a:rPr lang="de-DE" sz="1900" dirty="0" err="1"/>
              <a:t>OFw</a:t>
            </a:r>
            <a:r>
              <a:rPr lang="de-DE" sz="1900" dirty="0"/>
              <a:t> Weidig</a:t>
            </a:r>
          </a:p>
          <a:p>
            <a:endParaRPr lang="de-DE" dirty="0"/>
          </a:p>
        </p:txBody>
      </p:sp>
    </p:spTree>
    <p:extLst>
      <p:ext uri="{BB962C8B-B14F-4D97-AF65-F5344CB8AC3E}">
        <p14:creationId xmlns:p14="http://schemas.microsoft.com/office/powerpoint/2010/main" val="314304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smtClean="0"/>
              <a:t>Modellbildung</a:t>
            </a:r>
            <a:endParaRPr lang="de-DE" sz="2800" dirty="0"/>
          </a:p>
        </p:txBody>
      </p:sp>
      <p:graphicFrame>
        <p:nvGraphicFramePr>
          <p:cNvPr id="6" name="Diagramm 5">
            <a:extLst>
              <a:ext uri="{FF2B5EF4-FFF2-40B4-BE49-F238E27FC236}">
                <a16:creationId xmlns:a16="http://schemas.microsoft.com/office/drawing/2014/main" id="{EC87B7D6-BB4B-410C-BA50-551171171D86}"/>
              </a:ext>
            </a:extLst>
          </p:cNvPr>
          <p:cNvGraphicFramePr/>
          <p:nvPr>
            <p:extLst>
              <p:ext uri="{D42A27DB-BD31-4B8C-83A1-F6EECF244321}">
                <p14:modId xmlns:p14="http://schemas.microsoft.com/office/powerpoint/2010/main" val="2418208999"/>
              </p:ext>
            </p:extLst>
          </p:nvPr>
        </p:nvGraphicFramePr>
        <p:xfrm>
          <a:off x="488508" y="756865"/>
          <a:ext cx="8928992" cy="590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liennummernplatzhalter 1"/>
          <p:cNvSpPr>
            <a:spLocks noGrp="1"/>
          </p:cNvSpPr>
          <p:nvPr>
            <p:ph type="sldNum" sz="quarter" idx="12"/>
          </p:nvPr>
        </p:nvSpPr>
        <p:spPr/>
        <p:txBody>
          <a:bodyPr/>
          <a:lstStyle/>
          <a:p>
            <a:fld id="{2C03746F-B42A-474D-94FA-02D6826DE614}" type="slidenum">
              <a:rPr lang="de-DE" smtClean="0"/>
              <a:t>10</a:t>
            </a:fld>
            <a:endParaRPr lang="de-DE" dirty="0"/>
          </a:p>
        </p:txBody>
      </p:sp>
    </p:spTree>
    <p:extLst>
      <p:ext uri="{BB962C8B-B14F-4D97-AF65-F5344CB8AC3E}">
        <p14:creationId xmlns:p14="http://schemas.microsoft.com/office/powerpoint/2010/main" val="275666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smtClean="0"/>
              <a:t>Modellbildung</a:t>
            </a:r>
            <a:endParaRPr lang="de-DE" sz="2800" dirty="0"/>
          </a:p>
        </p:txBody>
      </p:sp>
      <p:graphicFrame>
        <p:nvGraphicFramePr>
          <p:cNvPr id="6" name="Diagramm 5">
            <a:extLst>
              <a:ext uri="{FF2B5EF4-FFF2-40B4-BE49-F238E27FC236}">
                <a16:creationId xmlns:a16="http://schemas.microsoft.com/office/drawing/2014/main" id="{EC87B7D6-BB4B-410C-BA50-551171171D86}"/>
              </a:ext>
            </a:extLst>
          </p:cNvPr>
          <p:cNvGraphicFramePr/>
          <p:nvPr>
            <p:extLst>
              <p:ext uri="{D42A27DB-BD31-4B8C-83A1-F6EECF244321}">
                <p14:modId xmlns:p14="http://schemas.microsoft.com/office/powerpoint/2010/main" val="822360006"/>
              </p:ext>
            </p:extLst>
          </p:nvPr>
        </p:nvGraphicFramePr>
        <p:xfrm>
          <a:off x="488508" y="756865"/>
          <a:ext cx="8928992" cy="590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liennummernplatzhalter 1"/>
          <p:cNvSpPr>
            <a:spLocks noGrp="1"/>
          </p:cNvSpPr>
          <p:nvPr>
            <p:ph type="sldNum" sz="quarter" idx="12"/>
          </p:nvPr>
        </p:nvSpPr>
        <p:spPr/>
        <p:txBody>
          <a:bodyPr/>
          <a:lstStyle/>
          <a:p>
            <a:fld id="{2C03746F-B42A-474D-94FA-02D6826DE614}" type="slidenum">
              <a:rPr lang="de-DE" smtClean="0"/>
              <a:t>11</a:t>
            </a:fld>
            <a:endParaRPr lang="de-DE" dirty="0"/>
          </a:p>
        </p:txBody>
      </p:sp>
    </p:spTree>
    <p:extLst>
      <p:ext uri="{BB962C8B-B14F-4D97-AF65-F5344CB8AC3E}">
        <p14:creationId xmlns:p14="http://schemas.microsoft.com/office/powerpoint/2010/main" val="6705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7795C9B6-B507-4C67-82C8-4C5ED7C372FB}"/>
              </a:ext>
            </a:extLst>
          </p:cNvPr>
          <p:cNvSpPr>
            <a:spLocks noGrp="1"/>
          </p:cNvSpPr>
          <p:nvPr>
            <p:ph type="body" sz="quarter" idx="4294967295"/>
          </p:nvPr>
        </p:nvSpPr>
        <p:spPr>
          <a:xfrm>
            <a:off x="3513138" y="1922463"/>
            <a:ext cx="5832350" cy="3378200"/>
          </a:xfrm>
          <a:noFill/>
        </p:spPr>
        <p:txBody>
          <a:bodyPr/>
          <a:lstStyle/>
          <a:p>
            <a:pPr marL="0" indent="0" algn="just"/>
            <a:r>
              <a:rPr lang="de-DE" sz="1400" dirty="0" smtClean="0">
                <a:latin typeface="Century Gothic" panose="020B0502020202020204" pitchFamily="34" charset="0"/>
              </a:rPr>
              <a:t>Peter </a:t>
            </a:r>
            <a:r>
              <a:rPr lang="de-DE" sz="1400" dirty="0">
                <a:latin typeface="Century Gothic" panose="020B0502020202020204" pitchFamily="34" charset="0"/>
              </a:rPr>
              <a:t>will heute waschen</a:t>
            </a:r>
            <a:r>
              <a:rPr lang="de-DE" sz="1400">
                <a:latin typeface="Century Gothic" panose="020B0502020202020204" pitchFamily="34" charset="0"/>
              </a:rPr>
              <a:t>. </a:t>
            </a:r>
            <a:r>
              <a:rPr lang="de-DE" sz="1400" smtClean="0">
                <a:latin typeface="Century Gothic" panose="020B0502020202020204" pitchFamily="34" charset="0"/>
              </a:rPr>
              <a:t>Dazu </a:t>
            </a:r>
            <a:r>
              <a:rPr lang="de-DE" sz="1400" dirty="0">
                <a:latin typeface="Century Gothic" panose="020B0502020202020204" pitchFamily="34" charset="0"/>
              </a:rPr>
              <a:t>legt er die Wäsche in die Trommel</a:t>
            </a:r>
            <a:r>
              <a:rPr lang="de-DE" sz="1400">
                <a:latin typeface="Century Gothic" panose="020B0502020202020204" pitchFamily="34" charset="0"/>
              </a:rPr>
              <a:t>. </a:t>
            </a:r>
            <a:r>
              <a:rPr lang="de-DE" sz="1400" smtClean="0">
                <a:latin typeface="Century Gothic" panose="020B0502020202020204" pitchFamily="34" charset="0"/>
              </a:rPr>
              <a:t>Jetzt </a:t>
            </a:r>
            <a:r>
              <a:rPr lang="de-DE" sz="1400" dirty="0">
                <a:latin typeface="Century Gothic" panose="020B0502020202020204" pitchFamily="34" charset="0"/>
              </a:rPr>
              <a:t>wählt er ein </a:t>
            </a:r>
            <a:r>
              <a:rPr lang="de-DE" sz="1400" dirty="0" smtClean="0">
                <a:latin typeface="Century Gothic" panose="020B0502020202020204" pitchFamily="34" charset="0"/>
              </a:rPr>
              <a:t>Waschprogramm aus </a:t>
            </a:r>
            <a:r>
              <a:rPr lang="de-DE" sz="1400" dirty="0">
                <a:latin typeface="Century Gothic" panose="020B0502020202020204" pitchFamily="34" charset="0"/>
              </a:rPr>
              <a:t>und drückt die Start-Taste. Nichts passiert. Er bemerkt, dass die Trommeltür nicht richtig eingerastet ist, schnell behebt er dies und drückt die Starttaste erneut. Das von ihm gewählte Waschprogramm startet.</a:t>
            </a:r>
          </a:p>
          <a:p>
            <a:pPr marL="0" indent="0" algn="just"/>
            <a:r>
              <a:rPr lang="de-DE" sz="1400" dirty="0">
                <a:latin typeface="Century Gothic" panose="020B0502020202020204" pitchFamily="34" charset="0"/>
              </a:rPr>
              <a:t>Er bemerkt, dass er eine Socke vergessen hat und versucht die </a:t>
            </a:r>
            <a:r>
              <a:rPr lang="de-DE" sz="1400">
                <a:latin typeface="Century Gothic" panose="020B0502020202020204" pitchFamily="34" charset="0"/>
              </a:rPr>
              <a:t>Tür </a:t>
            </a:r>
            <a:r>
              <a:rPr lang="de-DE" sz="1400" smtClean="0">
                <a:latin typeface="Century Gothic" panose="020B0502020202020204" pitchFamily="34" charset="0"/>
              </a:rPr>
              <a:t>zu </a:t>
            </a:r>
            <a:r>
              <a:rPr lang="de-DE" sz="1400" dirty="0">
                <a:latin typeface="Century Gothic" panose="020B0502020202020204" pitchFamily="34" charset="0"/>
              </a:rPr>
              <a:t>öffnen. Dies gelingt nicht, er liest im Handbuch, dass nachdem das Programm gestartet ist, die Tür </a:t>
            </a:r>
            <a:r>
              <a:rPr lang="de-DE" sz="1400">
                <a:latin typeface="Century Gothic" panose="020B0502020202020204" pitchFamily="34" charset="0"/>
              </a:rPr>
              <a:t>bis </a:t>
            </a:r>
            <a:r>
              <a:rPr lang="de-DE" sz="1400" smtClean="0">
                <a:latin typeface="Century Gothic" panose="020B0502020202020204" pitchFamily="34" charset="0"/>
              </a:rPr>
              <a:t>zum </a:t>
            </a:r>
            <a:r>
              <a:rPr lang="de-DE" sz="1400" dirty="0">
                <a:latin typeface="Century Gothic" panose="020B0502020202020204" pitchFamily="34" charset="0"/>
              </a:rPr>
              <a:t>Ende des Waschprogramms verriegelt ist.</a:t>
            </a:r>
          </a:p>
          <a:p>
            <a:pPr marL="0" indent="0" algn="just"/>
            <a:r>
              <a:rPr lang="de-DE" sz="1400" dirty="0">
                <a:latin typeface="Century Gothic" panose="020B0502020202020204" pitchFamily="34" charset="0"/>
              </a:rPr>
              <a:t>Das Waschprogramm ist beendet, Peter entnimmt die Wäsche. </a:t>
            </a:r>
          </a:p>
          <a:p>
            <a:pPr marL="0" indent="0" algn="just"/>
            <a:endParaRPr lang="de-DE" sz="1400" dirty="0">
              <a:latin typeface="Century Gothic" panose="020B0502020202020204" pitchFamily="34" charset="0"/>
            </a:endParaRPr>
          </a:p>
        </p:txBody>
      </p:sp>
      <p:pic>
        <p:nvPicPr>
          <p:cNvPr id="5122" name="Picture 2" descr="Waschmaschine, Waschen, Waschtrommel, Trommel, Erdkugel">
            <a:extLst>
              <a:ext uri="{FF2B5EF4-FFF2-40B4-BE49-F238E27FC236}">
                <a16:creationId xmlns:a16="http://schemas.microsoft.com/office/drawing/2014/main" id="{79728FA3-F367-49B5-97B2-65CFCF837E7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32520" y="1916832"/>
            <a:ext cx="2463999" cy="3384376"/>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3368973" y="1922080"/>
            <a:ext cx="6120680" cy="1506919"/>
          </a:xfrm>
          <a:prstGeom prst="rect">
            <a:avLst/>
          </a:prstGeom>
          <a:noFill/>
          <a:ln w="38100">
            <a:solidFill>
              <a:srgbClr val="00B050"/>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1" name="Rechteck 10"/>
          <p:cNvSpPr/>
          <p:nvPr/>
        </p:nvSpPr>
        <p:spPr>
          <a:xfrm>
            <a:off x="3368973" y="3584228"/>
            <a:ext cx="6120680" cy="1644972"/>
          </a:xfrm>
          <a:prstGeom prst="rect">
            <a:avLst/>
          </a:prstGeom>
          <a:noFill/>
          <a:ln w="38100">
            <a:solidFill>
              <a:srgbClr val="00B050"/>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2" name="Textplatzhalter 4"/>
          <p:cNvSpPr>
            <a:spLocks noGrp="1"/>
          </p:cNvSpPr>
          <p:nvPr>
            <p:ph type="body" sz="quarter" idx="15"/>
          </p:nvPr>
        </p:nvSpPr>
        <p:spPr>
          <a:xfrm>
            <a:off x="311287" y="0"/>
            <a:ext cx="9283435" cy="825500"/>
          </a:xfrm>
        </p:spPr>
        <p:txBody>
          <a:bodyPr/>
          <a:lstStyle/>
          <a:p>
            <a:pPr algn="ctr"/>
            <a:r>
              <a:rPr lang="de-DE" sz="2800" dirty="0"/>
              <a:t>Modellbildung – Reales </a:t>
            </a:r>
            <a:r>
              <a:rPr lang="de-DE" sz="2800" dirty="0" smtClean="0"/>
              <a:t>System</a:t>
            </a:r>
            <a:endParaRPr lang="de-DE" sz="2800" dirty="0"/>
          </a:p>
        </p:txBody>
      </p:sp>
      <p:sp>
        <p:nvSpPr>
          <p:cNvPr id="2" name="Foliennummernplatzhalter 1"/>
          <p:cNvSpPr>
            <a:spLocks noGrp="1"/>
          </p:cNvSpPr>
          <p:nvPr>
            <p:ph type="sldNum" sz="quarter" idx="12"/>
          </p:nvPr>
        </p:nvSpPr>
        <p:spPr/>
        <p:txBody>
          <a:bodyPr/>
          <a:lstStyle/>
          <a:p>
            <a:fld id="{2C03746F-B42A-474D-94FA-02D6826DE614}" type="slidenum">
              <a:rPr lang="de-DE" smtClean="0"/>
              <a:t>12</a:t>
            </a:fld>
            <a:endParaRPr lang="de-DE" dirty="0"/>
          </a:p>
        </p:txBody>
      </p:sp>
    </p:spTree>
    <p:extLst>
      <p:ext uri="{BB962C8B-B14F-4D97-AF65-F5344CB8AC3E}">
        <p14:creationId xmlns:p14="http://schemas.microsoft.com/office/powerpoint/2010/main" val="21537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p:cNvSpPr>
            <a:spLocks noGrp="1"/>
          </p:cNvSpPr>
          <p:nvPr>
            <p:ph type="body" sz="quarter" idx="15"/>
          </p:nvPr>
        </p:nvSpPr>
        <p:spPr/>
        <p:txBody>
          <a:bodyPr/>
          <a:lstStyle/>
          <a:p>
            <a:pPr algn="ctr"/>
            <a:r>
              <a:rPr lang="de-DE" sz="2800" dirty="0" smtClean="0"/>
              <a:t>Modellbildung – reales System</a:t>
            </a:r>
            <a:endParaRPr lang="de-DE" sz="2800" dirty="0"/>
          </a:p>
        </p:txBody>
      </p:sp>
      <p:sp>
        <p:nvSpPr>
          <p:cNvPr id="4" name="Textplatzhalter 3"/>
          <p:cNvSpPr>
            <a:spLocks noGrp="1"/>
          </p:cNvSpPr>
          <p:nvPr>
            <p:ph type="body" sz="quarter" idx="4294967295"/>
          </p:nvPr>
        </p:nvSpPr>
        <p:spPr>
          <a:xfrm>
            <a:off x="143323" y="1031105"/>
            <a:ext cx="4665663" cy="813719"/>
          </a:xfrm>
        </p:spPr>
        <p:txBody>
          <a:bodyPr>
            <a:normAutofit/>
          </a:bodyPr>
          <a:lstStyle/>
          <a:p>
            <a:pPr marL="0" indent="0" algn="ctr" defTabSz="914296">
              <a:spcBef>
                <a:spcPct val="20000"/>
              </a:spcBef>
              <a:buFont typeface="Arial" pitchFamily="34" charset="0"/>
              <a:buNone/>
            </a:pPr>
            <a:r>
              <a:rPr lang="de-DE" sz="1400" b="1" dirty="0">
                <a:solidFill>
                  <a:schemeClr val="tx2"/>
                </a:solidFill>
                <a:latin typeface="Arial" pitchFamily="34" charset="0"/>
                <a:cs typeface="Arial" pitchFamily="34" charset="0"/>
              </a:rPr>
              <a:t>Muss das Objekt in mehrere unterteilt </a:t>
            </a:r>
            <a:r>
              <a:rPr lang="de-DE" sz="1400" b="1" dirty="0" smtClean="0">
                <a:solidFill>
                  <a:schemeClr val="tx2"/>
                </a:solidFill>
                <a:latin typeface="Arial" pitchFamily="34" charset="0"/>
                <a:cs typeface="Arial" pitchFamily="34" charset="0"/>
              </a:rPr>
              <a:t>werden</a:t>
            </a:r>
            <a:r>
              <a:rPr lang="de-DE" sz="1400" b="1" dirty="0">
                <a:solidFill>
                  <a:schemeClr val="tx2"/>
                </a:solidFill>
                <a:latin typeface="Arial" pitchFamily="34" charset="0"/>
                <a:cs typeface="Arial" pitchFamily="34" charset="0"/>
              </a:rPr>
              <a:t>?</a:t>
            </a:r>
          </a:p>
          <a:p>
            <a:pPr marL="0" indent="0" algn="ctr" defTabSz="914296">
              <a:spcBef>
                <a:spcPct val="20000"/>
              </a:spcBef>
              <a:buNone/>
            </a:pPr>
            <a:r>
              <a:rPr lang="de-DE" sz="1200" dirty="0" smtClean="0">
                <a:solidFill>
                  <a:schemeClr val="tx2"/>
                </a:solidFill>
                <a:latin typeface="Arial" pitchFamily="34" charset="0"/>
                <a:cs typeface="Arial" pitchFamily="34" charset="0"/>
                <a:sym typeface="Wingdings" panose="05000000000000000000" pitchFamily="2" charset="2"/>
              </a:rPr>
              <a:t>Ja: Trommeltürproblem / Sockenproblem</a:t>
            </a:r>
            <a:endParaRPr lang="de-DE" sz="1400" b="1" dirty="0" smtClean="0">
              <a:solidFill>
                <a:schemeClr val="tx2"/>
              </a:solidFill>
              <a:latin typeface="Arial" pitchFamily="34" charset="0"/>
              <a:cs typeface="Arial" pitchFamily="34" charset="0"/>
              <a:sym typeface="Wingdings" panose="05000000000000000000" pitchFamily="2" charset="2"/>
            </a:endParaRPr>
          </a:p>
        </p:txBody>
      </p:sp>
      <p:sp>
        <p:nvSpPr>
          <p:cNvPr id="12" name="Textplatzhalter 3"/>
          <p:cNvSpPr txBox="1">
            <a:spLocks/>
          </p:cNvSpPr>
          <p:nvPr/>
        </p:nvSpPr>
        <p:spPr>
          <a:xfrm>
            <a:off x="4953004" y="1031105"/>
            <a:ext cx="4664968" cy="5184576"/>
          </a:xfrm>
          <a:prstGeom prst="rect">
            <a:avLst/>
          </a:prstGeom>
          <a:noFill/>
        </p:spPr>
        <p:txBody>
          <a:bodyPr lIns="252000" tIns="72000" rIns="252000" bIns="72000"/>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r>
              <a:rPr lang="de-DE" sz="1400" dirty="0" smtClean="0">
                <a:sym typeface="Wingdings" panose="05000000000000000000" pitchFamily="2" charset="2"/>
              </a:rPr>
              <a:t>Benennung des Objekts und Beschreibung </a:t>
            </a:r>
            <a:r>
              <a:rPr lang="de-DE" sz="1400" smtClean="0">
                <a:sym typeface="Wingdings" panose="05000000000000000000" pitchFamily="2" charset="2"/>
              </a:rPr>
              <a:t>der Zusammenhänge</a:t>
            </a:r>
            <a:r>
              <a:rPr lang="de-DE" sz="1400" smtClean="0"/>
              <a:t> </a:t>
            </a:r>
            <a:endParaRPr lang="de-DE" sz="1400" dirty="0" smtClean="0"/>
          </a:p>
          <a:p>
            <a:pPr marL="0" indent="0" algn="ctr"/>
            <a:endParaRPr lang="de-DE" sz="1400" dirty="0" smtClean="0"/>
          </a:p>
          <a:p>
            <a:pPr marL="0" indent="0"/>
            <a:r>
              <a:rPr lang="de-DE" sz="1200" i="1" dirty="0" smtClean="0"/>
              <a:t>Objekte / Teilprobleme: </a:t>
            </a:r>
          </a:p>
          <a:p>
            <a:pPr marL="171450" indent="-171450">
              <a:buFont typeface="Arial" panose="020B0604020202020204" pitchFamily="34" charset="0"/>
              <a:buChar char="•"/>
            </a:pPr>
            <a:r>
              <a:rPr lang="de-DE" sz="1200" b="0" dirty="0" smtClean="0"/>
              <a:t>Trommeltürproblem</a:t>
            </a:r>
          </a:p>
          <a:p>
            <a:pPr marL="171450" indent="-171450">
              <a:buFont typeface="Arial" panose="020B0604020202020204" pitchFamily="34" charset="0"/>
              <a:buChar char="•"/>
            </a:pPr>
            <a:r>
              <a:rPr lang="de-DE" sz="1200" b="0" dirty="0" smtClean="0"/>
              <a:t>Sockenproblem</a:t>
            </a:r>
          </a:p>
          <a:p>
            <a:pPr marL="0" indent="0"/>
            <a:endParaRPr lang="de-DE" sz="1200" dirty="0" smtClean="0"/>
          </a:p>
          <a:p>
            <a:r>
              <a:rPr lang="de-DE" sz="1200" i="1" smtClean="0"/>
              <a:t>Zusammenhänge</a:t>
            </a:r>
            <a:r>
              <a:rPr lang="de-DE" sz="1200" i="1" dirty="0" smtClean="0"/>
              <a:t>:</a:t>
            </a:r>
          </a:p>
          <a:p>
            <a:r>
              <a:rPr lang="de-DE" sz="1200" b="0" dirty="0" smtClean="0"/>
              <a:t>Trommeltürproblem:</a:t>
            </a:r>
          </a:p>
          <a:p>
            <a:pPr marL="171450" indent="-171450">
              <a:buFont typeface="Arial" panose="020B0604020202020204" pitchFamily="34" charset="0"/>
              <a:buChar char="•"/>
            </a:pPr>
            <a:r>
              <a:rPr lang="de-DE" sz="1200" b="0" dirty="0" smtClean="0"/>
              <a:t>Waschprogramm nur startbar, wenn Türe richtig eingerastet</a:t>
            </a:r>
          </a:p>
          <a:p>
            <a:pPr marL="171450" indent="-171450">
              <a:buFont typeface="Arial" panose="020B0604020202020204" pitchFamily="34" charset="0"/>
              <a:buChar char="•"/>
            </a:pPr>
            <a:endParaRPr lang="de-DE" sz="1200" b="0" dirty="0" smtClean="0"/>
          </a:p>
          <a:p>
            <a:pPr marL="0" indent="0"/>
            <a:r>
              <a:rPr lang="de-DE" sz="1200" b="0" dirty="0" smtClean="0"/>
              <a:t>Sockenproblem:</a:t>
            </a:r>
          </a:p>
          <a:p>
            <a:pPr marL="171450" indent="-171450">
              <a:buFont typeface="Arial" panose="020B0604020202020204" pitchFamily="34" charset="0"/>
              <a:buChar char="•"/>
            </a:pPr>
            <a:r>
              <a:rPr lang="de-DE" sz="1200" b="0" dirty="0" smtClean="0"/>
              <a:t>Tür bleibt </a:t>
            </a:r>
            <a:r>
              <a:rPr lang="de-DE" sz="1200" b="0" smtClean="0"/>
              <a:t>bis zum </a:t>
            </a:r>
            <a:r>
              <a:rPr lang="de-DE" sz="1200" b="0" dirty="0" smtClean="0"/>
              <a:t>Ende des Programms verriegelt</a:t>
            </a:r>
          </a:p>
          <a:p>
            <a:endParaRPr lang="de-DE" sz="800" dirty="0"/>
          </a:p>
        </p:txBody>
      </p:sp>
      <p:graphicFrame>
        <p:nvGraphicFramePr>
          <p:cNvPr id="15" name="Tabelle 14"/>
          <p:cNvGraphicFramePr>
            <a:graphicFrameLocks noGrp="1"/>
          </p:cNvGraphicFramePr>
          <p:nvPr>
            <p:extLst>
              <p:ext uri="{D42A27DB-BD31-4B8C-83A1-F6EECF244321}">
                <p14:modId xmlns:p14="http://schemas.microsoft.com/office/powerpoint/2010/main" val="1420290333"/>
              </p:ext>
            </p:extLst>
          </p:nvPr>
        </p:nvGraphicFramePr>
        <p:xfrm>
          <a:off x="311287" y="2924945"/>
          <a:ext cx="4497699" cy="3667944"/>
        </p:xfrm>
        <a:graphic>
          <a:graphicData uri="http://schemas.openxmlformats.org/drawingml/2006/table">
            <a:tbl>
              <a:tblPr firstRow="1" bandRow="1">
                <a:tableStyleId>{2D5ABB26-0587-4C30-8999-92F81FD0307C}</a:tableStyleId>
              </a:tblPr>
              <a:tblGrid>
                <a:gridCol w="2027133">
                  <a:extLst>
                    <a:ext uri="{9D8B030D-6E8A-4147-A177-3AD203B41FA5}">
                      <a16:colId xmlns:a16="http://schemas.microsoft.com/office/drawing/2014/main" val="2904276766"/>
                    </a:ext>
                  </a:extLst>
                </a:gridCol>
                <a:gridCol w="2470566">
                  <a:extLst>
                    <a:ext uri="{9D8B030D-6E8A-4147-A177-3AD203B41FA5}">
                      <a16:colId xmlns:a16="http://schemas.microsoft.com/office/drawing/2014/main" val="2181799816"/>
                    </a:ext>
                  </a:extLst>
                </a:gridCol>
              </a:tblGrid>
              <a:tr h="3667944">
                <a:tc>
                  <a:txBody>
                    <a:bodyPr/>
                    <a:lstStyle/>
                    <a:p>
                      <a:pPr marL="0" indent="0" defTabSz="914296">
                        <a:spcBef>
                          <a:spcPct val="20000"/>
                        </a:spcBef>
                        <a:buFont typeface="+mj-lt"/>
                        <a:buNone/>
                      </a:pPr>
                      <a:r>
                        <a:rPr lang="de-DE" sz="1200" b="1" i="1" dirty="0" smtClean="0">
                          <a:solidFill>
                            <a:schemeClr val="tx2"/>
                          </a:solidFill>
                          <a:sym typeface="Wingdings" panose="05000000000000000000" pitchFamily="2" charset="2"/>
                        </a:rPr>
                        <a:t>Trommeltürproblem</a:t>
                      </a:r>
                    </a:p>
                    <a:p>
                      <a:pPr defTabSz="914296">
                        <a:spcBef>
                          <a:spcPct val="20000"/>
                        </a:spcBef>
                      </a:pPr>
                      <a:r>
                        <a:rPr lang="de-DE" sz="1200" dirty="0" smtClean="0">
                          <a:solidFill>
                            <a:schemeClr val="tx2"/>
                          </a:solidFill>
                          <a:sym typeface="Wingdings" panose="05000000000000000000" pitchFamily="2" charset="2"/>
                        </a:rPr>
                        <a:t>Äußere Einflüsse:</a:t>
                      </a:r>
                    </a:p>
                    <a:p>
                      <a:pPr marL="285698" lvl="0" indent="-171450" defTabSz="914296">
                        <a:spcBef>
                          <a:spcPct val="20000"/>
                        </a:spcBef>
                        <a:buFont typeface="Arial" pitchFamily="34" charset="0"/>
                        <a:buChar char="•"/>
                      </a:pPr>
                      <a:r>
                        <a:rPr lang="de-DE" sz="1200" dirty="0" smtClean="0">
                          <a:solidFill>
                            <a:schemeClr val="tx2"/>
                          </a:solidFill>
                          <a:sym typeface="Wingdings" panose="05000000000000000000" pitchFamily="2" charset="2"/>
                        </a:rPr>
                        <a:t>Wäsche in Trommel legen</a:t>
                      </a:r>
                    </a:p>
                    <a:p>
                      <a:pPr marL="285698" lvl="0" indent="-171450" defTabSz="914296">
                        <a:spcBef>
                          <a:spcPct val="20000"/>
                        </a:spcBef>
                        <a:buFont typeface="Arial" pitchFamily="34" charset="0"/>
                        <a:buChar char="•"/>
                      </a:pPr>
                      <a:r>
                        <a:rPr lang="de-DE" sz="1200" dirty="0" smtClean="0">
                          <a:solidFill>
                            <a:schemeClr val="tx2"/>
                          </a:solidFill>
                          <a:sym typeface="Wingdings" panose="05000000000000000000" pitchFamily="2" charset="2"/>
                        </a:rPr>
                        <a:t>Keine Funktion nach Start</a:t>
                      </a:r>
                    </a:p>
                    <a:p>
                      <a:pPr marL="285698" lvl="0" indent="-171450" defTabSz="914296">
                        <a:spcBef>
                          <a:spcPct val="20000"/>
                        </a:spcBef>
                        <a:buFont typeface="Arial" pitchFamily="34" charset="0"/>
                        <a:buChar char="•"/>
                      </a:pPr>
                      <a:r>
                        <a:rPr lang="de-DE" sz="1200" dirty="0" smtClean="0">
                          <a:solidFill>
                            <a:schemeClr val="tx2"/>
                          </a:solidFill>
                          <a:sym typeface="Wingdings" panose="05000000000000000000" pitchFamily="2" charset="2"/>
                        </a:rPr>
                        <a:t>Trommeltür nicht richtig eingerastet</a:t>
                      </a:r>
                    </a:p>
                    <a:p>
                      <a:pPr marL="114248" lvl="0" indent="0" defTabSz="914296">
                        <a:spcBef>
                          <a:spcPct val="20000"/>
                        </a:spcBef>
                        <a:buFont typeface="Arial" pitchFamily="34" charset="0"/>
                        <a:buNone/>
                      </a:pPr>
                      <a:endParaRPr lang="de-DE" sz="1200" dirty="0" smtClean="0">
                        <a:solidFill>
                          <a:schemeClr val="tx2"/>
                        </a:solidFill>
                        <a:sym typeface="Wingdings" panose="05000000000000000000" pitchFamily="2" charset="2"/>
                      </a:endParaRPr>
                    </a:p>
                    <a:p>
                      <a:pPr defTabSz="914296">
                        <a:spcBef>
                          <a:spcPct val="20000"/>
                        </a:spcBef>
                      </a:pPr>
                      <a:r>
                        <a:rPr lang="de-DE" sz="1200" dirty="0" smtClean="0">
                          <a:solidFill>
                            <a:schemeClr val="tx2"/>
                          </a:solidFill>
                          <a:sym typeface="Wingdings" panose="05000000000000000000" pitchFamily="2" charset="2"/>
                        </a:rPr>
                        <a:t>Innere Einflüsse:</a:t>
                      </a:r>
                    </a:p>
                    <a:p>
                      <a:pPr marL="285698" lvl="0" indent="-171450" defTabSz="914296">
                        <a:spcBef>
                          <a:spcPct val="20000"/>
                        </a:spcBef>
                        <a:buFont typeface="Arial" pitchFamily="34" charset="0"/>
                        <a:buChar char="•"/>
                      </a:pPr>
                      <a:r>
                        <a:rPr lang="de-DE" sz="1200" dirty="0" smtClean="0">
                          <a:solidFill>
                            <a:schemeClr val="tx2"/>
                          </a:solidFill>
                          <a:sym typeface="Wingdings" panose="05000000000000000000" pitchFamily="2" charset="2"/>
                        </a:rPr>
                        <a:t>Waschprogramm auswählen</a:t>
                      </a:r>
                    </a:p>
                    <a:p>
                      <a:pPr marL="285698" lvl="0" indent="-171450" defTabSz="914296">
                        <a:spcBef>
                          <a:spcPct val="20000"/>
                        </a:spcBef>
                        <a:buFont typeface="Arial" pitchFamily="34" charset="0"/>
                        <a:buChar char="•"/>
                      </a:pPr>
                      <a:r>
                        <a:rPr lang="de-DE" sz="1200" dirty="0" smtClean="0">
                          <a:solidFill>
                            <a:schemeClr val="tx2"/>
                          </a:solidFill>
                          <a:sym typeface="Wingdings" panose="05000000000000000000" pitchFamily="2" charset="2"/>
                        </a:rPr>
                        <a:t>Start Taste drücken</a:t>
                      </a:r>
                    </a:p>
                    <a:p>
                      <a:pPr marL="285698" lvl="0" indent="-171450" defTabSz="914296">
                        <a:spcBef>
                          <a:spcPct val="20000"/>
                        </a:spcBef>
                        <a:buFont typeface="Arial" pitchFamily="34" charset="0"/>
                        <a:buChar char="•"/>
                      </a:pPr>
                      <a:r>
                        <a:rPr lang="de-DE" sz="1200" dirty="0" smtClean="0">
                          <a:solidFill>
                            <a:schemeClr val="tx2"/>
                          </a:solidFill>
                          <a:sym typeface="Wingdings" panose="05000000000000000000" pitchFamily="2" charset="2"/>
                        </a:rPr>
                        <a:t>Starten des Waschprogrammes</a:t>
                      </a:r>
                    </a:p>
                    <a:p>
                      <a:endParaRPr lang="de-DE" sz="1200" dirty="0">
                        <a:solidFill>
                          <a:schemeClr val="tx2"/>
                        </a:solidFill>
                      </a:endParaRPr>
                    </a:p>
                  </a:txBody>
                  <a:tcPr/>
                </a:tc>
                <a:tc>
                  <a:txBody>
                    <a:bodyPr/>
                    <a:lstStyle/>
                    <a:p>
                      <a:pPr marL="0" indent="0" defTabSz="914296">
                        <a:spcBef>
                          <a:spcPct val="20000"/>
                        </a:spcBef>
                        <a:buFont typeface="+mj-lt"/>
                        <a:buNone/>
                      </a:pPr>
                      <a:r>
                        <a:rPr lang="de-DE" sz="1200" b="1" i="1" dirty="0" smtClean="0">
                          <a:solidFill>
                            <a:schemeClr val="tx2"/>
                          </a:solidFill>
                          <a:sym typeface="Wingdings" panose="05000000000000000000" pitchFamily="2" charset="2"/>
                        </a:rPr>
                        <a:t>Sockenproblem</a:t>
                      </a:r>
                    </a:p>
                    <a:p>
                      <a:pPr defTabSz="914296">
                        <a:spcBef>
                          <a:spcPct val="20000"/>
                        </a:spcBef>
                      </a:pPr>
                      <a:r>
                        <a:rPr lang="de-DE" sz="1200" dirty="0" smtClean="0">
                          <a:solidFill>
                            <a:schemeClr val="tx2"/>
                          </a:solidFill>
                          <a:sym typeface="Wingdings" panose="05000000000000000000" pitchFamily="2" charset="2"/>
                        </a:rPr>
                        <a:t>Äußere Einflüsse:</a:t>
                      </a:r>
                    </a:p>
                    <a:p>
                      <a:pPr marL="285698" lvl="0" indent="-171450" defTabSz="914296">
                        <a:spcBef>
                          <a:spcPct val="20000"/>
                        </a:spcBef>
                        <a:buFont typeface="Arial" pitchFamily="34" charset="0"/>
                        <a:buChar char="•"/>
                      </a:pPr>
                      <a:r>
                        <a:rPr lang="de-DE" sz="1200" dirty="0" smtClean="0">
                          <a:solidFill>
                            <a:schemeClr val="tx2"/>
                          </a:solidFill>
                          <a:sym typeface="Wingdings" panose="05000000000000000000" pitchFamily="2" charset="2"/>
                        </a:rPr>
                        <a:t>Versuch die </a:t>
                      </a:r>
                      <a:r>
                        <a:rPr lang="de-DE" sz="1200" smtClean="0">
                          <a:solidFill>
                            <a:schemeClr val="tx2"/>
                          </a:solidFill>
                          <a:sym typeface="Wingdings" panose="05000000000000000000" pitchFamily="2" charset="2"/>
                        </a:rPr>
                        <a:t>Türe zu </a:t>
                      </a:r>
                      <a:r>
                        <a:rPr lang="de-DE" sz="1200" dirty="0" smtClean="0">
                          <a:solidFill>
                            <a:schemeClr val="tx2"/>
                          </a:solidFill>
                          <a:sym typeface="Wingdings" panose="05000000000000000000" pitchFamily="2" charset="2"/>
                        </a:rPr>
                        <a:t>öffnen</a:t>
                      </a:r>
                    </a:p>
                    <a:p>
                      <a:pPr marL="285698" lvl="0" indent="-171450" defTabSz="914296">
                        <a:spcBef>
                          <a:spcPct val="20000"/>
                        </a:spcBef>
                        <a:buFont typeface="Arial" pitchFamily="34" charset="0"/>
                        <a:buChar char="•"/>
                      </a:pPr>
                      <a:r>
                        <a:rPr lang="de-DE" sz="1200" dirty="0" smtClean="0">
                          <a:solidFill>
                            <a:schemeClr val="tx2"/>
                          </a:solidFill>
                          <a:sym typeface="Wingdings" panose="05000000000000000000" pitchFamily="2" charset="2"/>
                        </a:rPr>
                        <a:t>Tür lässt sich nicht öffnen</a:t>
                      </a:r>
                    </a:p>
                    <a:p>
                      <a:pPr marL="114248" lvl="0" indent="0" defTabSz="914296">
                        <a:spcBef>
                          <a:spcPct val="20000"/>
                        </a:spcBef>
                        <a:buFont typeface="Arial" pitchFamily="34" charset="0"/>
                        <a:buNone/>
                      </a:pPr>
                      <a:endParaRPr lang="de-DE" sz="1200" dirty="0" smtClean="0">
                        <a:solidFill>
                          <a:schemeClr val="tx2"/>
                        </a:solidFill>
                        <a:sym typeface="Wingdings" panose="05000000000000000000" pitchFamily="2" charset="2"/>
                      </a:endParaRPr>
                    </a:p>
                    <a:p>
                      <a:pPr algn="just" defTabSz="914296">
                        <a:spcBef>
                          <a:spcPct val="20000"/>
                        </a:spcBef>
                        <a:defRPr/>
                      </a:pPr>
                      <a:r>
                        <a:rPr lang="de-DE" sz="1200" dirty="0" smtClean="0">
                          <a:solidFill>
                            <a:schemeClr val="tx2"/>
                          </a:solidFill>
                          <a:sym typeface="Wingdings" panose="05000000000000000000" pitchFamily="2" charset="2"/>
                        </a:rPr>
                        <a:t>Innere Einflüsse:</a:t>
                      </a:r>
                    </a:p>
                    <a:p>
                      <a:pPr marL="285698" lvl="0" indent="-171450" algn="just" defTabSz="914296">
                        <a:spcBef>
                          <a:spcPct val="20000"/>
                        </a:spcBef>
                        <a:buFont typeface="Arial" pitchFamily="34" charset="0"/>
                        <a:buChar char="•"/>
                        <a:defRPr/>
                      </a:pPr>
                      <a:r>
                        <a:rPr lang="de-DE" sz="1200" dirty="0" smtClean="0">
                          <a:solidFill>
                            <a:schemeClr val="tx2"/>
                          </a:solidFill>
                          <a:sym typeface="Wingdings" panose="05000000000000000000" pitchFamily="2" charset="2"/>
                        </a:rPr>
                        <a:t>Türverriegelung bis Ende des Waschprogrammes</a:t>
                      </a:r>
                    </a:p>
                    <a:p>
                      <a:pPr marL="285698" lvl="0" indent="-171450" algn="just" defTabSz="914296">
                        <a:spcBef>
                          <a:spcPct val="20000"/>
                        </a:spcBef>
                        <a:buFont typeface="Arial" pitchFamily="34" charset="0"/>
                        <a:buChar char="•"/>
                        <a:defRPr/>
                      </a:pPr>
                      <a:r>
                        <a:rPr lang="de-DE" sz="1200" dirty="0" smtClean="0">
                          <a:solidFill>
                            <a:schemeClr val="tx2"/>
                          </a:solidFill>
                          <a:sym typeface="Wingdings" panose="05000000000000000000" pitchFamily="2" charset="2"/>
                        </a:rPr>
                        <a:t>Ende des Waschprogrammes</a:t>
                      </a:r>
                    </a:p>
                    <a:p>
                      <a:pPr marL="457148" lvl="1" indent="0"/>
                      <a:endParaRPr lang="de-DE" sz="1200" dirty="0">
                        <a:solidFill>
                          <a:schemeClr val="tx2"/>
                        </a:solidFill>
                        <a:sym typeface="Wingdings" panose="05000000000000000000" pitchFamily="2" charset="2"/>
                      </a:endParaRPr>
                    </a:p>
                  </a:txBody>
                  <a:tcPr/>
                </a:tc>
                <a:extLst>
                  <a:ext uri="{0D108BD9-81ED-4DB2-BD59-A6C34878D82A}">
                    <a16:rowId xmlns:a16="http://schemas.microsoft.com/office/drawing/2014/main" val="3483068631"/>
                  </a:ext>
                </a:extLst>
              </a:tr>
            </a:tbl>
          </a:graphicData>
        </a:graphic>
      </p:graphicFrame>
      <p:sp>
        <p:nvSpPr>
          <p:cNvPr id="16" name="Rechteck 15"/>
          <p:cNvSpPr/>
          <p:nvPr/>
        </p:nvSpPr>
        <p:spPr>
          <a:xfrm>
            <a:off x="83636" y="2061719"/>
            <a:ext cx="4953000" cy="523220"/>
          </a:xfrm>
          <a:prstGeom prst="rect">
            <a:avLst/>
          </a:prstGeom>
        </p:spPr>
        <p:txBody>
          <a:bodyPr>
            <a:spAutoFit/>
          </a:bodyPr>
          <a:lstStyle/>
          <a:p>
            <a:pPr algn="ctr">
              <a:spcBef>
                <a:spcPct val="20000"/>
              </a:spcBef>
            </a:pPr>
            <a:r>
              <a:rPr lang="de-DE" sz="1400" b="1" dirty="0">
                <a:solidFill>
                  <a:schemeClr val="tx2"/>
                </a:solidFill>
                <a:latin typeface="Arial" pitchFamily="34" charset="0"/>
                <a:cs typeface="Arial" pitchFamily="34" charset="0"/>
                <a:sym typeface="Wingdings" panose="05000000000000000000" pitchFamily="2" charset="2"/>
              </a:rPr>
              <a:t>Was </a:t>
            </a:r>
            <a:r>
              <a:rPr lang="de-DE" sz="1400" b="1">
                <a:solidFill>
                  <a:schemeClr val="tx2"/>
                </a:solidFill>
                <a:latin typeface="Arial" pitchFamily="34" charset="0"/>
                <a:cs typeface="Arial" pitchFamily="34" charset="0"/>
                <a:sym typeface="Wingdings" panose="05000000000000000000" pitchFamily="2" charset="2"/>
              </a:rPr>
              <a:t>gehört </a:t>
            </a:r>
            <a:r>
              <a:rPr lang="de-DE" sz="1400" b="1" smtClean="0">
                <a:solidFill>
                  <a:schemeClr val="tx2"/>
                </a:solidFill>
                <a:latin typeface="Arial" pitchFamily="34" charset="0"/>
                <a:cs typeface="Arial" pitchFamily="34" charset="0"/>
                <a:sym typeface="Wingdings" panose="05000000000000000000" pitchFamily="2" charset="2"/>
              </a:rPr>
              <a:t>zum </a:t>
            </a:r>
            <a:r>
              <a:rPr lang="de-DE" sz="1400" b="1" dirty="0">
                <a:solidFill>
                  <a:schemeClr val="tx2"/>
                </a:solidFill>
                <a:latin typeface="Arial" pitchFamily="34" charset="0"/>
                <a:cs typeface="Arial" pitchFamily="34" charset="0"/>
                <a:sym typeface="Wingdings" panose="05000000000000000000" pitchFamily="2" charset="2"/>
              </a:rPr>
              <a:t>Objekt und </a:t>
            </a:r>
            <a:r>
              <a:rPr lang="de-DE" sz="1400" b="1">
                <a:solidFill>
                  <a:schemeClr val="tx2"/>
                </a:solidFill>
                <a:latin typeface="Arial" pitchFamily="34" charset="0"/>
                <a:cs typeface="Arial" pitchFamily="34" charset="0"/>
                <a:sym typeface="Wingdings" panose="05000000000000000000" pitchFamily="2" charset="2"/>
              </a:rPr>
              <a:t>was </a:t>
            </a:r>
            <a:r>
              <a:rPr lang="de-DE" sz="1400" b="1" smtClean="0">
                <a:solidFill>
                  <a:schemeClr val="tx2"/>
                </a:solidFill>
                <a:latin typeface="Arial" pitchFamily="34" charset="0"/>
                <a:cs typeface="Arial" pitchFamily="34" charset="0"/>
                <a:sym typeface="Wingdings" panose="05000000000000000000" pitchFamily="2" charset="2"/>
              </a:rPr>
              <a:t>zu </a:t>
            </a:r>
            <a:r>
              <a:rPr lang="de-DE" sz="1400" b="1" dirty="0">
                <a:solidFill>
                  <a:schemeClr val="tx2"/>
                </a:solidFill>
                <a:latin typeface="Arial" pitchFamily="34" charset="0"/>
                <a:cs typeface="Arial" pitchFamily="34" charset="0"/>
                <a:sym typeface="Wingdings" panose="05000000000000000000" pitchFamily="2" charset="2"/>
              </a:rPr>
              <a:t>den äußeren Einflüssen? </a:t>
            </a:r>
          </a:p>
        </p:txBody>
      </p:sp>
      <p:sp>
        <p:nvSpPr>
          <p:cNvPr id="17" name="Flussdiagramm: Prozess 16"/>
          <p:cNvSpPr/>
          <p:nvPr/>
        </p:nvSpPr>
        <p:spPr>
          <a:xfrm>
            <a:off x="311287" y="2924945"/>
            <a:ext cx="3417577" cy="43204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Flussdiagramm: Prozess 18"/>
          <p:cNvSpPr/>
          <p:nvPr/>
        </p:nvSpPr>
        <p:spPr>
          <a:xfrm>
            <a:off x="311287" y="4653136"/>
            <a:ext cx="1473362" cy="43204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lussdiagramm: Prozess 19"/>
          <p:cNvSpPr/>
          <p:nvPr/>
        </p:nvSpPr>
        <p:spPr>
          <a:xfrm>
            <a:off x="2360712" y="3790276"/>
            <a:ext cx="1473362" cy="43204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Flussdiagramm: Prozess 20"/>
          <p:cNvSpPr/>
          <p:nvPr/>
        </p:nvSpPr>
        <p:spPr>
          <a:xfrm>
            <a:off x="343310" y="3389111"/>
            <a:ext cx="1873383" cy="11920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Flussdiagramm: Prozess 21"/>
          <p:cNvSpPr/>
          <p:nvPr/>
        </p:nvSpPr>
        <p:spPr>
          <a:xfrm>
            <a:off x="2504141" y="3356993"/>
            <a:ext cx="2088819" cy="46416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Flussdiagramm: Prozess 22"/>
          <p:cNvSpPr/>
          <p:nvPr/>
        </p:nvSpPr>
        <p:spPr>
          <a:xfrm>
            <a:off x="514996" y="5054300"/>
            <a:ext cx="1701698" cy="1111003"/>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Flussdiagramm: Prozess 23"/>
          <p:cNvSpPr/>
          <p:nvPr/>
        </p:nvSpPr>
        <p:spPr>
          <a:xfrm>
            <a:off x="2496126" y="4253207"/>
            <a:ext cx="2312860" cy="68796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oliennummernplatzhalter 2"/>
          <p:cNvSpPr>
            <a:spLocks noGrp="1"/>
          </p:cNvSpPr>
          <p:nvPr>
            <p:ph type="sldNum" sz="quarter" idx="12"/>
          </p:nvPr>
        </p:nvSpPr>
        <p:spPr/>
        <p:txBody>
          <a:bodyPr/>
          <a:lstStyle/>
          <a:p>
            <a:fld id="{2C03746F-B42A-474D-94FA-02D6826DE614}" type="slidenum">
              <a:rPr lang="de-DE" smtClean="0"/>
              <a:t>13</a:t>
            </a:fld>
            <a:endParaRPr lang="de-DE" dirty="0"/>
          </a:p>
        </p:txBody>
      </p:sp>
    </p:spTree>
    <p:extLst>
      <p:ext uri="{BB962C8B-B14F-4D97-AF65-F5344CB8AC3E}">
        <p14:creationId xmlns:p14="http://schemas.microsoft.com/office/powerpoint/2010/main" val="236723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xEl>
                                              <p:pRg st="2" end="2"/>
                                            </p:txEl>
                                          </p:spTgt>
                                        </p:tgtEl>
                                        <p:attrNameLst>
                                          <p:attrName>style.visibility</p:attrName>
                                        </p:attrNameLst>
                                      </p:cBhvr>
                                      <p:to>
                                        <p:strVal val="visible"/>
                                      </p:to>
                                    </p:set>
                                    <p:animEffect transition="in" filter="fade">
                                      <p:cBhvr>
                                        <p:cTn id="41" dur="500"/>
                                        <p:tgtEl>
                                          <p:spTgt spid="1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
                                            <p:txEl>
                                              <p:pRg st="6" end="6"/>
                                            </p:txEl>
                                          </p:spTgt>
                                        </p:tgtEl>
                                        <p:attrNameLst>
                                          <p:attrName>style.visibility</p:attrName>
                                        </p:attrNameLst>
                                      </p:cBhvr>
                                      <p:to>
                                        <p:strVal val="visible"/>
                                      </p:to>
                                    </p:set>
                                    <p:animEffect transition="in" filter="fade">
                                      <p:cBhvr>
                                        <p:cTn id="54" dur="500"/>
                                        <p:tgtEl>
                                          <p:spTgt spid="12">
                                            <p:txEl>
                                              <p:pRg st="6" end="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xEl>
                                              <p:pRg st="7" end="7"/>
                                            </p:txEl>
                                          </p:spTgt>
                                        </p:tgtEl>
                                        <p:attrNameLst>
                                          <p:attrName>style.visibility</p:attrName>
                                        </p:attrNameLst>
                                      </p:cBhvr>
                                      <p:to>
                                        <p:strVal val="visible"/>
                                      </p:to>
                                    </p:set>
                                    <p:animEffect transition="in" filter="fade">
                                      <p:cBhvr>
                                        <p:cTn id="57" dur="500"/>
                                        <p:tgtEl>
                                          <p:spTgt spid="12">
                                            <p:txEl>
                                              <p:pRg st="7" end="7"/>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2">
                                            <p:txEl>
                                              <p:pRg st="10" end="10"/>
                                            </p:txEl>
                                          </p:spTgt>
                                        </p:tgtEl>
                                        <p:attrNameLst>
                                          <p:attrName>style.visibility</p:attrName>
                                        </p:attrNameLst>
                                      </p:cBhvr>
                                      <p:to>
                                        <p:strVal val="visible"/>
                                      </p:to>
                                    </p:set>
                                    <p:animEffect transition="in" filter="fade">
                                      <p:cBhvr>
                                        <p:cTn id="60" dur="500"/>
                                        <p:tgtEl>
                                          <p:spTgt spid="12">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2">
                                            <p:txEl>
                                              <p:pRg st="8" end="8"/>
                                            </p:txEl>
                                          </p:spTgt>
                                        </p:tgtEl>
                                        <p:attrNameLst>
                                          <p:attrName>style.visibility</p:attrName>
                                        </p:attrNameLst>
                                      </p:cBhvr>
                                      <p:to>
                                        <p:strVal val="visible"/>
                                      </p:to>
                                    </p:set>
                                    <p:animEffect transition="in" filter="fade">
                                      <p:cBhvr>
                                        <p:cTn id="65" dur="500"/>
                                        <p:tgtEl>
                                          <p:spTgt spid="12">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2">
                                            <p:txEl>
                                              <p:pRg st="11" end="11"/>
                                            </p:txEl>
                                          </p:spTgt>
                                        </p:tgtEl>
                                        <p:attrNameLst>
                                          <p:attrName>style.visibility</p:attrName>
                                        </p:attrNameLst>
                                      </p:cBhvr>
                                      <p:to>
                                        <p:strVal val="visible"/>
                                      </p:to>
                                    </p:set>
                                    <p:animEffect transition="in" filter="fade">
                                      <p:cBhvr>
                                        <p:cTn id="70" dur="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smtClean="0"/>
              <a:t>Modellbildung</a:t>
            </a:r>
            <a:endParaRPr lang="de-DE" sz="2800" dirty="0"/>
          </a:p>
        </p:txBody>
      </p:sp>
      <p:graphicFrame>
        <p:nvGraphicFramePr>
          <p:cNvPr id="6" name="Diagramm 5">
            <a:extLst>
              <a:ext uri="{FF2B5EF4-FFF2-40B4-BE49-F238E27FC236}">
                <a16:creationId xmlns:a16="http://schemas.microsoft.com/office/drawing/2014/main" id="{EC87B7D6-BB4B-410C-BA50-551171171D86}"/>
              </a:ext>
            </a:extLst>
          </p:cNvPr>
          <p:cNvGraphicFramePr/>
          <p:nvPr>
            <p:extLst>
              <p:ext uri="{D42A27DB-BD31-4B8C-83A1-F6EECF244321}">
                <p14:modId xmlns:p14="http://schemas.microsoft.com/office/powerpoint/2010/main" val="3010722840"/>
              </p:ext>
            </p:extLst>
          </p:nvPr>
        </p:nvGraphicFramePr>
        <p:xfrm>
          <a:off x="488508" y="756865"/>
          <a:ext cx="8928992" cy="590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liennummernplatzhalter 1"/>
          <p:cNvSpPr>
            <a:spLocks noGrp="1"/>
          </p:cNvSpPr>
          <p:nvPr>
            <p:ph type="sldNum" sz="quarter" idx="12"/>
          </p:nvPr>
        </p:nvSpPr>
        <p:spPr/>
        <p:txBody>
          <a:bodyPr/>
          <a:lstStyle/>
          <a:p>
            <a:fld id="{2C03746F-B42A-474D-94FA-02D6826DE614}" type="slidenum">
              <a:rPr lang="de-DE" smtClean="0"/>
              <a:t>14</a:t>
            </a:fld>
            <a:endParaRPr lang="de-DE" dirty="0"/>
          </a:p>
        </p:txBody>
      </p:sp>
    </p:spTree>
    <p:extLst>
      <p:ext uri="{BB962C8B-B14F-4D97-AF65-F5344CB8AC3E}">
        <p14:creationId xmlns:p14="http://schemas.microsoft.com/office/powerpoint/2010/main" val="402638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3"/>
          <p:cNvSpPr txBox="1">
            <a:spLocks/>
          </p:cNvSpPr>
          <p:nvPr/>
        </p:nvSpPr>
        <p:spPr>
          <a:xfrm>
            <a:off x="4664968" y="1268760"/>
            <a:ext cx="4664968" cy="5184576"/>
          </a:xfrm>
          <a:prstGeom prst="rect">
            <a:avLst/>
          </a:prstGeom>
          <a:noFill/>
        </p:spPr>
        <p:txBody>
          <a:bodyPr lIns="252000" tIns="72000" rIns="252000" bIns="72000"/>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336"/>
              </a:spcBef>
            </a:pPr>
            <a:r>
              <a:rPr lang="de-DE" sz="1600" u="sng" dirty="0" smtClean="0">
                <a:sym typeface="Wingdings" panose="05000000000000000000" pitchFamily="2" charset="2"/>
              </a:rPr>
              <a:t>Sockenproblem</a:t>
            </a:r>
            <a:endParaRPr lang="de-DE" sz="1200" i="1" dirty="0" smtClean="0">
              <a:sym typeface="Wingdings" panose="05000000000000000000" pitchFamily="2" charset="2"/>
            </a:endParaRPr>
          </a:p>
          <a:p>
            <a:pPr marL="0" indent="-171450">
              <a:spcBef>
                <a:spcPts val="336"/>
              </a:spcBef>
              <a:buFont typeface="Arial" panose="020B0604020202020204" pitchFamily="34" charset="0"/>
              <a:buChar char="•"/>
            </a:pPr>
            <a:r>
              <a:rPr lang="de-DE" sz="1400" i="1" dirty="0">
                <a:sym typeface="Wingdings" panose="05000000000000000000" pitchFamily="2" charset="2"/>
              </a:rPr>
              <a:t>Elemente</a:t>
            </a:r>
          </a:p>
          <a:p>
            <a:pPr marL="685755" lvl="1" indent="-285750">
              <a:buFont typeface="Arial" panose="020B0604020202020204" pitchFamily="34" charset="0"/>
              <a:buChar char="•"/>
            </a:pPr>
            <a:r>
              <a:rPr lang="de-DE" sz="1200" b="0" dirty="0" smtClean="0">
                <a:solidFill>
                  <a:schemeClr val="tx2"/>
                </a:solidFill>
                <a:sym typeface="Wingdings" panose="05000000000000000000" pitchFamily="2" charset="2"/>
              </a:rPr>
              <a:t>Trommeltür</a:t>
            </a:r>
          </a:p>
          <a:p>
            <a:pPr marL="685755" lvl="1" indent="-285750">
              <a:buFont typeface="Arial" panose="020B0604020202020204" pitchFamily="34" charset="0"/>
              <a:buChar char="•"/>
            </a:pPr>
            <a:r>
              <a:rPr lang="de-DE" sz="1200" b="0" dirty="0" smtClean="0">
                <a:solidFill>
                  <a:schemeClr val="tx2"/>
                </a:solidFill>
                <a:sym typeface="Wingdings" panose="05000000000000000000" pitchFamily="2" charset="2"/>
              </a:rPr>
              <a:t>Waschprogramm</a:t>
            </a:r>
          </a:p>
          <a:p>
            <a:pPr marL="285750" indent="-285750">
              <a:buFont typeface="Arial" panose="020B0604020202020204" pitchFamily="34" charset="0"/>
              <a:buChar char="•"/>
            </a:pPr>
            <a:endParaRPr lang="de-DE" sz="1400" b="0" i="1" dirty="0" smtClean="0">
              <a:sym typeface="Wingdings" panose="05000000000000000000" pitchFamily="2" charset="2"/>
            </a:endParaRPr>
          </a:p>
          <a:p>
            <a:pPr marL="0" indent="0"/>
            <a:endParaRPr lang="de-DE" sz="1400" b="0" i="1" dirty="0">
              <a:sym typeface="Wingdings" panose="05000000000000000000" pitchFamily="2" charset="2"/>
            </a:endParaRPr>
          </a:p>
          <a:p>
            <a:pPr marL="0" indent="-171450">
              <a:spcBef>
                <a:spcPts val="336"/>
              </a:spcBef>
              <a:buFont typeface="Arial" panose="020B0604020202020204" pitchFamily="34" charset="0"/>
              <a:buChar char="•"/>
            </a:pPr>
            <a:r>
              <a:rPr lang="de-DE" sz="1400" i="1" dirty="0"/>
              <a:t>Funktionen und </a:t>
            </a:r>
            <a:r>
              <a:rPr lang="de-DE" sz="1400" i="1" dirty="0" smtClean="0"/>
              <a:t>Verknüpfungen</a:t>
            </a:r>
            <a:endParaRPr lang="de-DE" sz="1200" i="1" dirty="0" smtClean="0"/>
          </a:p>
          <a:p>
            <a:pPr marL="0" indent="0"/>
            <a:r>
              <a:rPr lang="de-DE" sz="1200" i="1" dirty="0" smtClean="0"/>
              <a:t>Funktionen:</a:t>
            </a:r>
          </a:p>
          <a:p>
            <a:pPr marL="685755" lvl="1" indent="-285750">
              <a:buFont typeface="Arial" panose="020B0604020202020204" pitchFamily="34" charset="0"/>
              <a:buChar char="•"/>
            </a:pPr>
            <a:r>
              <a:rPr lang="de-DE" sz="1200" b="0" dirty="0" smtClean="0">
                <a:solidFill>
                  <a:schemeClr val="tx2"/>
                </a:solidFill>
              </a:rPr>
              <a:t>Trommeltür offen / geschlossen</a:t>
            </a:r>
          </a:p>
          <a:p>
            <a:pPr marL="685755" lvl="1" indent="-285750">
              <a:buFont typeface="Arial" panose="020B0604020202020204" pitchFamily="34" charset="0"/>
              <a:buChar char="•"/>
            </a:pPr>
            <a:r>
              <a:rPr lang="de-DE" sz="1200" b="0" dirty="0" smtClean="0">
                <a:solidFill>
                  <a:schemeClr val="tx2"/>
                </a:solidFill>
              </a:rPr>
              <a:t>Waschprogramm läuft / läuft nicht</a:t>
            </a:r>
          </a:p>
          <a:p>
            <a:pPr marL="0" indent="0"/>
            <a:endParaRPr lang="de-DE" sz="1400" b="0" dirty="0"/>
          </a:p>
          <a:p>
            <a:pPr marL="0" indent="0"/>
            <a:r>
              <a:rPr lang="de-DE" sz="1200" i="1" dirty="0" smtClean="0"/>
              <a:t>Verknüpfungen:</a:t>
            </a:r>
          </a:p>
          <a:p>
            <a:pPr marL="685755" lvl="1" indent="-285750">
              <a:buFont typeface="Arial" panose="020B0604020202020204" pitchFamily="34" charset="0"/>
              <a:buChar char="•"/>
            </a:pPr>
            <a:r>
              <a:rPr lang="de-DE" sz="1200" b="0" dirty="0" smtClean="0">
                <a:solidFill>
                  <a:schemeClr val="tx2"/>
                </a:solidFill>
              </a:rPr>
              <a:t>Trommeltür ist geschlossen, solange das Waschprogramm läuft</a:t>
            </a:r>
            <a:endParaRPr lang="de-DE" sz="1200" b="0" dirty="0">
              <a:solidFill>
                <a:schemeClr val="tx2"/>
              </a:solidFill>
            </a:endParaRPr>
          </a:p>
          <a:p>
            <a:endParaRPr lang="de-DE" sz="800" dirty="0"/>
          </a:p>
        </p:txBody>
      </p:sp>
      <p:sp>
        <p:nvSpPr>
          <p:cNvPr id="9" name="Textplatzhalter 13"/>
          <p:cNvSpPr>
            <a:spLocks noGrp="1"/>
          </p:cNvSpPr>
          <p:nvPr>
            <p:ph type="body" sz="quarter" idx="15"/>
          </p:nvPr>
        </p:nvSpPr>
        <p:spPr>
          <a:xfrm>
            <a:off x="311287" y="0"/>
            <a:ext cx="9283435" cy="825500"/>
          </a:xfrm>
        </p:spPr>
        <p:txBody>
          <a:bodyPr/>
          <a:lstStyle/>
          <a:p>
            <a:pPr algn="ctr"/>
            <a:r>
              <a:rPr lang="de-DE" sz="2800" dirty="0" smtClean="0"/>
              <a:t>Modellbildung – </a:t>
            </a:r>
            <a:r>
              <a:rPr lang="de-DE" sz="2800" dirty="0" err="1" smtClean="0"/>
              <a:t>wortmodell</a:t>
            </a:r>
            <a:endParaRPr lang="de-DE" sz="2800" dirty="0"/>
          </a:p>
        </p:txBody>
      </p:sp>
      <p:sp>
        <p:nvSpPr>
          <p:cNvPr id="5" name="Rechteck 4"/>
          <p:cNvSpPr/>
          <p:nvPr/>
        </p:nvSpPr>
        <p:spPr>
          <a:xfrm>
            <a:off x="200472" y="1268760"/>
            <a:ext cx="4464496" cy="4154984"/>
          </a:xfrm>
          <a:prstGeom prst="rect">
            <a:avLst/>
          </a:prstGeom>
        </p:spPr>
        <p:txBody>
          <a:bodyPr wrap="square">
            <a:spAutoFit/>
          </a:bodyPr>
          <a:lstStyle/>
          <a:p>
            <a:pPr algn="ctr">
              <a:spcBef>
                <a:spcPts val="336"/>
              </a:spcBef>
            </a:pPr>
            <a:r>
              <a:rPr lang="de-DE" sz="1600" b="1" u="sng" dirty="0" smtClean="0">
                <a:solidFill>
                  <a:schemeClr val="tx2"/>
                </a:solidFill>
                <a:latin typeface="Arial" pitchFamily="34" charset="0"/>
                <a:cs typeface="Arial" pitchFamily="34" charset="0"/>
                <a:sym typeface="Wingdings" panose="05000000000000000000" pitchFamily="2" charset="2"/>
              </a:rPr>
              <a:t>Trommeltürproblem</a:t>
            </a:r>
            <a:endParaRPr lang="de-DE" sz="1200" b="1" i="1" dirty="0" smtClean="0">
              <a:solidFill>
                <a:schemeClr val="tx2"/>
              </a:solidFill>
              <a:latin typeface="Arial" pitchFamily="34" charset="0"/>
              <a:cs typeface="Arial" pitchFamily="34" charset="0"/>
              <a:sym typeface="Wingdings" panose="05000000000000000000" pitchFamily="2" charset="2"/>
            </a:endParaRPr>
          </a:p>
          <a:p>
            <a:pPr indent="-171450">
              <a:spcBef>
                <a:spcPts val="336"/>
              </a:spcBef>
              <a:buFont typeface="Arial" panose="020B0604020202020204" pitchFamily="34" charset="0"/>
              <a:buChar char="•"/>
            </a:pPr>
            <a:r>
              <a:rPr lang="de-DE" sz="1400" b="1" i="1" dirty="0">
                <a:solidFill>
                  <a:schemeClr val="tx2"/>
                </a:solidFill>
                <a:latin typeface="Arial" pitchFamily="34" charset="0"/>
                <a:cs typeface="Arial" pitchFamily="34" charset="0"/>
                <a:sym typeface="Wingdings" panose="05000000000000000000" pitchFamily="2" charset="2"/>
              </a:rPr>
              <a:t>Elemente</a:t>
            </a:r>
          </a:p>
          <a:p>
            <a:pPr marL="692100" lvl="1" indent="-285750">
              <a:spcBef>
                <a:spcPts val="336"/>
              </a:spcBef>
              <a:buFont typeface="Arial" panose="020B0604020202020204" pitchFamily="34" charset="0"/>
              <a:buChar char="•"/>
            </a:pPr>
            <a:r>
              <a:rPr lang="de-DE" sz="1200" dirty="0">
                <a:solidFill>
                  <a:schemeClr val="tx2"/>
                </a:solidFill>
                <a:latin typeface="Arial" pitchFamily="34" charset="0"/>
                <a:cs typeface="Arial" pitchFamily="34" charset="0"/>
                <a:sym typeface="Wingdings" panose="05000000000000000000" pitchFamily="2" charset="2"/>
              </a:rPr>
              <a:t>Trommeltür</a:t>
            </a:r>
          </a:p>
          <a:p>
            <a:pPr marL="692100" lvl="1" indent="-285750">
              <a:spcBef>
                <a:spcPts val="336"/>
              </a:spcBef>
              <a:buFont typeface="Arial" panose="020B0604020202020204" pitchFamily="34" charset="0"/>
              <a:buChar char="•"/>
            </a:pPr>
            <a:r>
              <a:rPr lang="de-DE" sz="1200" dirty="0">
                <a:solidFill>
                  <a:schemeClr val="tx2"/>
                </a:solidFill>
                <a:latin typeface="Arial" pitchFamily="34" charset="0"/>
                <a:cs typeface="Arial" pitchFamily="34" charset="0"/>
                <a:sym typeface="Wingdings" panose="05000000000000000000" pitchFamily="2" charset="2"/>
              </a:rPr>
              <a:t>Waschprogramm</a:t>
            </a:r>
          </a:p>
          <a:p>
            <a:pPr marL="692100" lvl="1" indent="-285750">
              <a:spcBef>
                <a:spcPts val="336"/>
              </a:spcBef>
              <a:buFont typeface="Arial" panose="020B0604020202020204" pitchFamily="34" charset="0"/>
              <a:buChar char="•"/>
            </a:pPr>
            <a:r>
              <a:rPr lang="de-DE" sz="1200" dirty="0">
                <a:solidFill>
                  <a:schemeClr val="tx2"/>
                </a:solidFill>
                <a:latin typeface="Arial" pitchFamily="34" charset="0"/>
                <a:cs typeface="Arial" pitchFamily="34" charset="0"/>
                <a:sym typeface="Wingdings" panose="05000000000000000000" pitchFamily="2" charset="2"/>
              </a:rPr>
              <a:t>Starttaste</a:t>
            </a:r>
          </a:p>
          <a:p>
            <a:pPr marL="685755" lvl="1" indent="-285750">
              <a:spcBef>
                <a:spcPts val="336"/>
              </a:spcBef>
              <a:buFont typeface="Arial" panose="020B0604020202020204" pitchFamily="34" charset="0"/>
              <a:buChar char="•"/>
            </a:pPr>
            <a:endParaRPr lang="de-DE" sz="1200" b="1" dirty="0">
              <a:solidFill>
                <a:schemeClr val="tx2"/>
              </a:solidFill>
              <a:latin typeface="Arial" pitchFamily="34" charset="0"/>
              <a:cs typeface="Arial" pitchFamily="34" charset="0"/>
              <a:sym typeface="Wingdings" panose="05000000000000000000" pitchFamily="2" charset="2"/>
            </a:endParaRPr>
          </a:p>
          <a:p>
            <a:pPr indent="-171450">
              <a:spcBef>
                <a:spcPts val="336"/>
              </a:spcBef>
              <a:buFont typeface="Arial" panose="020B0604020202020204" pitchFamily="34" charset="0"/>
              <a:buChar char="•"/>
            </a:pPr>
            <a:r>
              <a:rPr lang="de-DE" sz="1400" b="1" i="1" dirty="0">
                <a:solidFill>
                  <a:schemeClr val="tx2"/>
                </a:solidFill>
                <a:latin typeface="Arial" pitchFamily="34" charset="0"/>
                <a:cs typeface="Arial" pitchFamily="34" charset="0"/>
              </a:rPr>
              <a:t>Funktionen und Verknüpfungen</a:t>
            </a:r>
          </a:p>
          <a:p>
            <a:pPr>
              <a:spcBef>
                <a:spcPts val="336"/>
              </a:spcBef>
            </a:pPr>
            <a:r>
              <a:rPr lang="de-DE" sz="1200" b="1" i="1" dirty="0">
                <a:solidFill>
                  <a:schemeClr val="tx2"/>
                </a:solidFill>
                <a:latin typeface="Arial" pitchFamily="34" charset="0"/>
                <a:cs typeface="Arial" pitchFamily="34" charset="0"/>
                <a:sym typeface="Wingdings" panose="05000000000000000000" pitchFamily="2" charset="2"/>
              </a:rPr>
              <a:t>Funktionen:</a:t>
            </a:r>
          </a:p>
          <a:p>
            <a:pPr marL="692100" lvl="1" indent="-285750">
              <a:spcBef>
                <a:spcPts val="336"/>
              </a:spcBef>
              <a:buFont typeface="Arial" panose="020B0604020202020204" pitchFamily="34" charset="0"/>
              <a:buChar char="•"/>
            </a:pPr>
            <a:r>
              <a:rPr lang="de-DE" sz="1200" dirty="0">
                <a:solidFill>
                  <a:schemeClr val="tx2"/>
                </a:solidFill>
                <a:latin typeface="Arial" pitchFamily="34" charset="0"/>
                <a:cs typeface="Arial" pitchFamily="34" charset="0"/>
                <a:sym typeface="Wingdings" panose="05000000000000000000" pitchFamily="2" charset="2"/>
              </a:rPr>
              <a:t>Trommeltür schließbar / </a:t>
            </a:r>
            <a:r>
              <a:rPr lang="de-DE" sz="1200" dirty="0" err="1">
                <a:solidFill>
                  <a:schemeClr val="tx2"/>
                </a:solidFill>
                <a:latin typeface="Arial" pitchFamily="34" charset="0"/>
                <a:cs typeface="Arial" pitchFamily="34" charset="0"/>
                <a:sym typeface="Wingdings" panose="05000000000000000000" pitchFamily="2" charset="2"/>
              </a:rPr>
              <a:t>aufmachbar</a:t>
            </a:r>
            <a:endParaRPr lang="de-DE" sz="1200" dirty="0">
              <a:solidFill>
                <a:schemeClr val="tx2"/>
              </a:solidFill>
              <a:latin typeface="Arial" pitchFamily="34" charset="0"/>
              <a:cs typeface="Arial" pitchFamily="34" charset="0"/>
              <a:sym typeface="Wingdings" panose="05000000000000000000" pitchFamily="2" charset="2"/>
            </a:endParaRPr>
          </a:p>
          <a:p>
            <a:pPr marL="692100" lvl="1" indent="-285750">
              <a:spcBef>
                <a:spcPts val="336"/>
              </a:spcBef>
              <a:buFont typeface="Arial" panose="020B0604020202020204" pitchFamily="34" charset="0"/>
              <a:buChar char="•"/>
            </a:pPr>
            <a:r>
              <a:rPr lang="de-DE" sz="1200" dirty="0">
                <a:solidFill>
                  <a:schemeClr val="tx2"/>
                </a:solidFill>
                <a:latin typeface="Arial" pitchFamily="34" charset="0"/>
                <a:cs typeface="Arial" pitchFamily="34" charset="0"/>
                <a:sym typeface="Wingdings" panose="05000000000000000000" pitchFamily="2" charset="2"/>
              </a:rPr>
              <a:t>Waschprogramm wählbar</a:t>
            </a:r>
          </a:p>
          <a:p>
            <a:pPr marL="692100" lvl="1" indent="-285750">
              <a:spcBef>
                <a:spcPts val="336"/>
              </a:spcBef>
              <a:buFont typeface="Arial" panose="020B0604020202020204" pitchFamily="34" charset="0"/>
              <a:buChar char="•"/>
            </a:pPr>
            <a:r>
              <a:rPr lang="de-DE" sz="1200" dirty="0">
                <a:solidFill>
                  <a:schemeClr val="tx2"/>
                </a:solidFill>
                <a:latin typeface="Arial" pitchFamily="34" charset="0"/>
                <a:cs typeface="Arial" pitchFamily="34" charset="0"/>
                <a:sym typeface="Wingdings" panose="05000000000000000000" pitchFamily="2" charset="2"/>
              </a:rPr>
              <a:t>Starttaste </a:t>
            </a:r>
            <a:r>
              <a:rPr lang="de-DE" sz="1200" dirty="0" err="1">
                <a:solidFill>
                  <a:schemeClr val="tx2"/>
                </a:solidFill>
                <a:latin typeface="Arial" pitchFamily="34" charset="0"/>
                <a:cs typeface="Arial" pitchFamily="34" charset="0"/>
                <a:sym typeface="Wingdings" panose="05000000000000000000" pitchFamily="2" charset="2"/>
              </a:rPr>
              <a:t>betätigbar</a:t>
            </a:r>
            <a:endParaRPr lang="de-DE" sz="1200" dirty="0">
              <a:solidFill>
                <a:schemeClr val="tx2"/>
              </a:solidFill>
              <a:latin typeface="Arial" pitchFamily="34" charset="0"/>
              <a:cs typeface="Arial" pitchFamily="34" charset="0"/>
              <a:sym typeface="Wingdings" panose="05000000000000000000" pitchFamily="2" charset="2"/>
            </a:endParaRPr>
          </a:p>
          <a:p>
            <a:pPr marL="285750" indent="-285750">
              <a:spcBef>
                <a:spcPts val="336"/>
              </a:spcBef>
              <a:buFont typeface="Arial" panose="020B0604020202020204" pitchFamily="34" charset="0"/>
              <a:buChar char="•"/>
            </a:pPr>
            <a:endParaRPr lang="de-DE" sz="1200" b="1" dirty="0">
              <a:solidFill>
                <a:schemeClr val="tx2"/>
              </a:solidFill>
              <a:latin typeface="Arial" pitchFamily="34" charset="0"/>
              <a:cs typeface="Arial" pitchFamily="34" charset="0"/>
              <a:sym typeface="Wingdings" panose="05000000000000000000" pitchFamily="2" charset="2"/>
            </a:endParaRPr>
          </a:p>
          <a:p>
            <a:pPr>
              <a:spcBef>
                <a:spcPts val="336"/>
              </a:spcBef>
            </a:pPr>
            <a:r>
              <a:rPr lang="de-DE" sz="1200" b="1" i="1" dirty="0">
                <a:solidFill>
                  <a:schemeClr val="tx2"/>
                </a:solidFill>
                <a:latin typeface="Arial" pitchFamily="34" charset="0"/>
                <a:cs typeface="Arial" pitchFamily="34" charset="0"/>
                <a:sym typeface="Wingdings" panose="05000000000000000000" pitchFamily="2" charset="2"/>
              </a:rPr>
              <a:t>Verknüpfungen:</a:t>
            </a:r>
          </a:p>
          <a:p>
            <a:pPr marL="692100" lvl="1" indent="-285750">
              <a:spcBef>
                <a:spcPts val="336"/>
              </a:spcBef>
              <a:buFont typeface="Arial" panose="020B0604020202020204" pitchFamily="34" charset="0"/>
              <a:buChar char="•"/>
            </a:pPr>
            <a:r>
              <a:rPr lang="de-DE" sz="1200" dirty="0">
                <a:solidFill>
                  <a:schemeClr val="tx2"/>
                </a:solidFill>
                <a:latin typeface="Arial" pitchFamily="34" charset="0"/>
                <a:cs typeface="Arial" pitchFamily="34" charset="0"/>
                <a:sym typeface="Wingdings" panose="05000000000000000000" pitchFamily="2" charset="2"/>
              </a:rPr>
              <a:t>Starttaste startet Waschprogramm</a:t>
            </a:r>
          </a:p>
          <a:p>
            <a:pPr marL="692100" lvl="1" indent="-285750">
              <a:spcBef>
                <a:spcPts val="336"/>
              </a:spcBef>
              <a:buFont typeface="Arial" panose="020B0604020202020204" pitchFamily="34" charset="0"/>
              <a:buChar char="•"/>
            </a:pPr>
            <a:r>
              <a:rPr lang="de-DE" sz="1200" dirty="0">
                <a:solidFill>
                  <a:schemeClr val="tx2"/>
                </a:solidFill>
                <a:latin typeface="Arial" pitchFamily="34" charset="0"/>
                <a:cs typeface="Arial" pitchFamily="34" charset="0"/>
                <a:sym typeface="Wingdings" panose="05000000000000000000" pitchFamily="2" charset="2"/>
              </a:rPr>
              <a:t>Waschprogramm startet nur, wenn Trommeltür geschlossen</a:t>
            </a:r>
          </a:p>
          <a:p>
            <a:pPr>
              <a:spcBef>
                <a:spcPts val="336"/>
              </a:spcBef>
            </a:pPr>
            <a:endParaRPr lang="de-DE" sz="1200" dirty="0"/>
          </a:p>
          <a:p>
            <a:pPr lvl="1">
              <a:spcBef>
                <a:spcPts val="336"/>
              </a:spcBef>
            </a:pPr>
            <a:endParaRPr lang="de-DE" sz="1200" dirty="0">
              <a:sym typeface="Wingdings" panose="05000000000000000000" pitchFamily="2" charset="2"/>
            </a:endParaRPr>
          </a:p>
        </p:txBody>
      </p:sp>
      <p:sp>
        <p:nvSpPr>
          <p:cNvPr id="8" name="Rechteck 7"/>
          <p:cNvSpPr/>
          <p:nvPr/>
        </p:nvSpPr>
        <p:spPr>
          <a:xfrm>
            <a:off x="1964672" y="862464"/>
            <a:ext cx="5976664" cy="369332"/>
          </a:xfrm>
          <a:prstGeom prst="rect">
            <a:avLst/>
          </a:prstGeom>
        </p:spPr>
        <p:txBody>
          <a:bodyPr wrap="square">
            <a:spAutoFit/>
          </a:bodyPr>
          <a:lstStyle/>
          <a:p>
            <a:pPr algn="ctr">
              <a:spcBef>
                <a:spcPts val="336"/>
              </a:spcBef>
            </a:pPr>
            <a:r>
              <a:rPr lang="de-DE" b="1" dirty="0">
                <a:solidFill>
                  <a:schemeClr val="tx2"/>
                </a:solidFill>
                <a:latin typeface="Arial" pitchFamily="34" charset="0"/>
                <a:cs typeface="Arial" pitchFamily="34" charset="0"/>
              </a:rPr>
              <a:t>Beschreibung des Systems und aller Elemente</a:t>
            </a:r>
          </a:p>
        </p:txBody>
      </p:sp>
      <p:sp>
        <p:nvSpPr>
          <p:cNvPr id="2" name="Foliennummernplatzhalter 1"/>
          <p:cNvSpPr>
            <a:spLocks noGrp="1"/>
          </p:cNvSpPr>
          <p:nvPr>
            <p:ph type="sldNum" sz="quarter" idx="12"/>
          </p:nvPr>
        </p:nvSpPr>
        <p:spPr/>
        <p:txBody>
          <a:bodyPr/>
          <a:lstStyle/>
          <a:p>
            <a:fld id="{2C03746F-B42A-474D-94FA-02D6826DE614}" type="slidenum">
              <a:rPr lang="de-DE" smtClean="0"/>
              <a:t>15</a:t>
            </a:fld>
            <a:endParaRPr lang="de-DE" dirty="0"/>
          </a:p>
        </p:txBody>
      </p:sp>
    </p:spTree>
    <p:extLst>
      <p:ext uri="{BB962C8B-B14F-4D97-AF65-F5344CB8AC3E}">
        <p14:creationId xmlns:p14="http://schemas.microsoft.com/office/powerpoint/2010/main" val="91557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2" end="12"/>
                                            </p:txEl>
                                          </p:spTgt>
                                        </p:tgtEl>
                                        <p:attrNameLst>
                                          <p:attrName>style.visibility</p:attrName>
                                        </p:attrNameLst>
                                      </p:cBhvr>
                                      <p:to>
                                        <p:strVal val="visible"/>
                                      </p:to>
                                    </p:set>
                                    <p:animEffect transition="in" filter="fade">
                                      <p:cBhvr>
                                        <p:cTn id="16" dur="500"/>
                                        <p:tgtEl>
                                          <p:spTgt spid="5">
                                            <p:txEl>
                                              <p:pRg st="12" end="1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fade">
                                      <p:cBhvr>
                                        <p:cTn id="35" dur="500"/>
                                        <p:tgtEl>
                                          <p:spTgt spid="5">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animEffect transition="in" filter="fade">
                                      <p:cBhvr>
                                        <p:cTn id="43" dur="500"/>
                                        <p:tgtEl>
                                          <p:spTgt spid="5">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4" end="14"/>
                                            </p:txEl>
                                          </p:spTgt>
                                        </p:tgtEl>
                                        <p:attrNameLst>
                                          <p:attrName>style.visibility</p:attrName>
                                        </p:attrNameLst>
                                      </p:cBhvr>
                                      <p:to>
                                        <p:strVal val="visible"/>
                                      </p:to>
                                    </p:set>
                                    <p:animEffect transition="in" filter="fade">
                                      <p:cBhvr>
                                        <p:cTn id="46" dur="500"/>
                                        <p:tgtEl>
                                          <p:spTgt spid="5">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1" end="1"/>
                                            </p:txEl>
                                          </p:spTgt>
                                        </p:tgtEl>
                                        <p:attrNameLst>
                                          <p:attrName>style.visibility</p:attrName>
                                        </p:attrNameLst>
                                      </p:cBhvr>
                                      <p:to>
                                        <p:strVal val="visible"/>
                                      </p:to>
                                    </p:set>
                                    <p:animEffect transition="in" filter="fade">
                                      <p:cBhvr>
                                        <p:cTn id="51" dur="500"/>
                                        <p:tgtEl>
                                          <p:spTgt spid="12">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xEl>
                                              <p:pRg st="6" end="6"/>
                                            </p:txEl>
                                          </p:spTgt>
                                        </p:tgtEl>
                                        <p:attrNameLst>
                                          <p:attrName>style.visibility</p:attrName>
                                        </p:attrNameLst>
                                      </p:cBhvr>
                                      <p:to>
                                        <p:strVal val="visible"/>
                                      </p:to>
                                    </p:set>
                                    <p:animEffect transition="in" filter="fade">
                                      <p:cBhvr>
                                        <p:cTn id="54" dur="500"/>
                                        <p:tgtEl>
                                          <p:spTgt spid="12">
                                            <p:txEl>
                                              <p:pRg st="6" end="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xEl>
                                              <p:pRg st="7" end="7"/>
                                            </p:txEl>
                                          </p:spTgt>
                                        </p:tgtEl>
                                        <p:attrNameLst>
                                          <p:attrName>style.visibility</p:attrName>
                                        </p:attrNameLst>
                                      </p:cBhvr>
                                      <p:to>
                                        <p:strVal val="visible"/>
                                      </p:to>
                                    </p:set>
                                    <p:animEffect transition="in" filter="fade">
                                      <p:cBhvr>
                                        <p:cTn id="57" dur="500"/>
                                        <p:tgtEl>
                                          <p:spTgt spid="12">
                                            <p:txEl>
                                              <p:pRg st="7" end="7"/>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2">
                                            <p:txEl>
                                              <p:pRg st="11" end="11"/>
                                            </p:txEl>
                                          </p:spTgt>
                                        </p:tgtEl>
                                        <p:attrNameLst>
                                          <p:attrName>style.visibility</p:attrName>
                                        </p:attrNameLst>
                                      </p:cBhvr>
                                      <p:to>
                                        <p:strVal val="visible"/>
                                      </p:to>
                                    </p:set>
                                    <p:animEffect transition="in" filter="fade">
                                      <p:cBhvr>
                                        <p:cTn id="60" dur="500"/>
                                        <p:tgtEl>
                                          <p:spTgt spid="12">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2">
                                            <p:txEl>
                                              <p:pRg st="2" end="2"/>
                                            </p:txEl>
                                          </p:spTgt>
                                        </p:tgtEl>
                                        <p:attrNameLst>
                                          <p:attrName>style.visibility</p:attrName>
                                        </p:attrNameLst>
                                      </p:cBhvr>
                                      <p:to>
                                        <p:strVal val="visible"/>
                                      </p:to>
                                    </p:set>
                                    <p:animEffect transition="in" filter="fade">
                                      <p:cBhvr>
                                        <p:cTn id="65" dur="500"/>
                                        <p:tgtEl>
                                          <p:spTgt spid="12">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fad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xEl>
                                              <p:pRg st="8" end="8"/>
                                            </p:txEl>
                                          </p:spTgt>
                                        </p:tgtEl>
                                        <p:attrNameLst>
                                          <p:attrName>style.visibility</p:attrName>
                                        </p:attrNameLst>
                                      </p:cBhvr>
                                      <p:to>
                                        <p:strVal val="visible"/>
                                      </p:to>
                                    </p:set>
                                    <p:animEffect transition="in" filter="fade">
                                      <p:cBhvr>
                                        <p:cTn id="73" dur="500"/>
                                        <p:tgtEl>
                                          <p:spTgt spid="12">
                                            <p:txEl>
                                              <p:pRg st="8" end="8"/>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2">
                                            <p:txEl>
                                              <p:pRg st="9" end="9"/>
                                            </p:txEl>
                                          </p:spTgt>
                                        </p:tgtEl>
                                        <p:attrNameLst>
                                          <p:attrName>style.visibility</p:attrName>
                                        </p:attrNameLst>
                                      </p:cBhvr>
                                      <p:to>
                                        <p:strVal val="visible"/>
                                      </p:to>
                                    </p:set>
                                    <p:animEffect transition="in" filter="fade">
                                      <p:cBhvr>
                                        <p:cTn id="76" dur="500"/>
                                        <p:tgtEl>
                                          <p:spTgt spid="12">
                                            <p:txEl>
                                              <p:pRg st="9" end="9"/>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2">
                                            <p:txEl>
                                              <p:pRg st="12" end="12"/>
                                            </p:txEl>
                                          </p:spTgt>
                                        </p:tgtEl>
                                        <p:attrNameLst>
                                          <p:attrName>style.visibility</p:attrName>
                                        </p:attrNameLst>
                                      </p:cBhvr>
                                      <p:to>
                                        <p:strVal val="visible"/>
                                      </p:to>
                                    </p:set>
                                    <p:animEffect transition="in" filter="fade">
                                      <p:cBhvr>
                                        <p:cTn id="81" dur="500"/>
                                        <p:tgtEl>
                                          <p:spTgt spid="1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smtClean="0"/>
              <a:t>Modellbildung</a:t>
            </a:r>
            <a:endParaRPr lang="de-DE" sz="2800" dirty="0"/>
          </a:p>
        </p:txBody>
      </p:sp>
      <p:graphicFrame>
        <p:nvGraphicFramePr>
          <p:cNvPr id="6" name="Diagramm 5">
            <a:extLst>
              <a:ext uri="{FF2B5EF4-FFF2-40B4-BE49-F238E27FC236}">
                <a16:creationId xmlns:a16="http://schemas.microsoft.com/office/drawing/2014/main" id="{EC87B7D6-BB4B-410C-BA50-551171171D86}"/>
              </a:ext>
            </a:extLst>
          </p:cNvPr>
          <p:cNvGraphicFramePr/>
          <p:nvPr>
            <p:extLst>
              <p:ext uri="{D42A27DB-BD31-4B8C-83A1-F6EECF244321}">
                <p14:modId xmlns:p14="http://schemas.microsoft.com/office/powerpoint/2010/main" val="2138774519"/>
              </p:ext>
            </p:extLst>
          </p:nvPr>
        </p:nvGraphicFramePr>
        <p:xfrm>
          <a:off x="488508" y="756865"/>
          <a:ext cx="8928992" cy="590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liennummernplatzhalter 1"/>
          <p:cNvSpPr>
            <a:spLocks noGrp="1"/>
          </p:cNvSpPr>
          <p:nvPr>
            <p:ph type="sldNum" sz="quarter" idx="12"/>
          </p:nvPr>
        </p:nvSpPr>
        <p:spPr/>
        <p:txBody>
          <a:bodyPr/>
          <a:lstStyle/>
          <a:p>
            <a:fld id="{2C03746F-B42A-474D-94FA-02D6826DE614}" type="slidenum">
              <a:rPr lang="de-DE" smtClean="0"/>
              <a:t>16</a:t>
            </a:fld>
            <a:endParaRPr lang="de-DE" dirty="0"/>
          </a:p>
        </p:txBody>
      </p:sp>
    </p:spTree>
    <p:extLst>
      <p:ext uri="{BB962C8B-B14F-4D97-AF65-F5344CB8AC3E}">
        <p14:creationId xmlns:p14="http://schemas.microsoft.com/office/powerpoint/2010/main" val="36200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Gerader Verbinder 70"/>
          <p:cNvCxnSpPr/>
          <p:nvPr/>
        </p:nvCxnSpPr>
        <p:spPr>
          <a:xfrm>
            <a:off x="4232919" y="2547563"/>
            <a:ext cx="1" cy="1483514"/>
          </a:xfrm>
          <a:prstGeom prst="line">
            <a:avLst/>
          </a:prstGeom>
          <a:ln w="38100">
            <a:headEnd type="none" w="med" len="med"/>
            <a:tailEnd type="none" w="med" len="med"/>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62" name="Gerader Verbinder 61"/>
          <p:cNvCxnSpPr>
            <a:stCxn id="11" idx="1"/>
          </p:cNvCxnSpPr>
          <p:nvPr/>
        </p:nvCxnSpPr>
        <p:spPr>
          <a:xfrm flipH="1" flipV="1">
            <a:off x="1132297" y="2547563"/>
            <a:ext cx="625412" cy="1"/>
          </a:xfrm>
          <a:prstGeom prst="line">
            <a:avLst/>
          </a:prstGeom>
          <a:ln w="38100"/>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 name="Textplatzhalter 3"/>
          <p:cNvSpPr>
            <a:spLocks noGrp="1"/>
          </p:cNvSpPr>
          <p:nvPr>
            <p:ph type="body" sz="quarter" idx="4294967295"/>
          </p:nvPr>
        </p:nvSpPr>
        <p:spPr>
          <a:xfrm>
            <a:off x="413074" y="1263678"/>
            <a:ext cx="4665663" cy="5184775"/>
          </a:xfrm>
        </p:spPr>
        <p:txBody>
          <a:bodyPr>
            <a:normAutofit/>
          </a:bodyPr>
          <a:lstStyle/>
          <a:p>
            <a:pPr marL="0" indent="0" algn="ctr">
              <a:buNone/>
            </a:pPr>
            <a:r>
              <a:rPr lang="de-DE" sz="2800" b="1" dirty="0">
                <a:solidFill>
                  <a:schemeClr val="tx2"/>
                </a:solidFill>
                <a:latin typeface="Arial" pitchFamily="34" charset="0"/>
                <a:cs typeface="Arial" pitchFamily="34" charset="0"/>
                <a:sym typeface="Wingdings" panose="05000000000000000000" pitchFamily="2" charset="2"/>
              </a:rPr>
              <a:t>Trommeltürproblem</a:t>
            </a:r>
            <a:endParaRPr lang="de-DE" sz="2800" b="1" dirty="0">
              <a:solidFill>
                <a:schemeClr val="tx2"/>
              </a:solidFill>
              <a:latin typeface="Arial" pitchFamily="34" charset="0"/>
              <a:cs typeface="Arial" pitchFamily="34" charset="0"/>
            </a:endParaRPr>
          </a:p>
        </p:txBody>
      </p:sp>
      <p:sp>
        <p:nvSpPr>
          <p:cNvPr id="12" name="Textplatzhalter 3"/>
          <p:cNvSpPr txBox="1">
            <a:spLocks/>
          </p:cNvSpPr>
          <p:nvPr/>
        </p:nvSpPr>
        <p:spPr>
          <a:xfrm>
            <a:off x="4743233" y="1263678"/>
            <a:ext cx="4664968" cy="5184576"/>
          </a:xfrm>
          <a:prstGeom prst="rect">
            <a:avLst/>
          </a:prstGeom>
          <a:noFill/>
        </p:spPr>
        <p:txBody>
          <a:bodyPr lIns="252000" tIns="72000" rIns="252000" bIns="72000"/>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r>
              <a:rPr lang="de-DE" sz="2800" dirty="0" smtClean="0">
                <a:sym typeface="Wingdings" panose="05000000000000000000" pitchFamily="2" charset="2"/>
              </a:rPr>
              <a:t>Sockenproblem</a:t>
            </a:r>
            <a:endParaRPr lang="de-DE" sz="2800" dirty="0"/>
          </a:p>
        </p:txBody>
      </p:sp>
      <p:sp>
        <p:nvSpPr>
          <p:cNvPr id="13" name="Rechteck 12"/>
          <p:cNvSpPr/>
          <p:nvPr/>
        </p:nvSpPr>
        <p:spPr>
          <a:xfrm>
            <a:off x="3418704" y="4031077"/>
            <a:ext cx="1835223" cy="910091"/>
          </a:xfrm>
          <a:prstGeom prst="rect">
            <a:avLst/>
          </a:prstGeom>
          <a:ln w="3810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Trommeltür</a:t>
            </a:r>
            <a:endParaRPr lang="de-DE" dirty="0"/>
          </a:p>
        </p:txBody>
      </p:sp>
      <p:cxnSp>
        <p:nvCxnSpPr>
          <p:cNvPr id="24" name="Gerade Verbindung mit Pfeil 23"/>
          <p:cNvCxnSpPr>
            <a:stCxn id="8" idx="3"/>
            <a:endCxn id="13" idx="1"/>
          </p:cNvCxnSpPr>
          <p:nvPr/>
        </p:nvCxnSpPr>
        <p:spPr>
          <a:xfrm>
            <a:off x="2106744" y="4486122"/>
            <a:ext cx="1311959" cy="0"/>
          </a:xfrm>
          <a:prstGeom prst="straightConnector1">
            <a:avLst/>
          </a:prstGeom>
          <a:ln w="38100">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 name="Rechteck 7"/>
          <p:cNvSpPr/>
          <p:nvPr/>
        </p:nvSpPr>
        <p:spPr>
          <a:xfrm>
            <a:off x="157850" y="4031077"/>
            <a:ext cx="1948895" cy="910091"/>
          </a:xfrm>
          <a:prstGeom prst="rect">
            <a:avLst/>
          </a:prstGeom>
          <a:ln w="3810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Waschprogramm</a:t>
            </a:r>
            <a:endParaRPr lang="de-DE" dirty="0"/>
          </a:p>
        </p:txBody>
      </p:sp>
      <p:sp>
        <p:nvSpPr>
          <p:cNvPr id="11" name="Rechteck 10"/>
          <p:cNvSpPr/>
          <p:nvPr/>
        </p:nvSpPr>
        <p:spPr>
          <a:xfrm>
            <a:off x="1757709" y="2092518"/>
            <a:ext cx="1835223" cy="910091"/>
          </a:xfrm>
          <a:prstGeom prst="rect">
            <a:avLst/>
          </a:prstGeom>
          <a:ln w="3810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Starttaste</a:t>
            </a:r>
            <a:endParaRPr lang="de-DE" dirty="0"/>
          </a:p>
        </p:txBody>
      </p:sp>
      <p:sp>
        <p:nvSpPr>
          <p:cNvPr id="25" name="Textfeld 24"/>
          <p:cNvSpPr txBox="1"/>
          <p:nvPr/>
        </p:nvSpPr>
        <p:spPr>
          <a:xfrm>
            <a:off x="157850" y="3002609"/>
            <a:ext cx="823418" cy="359069"/>
          </a:xfrm>
          <a:prstGeom prst="rect">
            <a:avLst/>
          </a:prstGeom>
          <a:noFill/>
        </p:spPr>
        <p:txBody>
          <a:bodyPr wrap="square" rtlCol="0">
            <a:spAutoFit/>
          </a:bodyPr>
          <a:lstStyle/>
          <a:p>
            <a:r>
              <a:rPr lang="de-DE" dirty="0" smtClean="0"/>
              <a:t>startet</a:t>
            </a:r>
            <a:endParaRPr lang="de-DE" dirty="0"/>
          </a:p>
        </p:txBody>
      </p:sp>
      <p:sp>
        <p:nvSpPr>
          <p:cNvPr id="26" name="Textfeld 25"/>
          <p:cNvSpPr txBox="1"/>
          <p:nvPr/>
        </p:nvSpPr>
        <p:spPr>
          <a:xfrm>
            <a:off x="2334197" y="4486122"/>
            <a:ext cx="823418" cy="359069"/>
          </a:xfrm>
          <a:prstGeom prst="rect">
            <a:avLst/>
          </a:prstGeom>
          <a:noFill/>
        </p:spPr>
        <p:txBody>
          <a:bodyPr wrap="square" rtlCol="0">
            <a:spAutoFit/>
          </a:bodyPr>
          <a:lstStyle/>
          <a:p>
            <a:r>
              <a:rPr lang="de-DE" dirty="0" smtClean="0"/>
              <a:t>öffnet</a:t>
            </a:r>
            <a:endParaRPr lang="de-DE" dirty="0"/>
          </a:p>
        </p:txBody>
      </p:sp>
      <p:sp>
        <p:nvSpPr>
          <p:cNvPr id="27" name="Textfeld 26"/>
          <p:cNvSpPr txBox="1"/>
          <p:nvPr/>
        </p:nvSpPr>
        <p:spPr>
          <a:xfrm>
            <a:off x="4383121" y="3002884"/>
            <a:ext cx="1045032" cy="359069"/>
          </a:xfrm>
          <a:prstGeom prst="rect">
            <a:avLst/>
          </a:prstGeom>
          <a:noFill/>
        </p:spPr>
        <p:txBody>
          <a:bodyPr wrap="square" rtlCol="0">
            <a:spAutoFit/>
          </a:bodyPr>
          <a:lstStyle/>
          <a:p>
            <a:r>
              <a:rPr lang="de-DE" dirty="0" smtClean="0"/>
              <a:t>aktiviert</a:t>
            </a:r>
            <a:endParaRPr lang="de-DE" dirty="0"/>
          </a:p>
        </p:txBody>
      </p:sp>
      <p:sp>
        <p:nvSpPr>
          <p:cNvPr id="44" name="Textfeld 43"/>
          <p:cNvSpPr txBox="1"/>
          <p:nvPr/>
        </p:nvSpPr>
        <p:spPr>
          <a:xfrm>
            <a:off x="6751524" y="3074915"/>
            <a:ext cx="2730976" cy="369332"/>
          </a:xfrm>
          <a:prstGeom prst="rect">
            <a:avLst/>
          </a:prstGeom>
          <a:noFill/>
        </p:spPr>
        <p:txBody>
          <a:bodyPr wrap="square" rtlCol="0">
            <a:spAutoFit/>
          </a:bodyPr>
          <a:lstStyle/>
          <a:p>
            <a:r>
              <a:rPr lang="de-DE" dirty="0" smtClean="0"/>
              <a:t>Läuft noch</a:t>
            </a:r>
            <a:endParaRPr lang="de-DE" dirty="0"/>
          </a:p>
        </p:txBody>
      </p:sp>
      <p:sp>
        <p:nvSpPr>
          <p:cNvPr id="32" name="Textfeld 31"/>
          <p:cNvSpPr txBox="1"/>
          <p:nvPr/>
        </p:nvSpPr>
        <p:spPr>
          <a:xfrm>
            <a:off x="8198664" y="3726307"/>
            <a:ext cx="2088232" cy="646331"/>
          </a:xfrm>
          <a:prstGeom prst="rect">
            <a:avLst/>
          </a:prstGeom>
          <a:noFill/>
        </p:spPr>
        <p:txBody>
          <a:bodyPr wrap="square" rtlCol="0">
            <a:spAutoFit/>
          </a:bodyPr>
          <a:lstStyle/>
          <a:p>
            <a:r>
              <a:rPr lang="de-DE" dirty="0" smtClean="0"/>
              <a:t>Tür</a:t>
            </a:r>
          </a:p>
          <a:p>
            <a:r>
              <a:rPr lang="de-DE" dirty="0" smtClean="0"/>
              <a:t>verschlossen</a:t>
            </a:r>
            <a:endParaRPr lang="de-DE" dirty="0"/>
          </a:p>
        </p:txBody>
      </p:sp>
      <p:sp>
        <p:nvSpPr>
          <p:cNvPr id="35" name="Textfeld 34"/>
          <p:cNvSpPr txBox="1"/>
          <p:nvPr/>
        </p:nvSpPr>
        <p:spPr>
          <a:xfrm>
            <a:off x="5653096" y="2689731"/>
            <a:ext cx="2380431" cy="369332"/>
          </a:xfrm>
          <a:prstGeom prst="rect">
            <a:avLst/>
          </a:prstGeom>
          <a:noFill/>
        </p:spPr>
        <p:txBody>
          <a:bodyPr wrap="square" rtlCol="0">
            <a:spAutoFit/>
          </a:bodyPr>
          <a:lstStyle/>
          <a:p>
            <a:r>
              <a:rPr lang="de-DE" dirty="0" smtClean="0"/>
              <a:t>Waschprogramm</a:t>
            </a:r>
            <a:endParaRPr lang="de-DE" dirty="0"/>
          </a:p>
        </p:txBody>
      </p:sp>
      <p:cxnSp>
        <p:nvCxnSpPr>
          <p:cNvPr id="29" name="Gerade Verbindung mit Pfeil 28"/>
          <p:cNvCxnSpPr/>
          <p:nvPr/>
        </p:nvCxnSpPr>
        <p:spPr>
          <a:xfrm>
            <a:off x="5905126" y="4049473"/>
            <a:ext cx="2341183" cy="0"/>
          </a:xfrm>
          <a:prstGeom prst="straightConnector1">
            <a:avLst/>
          </a:prstGeom>
          <a:ln w="76200">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4" name="Gerade Verbindung mit Pfeil 33"/>
          <p:cNvCxnSpPr/>
          <p:nvPr/>
        </p:nvCxnSpPr>
        <p:spPr>
          <a:xfrm>
            <a:off x="6521450" y="3068342"/>
            <a:ext cx="643725" cy="983837"/>
          </a:xfrm>
          <a:prstGeom prst="straightConnector1">
            <a:avLst/>
          </a:prstGeom>
          <a:ln w="38100">
            <a:solidFill>
              <a:srgbClr val="00B0F0"/>
            </a:solidFill>
            <a:tailEnd type="triangle"/>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6" name="Gerader Verbinder 45"/>
          <p:cNvCxnSpPr/>
          <p:nvPr/>
        </p:nvCxnSpPr>
        <p:spPr>
          <a:xfrm flipH="1" flipV="1">
            <a:off x="6753200" y="3434968"/>
            <a:ext cx="1152128" cy="2582"/>
          </a:xfrm>
          <a:prstGeom prst="line">
            <a:avLst/>
          </a:prstGeom>
          <a:ln>
            <a:solidFill>
              <a:srgbClr val="00B0F0"/>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7" name="Textplatzhalter 13"/>
          <p:cNvSpPr>
            <a:spLocks noGrp="1"/>
          </p:cNvSpPr>
          <p:nvPr>
            <p:ph type="body" sz="quarter" idx="15"/>
          </p:nvPr>
        </p:nvSpPr>
        <p:spPr>
          <a:xfrm>
            <a:off x="311287" y="0"/>
            <a:ext cx="9283435" cy="825500"/>
          </a:xfrm>
        </p:spPr>
        <p:txBody>
          <a:bodyPr/>
          <a:lstStyle/>
          <a:p>
            <a:pPr algn="ctr"/>
            <a:r>
              <a:rPr lang="de-DE" sz="2800" dirty="0" smtClean="0"/>
              <a:t>Modellbildung </a:t>
            </a:r>
            <a:r>
              <a:rPr lang="de-DE" sz="2800" smtClean="0"/>
              <a:t>– Wirkbeziehungen</a:t>
            </a:r>
            <a:endParaRPr lang="de-DE" sz="2800" dirty="0"/>
          </a:p>
        </p:txBody>
      </p:sp>
      <p:cxnSp>
        <p:nvCxnSpPr>
          <p:cNvPr id="63" name="Gerader Verbinder 62"/>
          <p:cNvCxnSpPr/>
          <p:nvPr/>
        </p:nvCxnSpPr>
        <p:spPr>
          <a:xfrm>
            <a:off x="1152416" y="2547563"/>
            <a:ext cx="1" cy="1483514"/>
          </a:xfrm>
          <a:prstGeom prst="line">
            <a:avLst/>
          </a:prstGeom>
          <a:ln w="38100">
            <a:headEnd type="none" w="med" len="med"/>
            <a:tailEnd type="triangle" w="med" len="med"/>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72" name="Gerader Verbinder 71"/>
          <p:cNvCxnSpPr/>
          <p:nvPr/>
        </p:nvCxnSpPr>
        <p:spPr>
          <a:xfrm flipH="1">
            <a:off x="3601053" y="2547563"/>
            <a:ext cx="651600" cy="3905"/>
          </a:xfrm>
          <a:prstGeom prst="line">
            <a:avLst/>
          </a:prstGeom>
          <a:ln w="38100">
            <a:headEnd type="none" w="med" len="med"/>
            <a:tailEnd type="triangle" w="med" len="med"/>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 name="Foliennummernplatzhalter 1"/>
          <p:cNvSpPr>
            <a:spLocks noGrp="1"/>
          </p:cNvSpPr>
          <p:nvPr>
            <p:ph type="sldNum" sz="quarter" idx="12"/>
          </p:nvPr>
        </p:nvSpPr>
        <p:spPr/>
        <p:txBody>
          <a:bodyPr/>
          <a:lstStyle/>
          <a:p>
            <a:fld id="{2C03746F-B42A-474D-94FA-02D6826DE614}" type="slidenum">
              <a:rPr lang="de-DE" smtClean="0"/>
              <a:t>17</a:t>
            </a:fld>
            <a:endParaRPr lang="de-DE" dirty="0"/>
          </a:p>
        </p:txBody>
      </p:sp>
    </p:spTree>
    <p:extLst>
      <p:ext uri="{BB962C8B-B14F-4D97-AF65-F5344CB8AC3E}">
        <p14:creationId xmlns:p14="http://schemas.microsoft.com/office/powerpoint/2010/main" val="412073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right)">
                                      <p:cBhvr>
                                        <p:cTn id="30" dur="500"/>
                                        <p:tgtEl>
                                          <p:spTgt spid="62"/>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wipe(up)">
                                      <p:cBhvr>
                                        <p:cTn id="34" dur="500"/>
                                        <p:tgtEl>
                                          <p:spTgt spid="63"/>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down)">
                                      <p:cBhvr>
                                        <p:cTn id="52" dur="500"/>
                                        <p:tgtEl>
                                          <p:spTgt spid="71"/>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wipe(right)">
                                      <p:cBhvr>
                                        <p:cTn id="56" dur="500"/>
                                        <p:tgtEl>
                                          <p:spTgt spid="72"/>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up)">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right)">
                                      <p:cBhvr>
                                        <p:cTn id="85" dur="500"/>
                                        <p:tgtEl>
                                          <p:spTgt spid="46"/>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3" grpId="0" animBg="1"/>
      <p:bldP spid="8" grpId="0" animBg="1"/>
      <p:bldP spid="11" grpId="0" animBg="1"/>
      <p:bldP spid="25" grpId="0"/>
      <p:bldP spid="27" grpId="0"/>
      <p:bldP spid="44" grpId="0"/>
      <p:bldP spid="32"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smtClean="0"/>
              <a:t>Modellbildung</a:t>
            </a:r>
            <a:endParaRPr lang="de-DE" sz="2800" dirty="0"/>
          </a:p>
        </p:txBody>
      </p:sp>
      <p:graphicFrame>
        <p:nvGraphicFramePr>
          <p:cNvPr id="6" name="Diagramm 5">
            <a:extLst>
              <a:ext uri="{FF2B5EF4-FFF2-40B4-BE49-F238E27FC236}">
                <a16:creationId xmlns:a16="http://schemas.microsoft.com/office/drawing/2014/main" id="{EC87B7D6-BB4B-410C-BA50-551171171D86}"/>
              </a:ext>
            </a:extLst>
          </p:cNvPr>
          <p:cNvGraphicFramePr/>
          <p:nvPr>
            <p:extLst>
              <p:ext uri="{D42A27DB-BD31-4B8C-83A1-F6EECF244321}">
                <p14:modId xmlns:p14="http://schemas.microsoft.com/office/powerpoint/2010/main" val="4283345905"/>
              </p:ext>
            </p:extLst>
          </p:nvPr>
        </p:nvGraphicFramePr>
        <p:xfrm>
          <a:off x="488508" y="756865"/>
          <a:ext cx="8928992" cy="590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liennummernplatzhalter 1"/>
          <p:cNvSpPr>
            <a:spLocks noGrp="1"/>
          </p:cNvSpPr>
          <p:nvPr>
            <p:ph type="sldNum" sz="quarter" idx="12"/>
          </p:nvPr>
        </p:nvSpPr>
        <p:spPr/>
        <p:txBody>
          <a:bodyPr/>
          <a:lstStyle/>
          <a:p>
            <a:fld id="{2C03746F-B42A-474D-94FA-02D6826DE614}" type="slidenum">
              <a:rPr lang="de-DE" smtClean="0"/>
              <a:t>18</a:t>
            </a:fld>
            <a:endParaRPr lang="de-DE" dirty="0"/>
          </a:p>
        </p:txBody>
      </p:sp>
    </p:spTree>
    <p:extLst>
      <p:ext uri="{BB962C8B-B14F-4D97-AF65-F5344CB8AC3E}">
        <p14:creationId xmlns:p14="http://schemas.microsoft.com/office/powerpoint/2010/main" val="316504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lussdiagramm: Prozess 97"/>
          <p:cNvSpPr/>
          <p:nvPr/>
        </p:nvSpPr>
        <p:spPr>
          <a:xfrm>
            <a:off x="6450958" y="4591997"/>
            <a:ext cx="1958426" cy="720080"/>
          </a:xfrm>
          <a:prstGeom prst="flowChartProcess">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Trommeltür öffnen</a:t>
            </a:r>
            <a:endParaRPr lang="de-DE" dirty="0"/>
          </a:p>
        </p:txBody>
      </p:sp>
      <p:sp>
        <p:nvSpPr>
          <p:cNvPr id="37" name="Rechteck 36"/>
          <p:cNvSpPr/>
          <p:nvPr/>
        </p:nvSpPr>
        <p:spPr>
          <a:xfrm>
            <a:off x="1823324" y="4873037"/>
            <a:ext cx="1948895" cy="910091"/>
          </a:xfrm>
          <a:prstGeom prst="rect">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Waschprogramm starten</a:t>
            </a:r>
            <a:endParaRPr lang="de-DE" dirty="0"/>
          </a:p>
        </p:txBody>
      </p:sp>
      <p:cxnSp>
        <p:nvCxnSpPr>
          <p:cNvPr id="71" name="Gerade Verbindung mit Pfeil 70"/>
          <p:cNvCxnSpPr>
            <a:stCxn id="64" idx="2"/>
            <a:endCxn id="37" idx="0"/>
          </p:cNvCxnSpPr>
          <p:nvPr/>
        </p:nvCxnSpPr>
        <p:spPr>
          <a:xfrm>
            <a:off x="2797772" y="4077072"/>
            <a:ext cx="0" cy="795965"/>
          </a:xfrm>
          <a:prstGeom prst="straightConnector1">
            <a:avLst/>
          </a:prstGeom>
          <a:ln w="38100">
            <a:solidFill>
              <a:srgbClr val="92D050"/>
            </a:solidFill>
            <a:tailEnd type="triangle"/>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6" name="Gerader Verbinder 105"/>
          <p:cNvCxnSpPr/>
          <p:nvPr/>
        </p:nvCxnSpPr>
        <p:spPr>
          <a:xfrm>
            <a:off x="3775125" y="3715200"/>
            <a:ext cx="172669" cy="1"/>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64" name="Flussdiagramm: Prozess 63"/>
          <p:cNvSpPr/>
          <p:nvPr/>
        </p:nvSpPr>
        <p:spPr>
          <a:xfrm>
            <a:off x="1823325" y="3356992"/>
            <a:ext cx="1948894" cy="720080"/>
          </a:xfrm>
          <a:prstGeom prst="flowChartProcess">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Trommeltür geschlossen?</a:t>
            </a:r>
            <a:endParaRPr lang="de-DE" dirty="0"/>
          </a:p>
        </p:txBody>
      </p:sp>
      <p:sp>
        <p:nvSpPr>
          <p:cNvPr id="12" name="Textplatzhalter 3"/>
          <p:cNvSpPr txBox="1">
            <a:spLocks/>
          </p:cNvSpPr>
          <p:nvPr/>
        </p:nvSpPr>
        <p:spPr>
          <a:xfrm>
            <a:off x="5130951" y="1060867"/>
            <a:ext cx="4664968" cy="5184576"/>
          </a:xfrm>
          <a:prstGeom prst="rect">
            <a:avLst/>
          </a:prstGeom>
          <a:noFill/>
        </p:spPr>
        <p:txBody>
          <a:bodyPr lIns="252000" tIns="72000" rIns="252000" bIns="72000"/>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r>
              <a:rPr lang="de-DE" sz="2800" dirty="0" smtClean="0">
                <a:sym typeface="Wingdings" panose="05000000000000000000" pitchFamily="2" charset="2"/>
              </a:rPr>
              <a:t>Sockenproblem</a:t>
            </a:r>
            <a:endParaRPr lang="de-DE" sz="2800" dirty="0"/>
          </a:p>
        </p:txBody>
      </p:sp>
      <p:cxnSp>
        <p:nvCxnSpPr>
          <p:cNvPr id="100" name="Gerade Verbindung mit Pfeil 99"/>
          <p:cNvCxnSpPr>
            <a:stCxn id="93" idx="2"/>
            <a:endCxn id="98" idx="0"/>
          </p:cNvCxnSpPr>
          <p:nvPr/>
        </p:nvCxnSpPr>
        <p:spPr>
          <a:xfrm>
            <a:off x="7425406" y="4077072"/>
            <a:ext cx="4765" cy="514925"/>
          </a:xfrm>
          <a:prstGeom prst="straightConnector1">
            <a:avLst/>
          </a:prstGeom>
          <a:ln w="38100">
            <a:solidFill>
              <a:srgbClr val="92D050"/>
            </a:solidFill>
            <a:tailEnd type="triangle"/>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 name="Textplatzhalter 3"/>
          <p:cNvSpPr>
            <a:spLocks noGrp="1"/>
          </p:cNvSpPr>
          <p:nvPr>
            <p:ph type="body" sz="quarter" idx="4294967295"/>
          </p:nvPr>
        </p:nvSpPr>
        <p:spPr>
          <a:xfrm>
            <a:off x="469790" y="1029638"/>
            <a:ext cx="4665663" cy="5184775"/>
          </a:xfrm>
        </p:spPr>
        <p:txBody>
          <a:bodyPr>
            <a:normAutofit/>
          </a:bodyPr>
          <a:lstStyle/>
          <a:p>
            <a:pPr marL="0" indent="0" algn="ctr" defTabSz="914296">
              <a:spcBef>
                <a:spcPct val="20000"/>
              </a:spcBef>
              <a:buNone/>
            </a:pPr>
            <a:r>
              <a:rPr lang="de-DE" sz="2800" b="1" dirty="0">
                <a:solidFill>
                  <a:schemeClr val="tx2"/>
                </a:solidFill>
                <a:latin typeface="Arial" pitchFamily="34" charset="0"/>
                <a:cs typeface="Arial" pitchFamily="34" charset="0"/>
                <a:sym typeface="Wingdings" panose="05000000000000000000" pitchFamily="2" charset="2"/>
              </a:rPr>
              <a:t>Trommeltürproblem</a:t>
            </a:r>
            <a:endParaRPr lang="de-DE" sz="2800" b="1" dirty="0">
              <a:solidFill>
                <a:schemeClr val="tx2"/>
              </a:solidFill>
              <a:latin typeface="Arial" pitchFamily="34" charset="0"/>
              <a:cs typeface="Arial" pitchFamily="34" charset="0"/>
            </a:endParaRPr>
          </a:p>
        </p:txBody>
      </p:sp>
      <p:cxnSp>
        <p:nvCxnSpPr>
          <p:cNvPr id="68" name="Gerade Verbindung mit Pfeil 67"/>
          <p:cNvCxnSpPr>
            <a:stCxn id="38" idx="2"/>
            <a:endCxn id="64" idx="0"/>
          </p:cNvCxnSpPr>
          <p:nvPr/>
        </p:nvCxnSpPr>
        <p:spPr>
          <a:xfrm flipH="1">
            <a:off x="2797772" y="2306653"/>
            <a:ext cx="2851" cy="1050339"/>
          </a:xfrm>
          <a:prstGeom prst="straightConnector1">
            <a:avLst/>
          </a:prstGeom>
          <a:ln w="38100">
            <a:tailEnd type="triangle"/>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7" name="Textfeld 76"/>
          <p:cNvSpPr txBox="1"/>
          <p:nvPr/>
        </p:nvSpPr>
        <p:spPr>
          <a:xfrm>
            <a:off x="4050677" y="2657401"/>
            <a:ext cx="792089" cy="369332"/>
          </a:xfrm>
          <a:prstGeom prst="rect">
            <a:avLst/>
          </a:prstGeom>
          <a:noFill/>
        </p:spPr>
        <p:txBody>
          <a:bodyPr wrap="square" rtlCol="0">
            <a:spAutoFit/>
          </a:bodyPr>
          <a:lstStyle/>
          <a:p>
            <a:r>
              <a:rPr lang="de-DE" dirty="0" smtClean="0"/>
              <a:t>nein</a:t>
            </a:r>
            <a:endParaRPr lang="de-DE" dirty="0"/>
          </a:p>
        </p:txBody>
      </p:sp>
      <p:sp>
        <p:nvSpPr>
          <p:cNvPr id="78" name="Textfeld 77"/>
          <p:cNvSpPr txBox="1"/>
          <p:nvPr/>
        </p:nvSpPr>
        <p:spPr>
          <a:xfrm>
            <a:off x="1611451" y="2657401"/>
            <a:ext cx="1198445" cy="369332"/>
          </a:xfrm>
          <a:prstGeom prst="rect">
            <a:avLst/>
          </a:prstGeom>
          <a:noFill/>
        </p:spPr>
        <p:txBody>
          <a:bodyPr wrap="square" rtlCol="0">
            <a:spAutoFit/>
          </a:bodyPr>
          <a:lstStyle/>
          <a:p>
            <a:r>
              <a:rPr lang="de-DE" dirty="0" smtClean="0"/>
              <a:t>betätigen</a:t>
            </a:r>
            <a:endParaRPr lang="de-DE" dirty="0"/>
          </a:p>
        </p:txBody>
      </p:sp>
      <p:sp>
        <p:nvSpPr>
          <p:cNvPr id="79" name="Textfeld 78"/>
          <p:cNvSpPr txBox="1"/>
          <p:nvPr/>
        </p:nvSpPr>
        <p:spPr>
          <a:xfrm>
            <a:off x="2797771" y="4222665"/>
            <a:ext cx="792089" cy="369332"/>
          </a:xfrm>
          <a:prstGeom prst="rect">
            <a:avLst/>
          </a:prstGeom>
          <a:noFill/>
        </p:spPr>
        <p:txBody>
          <a:bodyPr wrap="square" rtlCol="0">
            <a:spAutoFit/>
          </a:bodyPr>
          <a:lstStyle/>
          <a:p>
            <a:r>
              <a:rPr lang="de-DE" dirty="0" smtClean="0"/>
              <a:t>ja</a:t>
            </a:r>
            <a:endParaRPr lang="de-DE" dirty="0"/>
          </a:p>
        </p:txBody>
      </p:sp>
      <p:sp>
        <p:nvSpPr>
          <p:cNvPr id="101" name="Textfeld 100"/>
          <p:cNvSpPr txBox="1"/>
          <p:nvPr/>
        </p:nvSpPr>
        <p:spPr>
          <a:xfrm>
            <a:off x="9057456" y="2671754"/>
            <a:ext cx="632520" cy="369332"/>
          </a:xfrm>
          <a:prstGeom prst="rect">
            <a:avLst/>
          </a:prstGeom>
          <a:noFill/>
        </p:spPr>
        <p:txBody>
          <a:bodyPr wrap="square" rtlCol="0">
            <a:spAutoFit/>
          </a:bodyPr>
          <a:lstStyle/>
          <a:p>
            <a:r>
              <a:rPr lang="de-DE" dirty="0" smtClean="0"/>
              <a:t>läuft</a:t>
            </a:r>
            <a:endParaRPr lang="de-DE" dirty="0"/>
          </a:p>
        </p:txBody>
      </p:sp>
      <p:sp>
        <p:nvSpPr>
          <p:cNvPr id="102" name="Textfeld 101"/>
          <p:cNvSpPr txBox="1"/>
          <p:nvPr/>
        </p:nvSpPr>
        <p:spPr>
          <a:xfrm>
            <a:off x="7468631" y="4149868"/>
            <a:ext cx="1156776" cy="369332"/>
          </a:xfrm>
          <a:prstGeom prst="rect">
            <a:avLst/>
          </a:prstGeom>
          <a:noFill/>
        </p:spPr>
        <p:txBody>
          <a:bodyPr wrap="square" rtlCol="0">
            <a:spAutoFit/>
          </a:bodyPr>
          <a:lstStyle/>
          <a:p>
            <a:r>
              <a:rPr lang="de-DE" dirty="0" smtClean="0"/>
              <a:t>beendet</a:t>
            </a:r>
            <a:endParaRPr lang="de-DE" dirty="0"/>
          </a:p>
        </p:txBody>
      </p:sp>
      <p:sp>
        <p:nvSpPr>
          <p:cNvPr id="104" name="Textplatzhalter 13"/>
          <p:cNvSpPr>
            <a:spLocks noGrp="1"/>
          </p:cNvSpPr>
          <p:nvPr>
            <p:ph type="body" sz="quarter" idx="15"/>
          </p:nvPr>
        </p:nvSpPr>
        <p:spPr>
          <a:xfrm>
            <a:off x="311287" y="0"/>
            <a:ext cx="9283435" cy="825500"/>
          </a:xfrm>
        </p:spPr>
        <p:txBody>
          <a:bodyPr/>
          <a:lstStyle/>
          <a:p>
            <a:pPr algn="ctr"/>
            <a:r>
              <a:rPr lang="de-DE" sz="2800" dirty="0" smtClean="0"/>
              <a:t>Modellbildung </a:t>
            </a:r>
            <a:r>
              <a:rPr lang="de-DE" sz="2800" smtClean="0"/>
              <a:t>– ablaufbeziehungen</a:t>
            </a:r>
            <a:endParaRPr lang="de-DE" sz="2800" dirty="0"/>
          </a:p>
        </p:txBody>
      </p:sp>
      <p:sp>
        <p:nvSpPr>
          <p:cNvPr id="38" name="Rechteck 37"/>
          <p:cNvSpPr/>
          <p:nvPr/>
        </p:nvSpPr>
        <p:spPr>
          <a:xfrm>
            <a:off x="2216696" y="1869523"/>
            <a:ext cx="1167854" cy="437130"/>
          </a:xfrm>
          <a:prstGeom prst="rect">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Starttaste</a:t>
            </a:r>
            <a:endParaRPr lang="de-DE" dirty="0"/>
          </a:p>
        </p:txBody>
      </p:sp>
      <p:cxnSp>
        <p:nvCxnSpPr>
          <p:cNvPr id="121" name="Gerader Verbinder 120"/>
          <p:cNvCxnSpPr/>
          <p:nvPr/>
        </p:nvCxnSpPr>
        <p:spPr>
          <a:xfrm>
            <a:off x="8399853" y="3573016"/>
            <a:ext cx="657603" cy="0"/>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93" name="Rechteck 92"/>
          <p:cNvSpPr/>
          <p:nvPr/>
        </p:nvSpPr>
        <p:spPr>
          <a:xfrm>
            <a:off x="6450958" y="3166981"/>
            <a:ext cx="1948895" cy="910091"/>
          </a:xfrm>
          <a:prstGeom prst="rect">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Waschprogramm</a:t>
            </a:r>
            <a:endParaRPr lang="de-DE" dirty="0"/>
          </a:p>
        </p:txBody>
      </p:sp>
      <p:cxnSp>
        <p:nvCxnSpPr>
          <p:cNvPr id="111" name="Gerader Verbinder 110"/>
          <p:cNvCxnSpPr/>
          <p:nvPr/>
        </p:nvCxnSpPr>
        <p:spPr>
          <a:xfrm>
            <a:off x="3384000" y="2001600"/>
            <a:ext cx="560338" cy="0"/>
          </a:xfrm>
          <a:prstGeom prst="line">
            <a:avLst/>
          </a:prstGeom>
          <a:ln w="38100">
            <a:solidFill>
              <a:schemeClr val="accent4"/>
            </a:solidFill>
            <a:headEnd type="triangle" w="med" len="med"/>
            <a:tailEnd type="none" w="med" len="med"/>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7" name="Gerader Verbinder 106"/>
          <p:cNvCxnSpPr/>
          <p:nvPr/>
        </p:nvCxnSpPr>
        <p:spPr>
          <a:xfrm flipV="1">
            <a:off x="3944888" y="1983600"/>
            <a:ext cx="0" cy="1749600"/>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32" name="Gerader Verbinder 131"/>
          <p:cNvCxnSpPr/>
          <p:nvPr/>
        </p:nvCxnSpPr>
        <p:spPr>
          <a:xfrm flipH="1" flipV="1">
            <a:off x="7423753" y="2187121"/>
            <a:ext cx="1653" cy="986400"/>
          </a:xfrm>
          <a:prstGeom prst="line">
            <a:avLst/>
          </a:prstGeom>
          <a:ln w="38100">
            <a:solidFill>
              <a:schemeClr val="accent4"/>
            </a:solidFill>
            <a:headEnd type="triangle" w="med" len="med"/>
            <a:tailEnd type="none" w="med" len="med"/>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28" name="Gerader Verbinder 127"/>
          <p:cNvCxnSpPr/>
          <p:nvPr/>
        </p:nvCxnSpPr>
        <p:spPr>
          <a:xfrm>
            <a:off x="7425404" y="2204864"/>
            <a:ext cx="1632052" cy="0"/>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25" name="Gerader Verbinder 124"/>
          <p:cNvCxnSpPr/>
          <p:nvPr/>
        </p:nvCxnSpPr>
        <p:spPr>
          <a:xfrm flipV="1">
            <a:off x="9057456" y="2187121"/>
            <a:ext cx="0" cy="1404000"/>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 name="Foliennummernplatzhalter 1"/>
          <p:cNvSpPr>
            <a:spLocks noGrp="1"/>
          </p:cNvSpPr>
          <p:nvPr>
            <p:ph type="sldNum" sz="quarter" idx="12"/>
          </p:nvPr>
        </p:nvSpPr>
        <p:spPr/>
        <p:txBody>
          <a:bodyPr/>
          <a:lstStyle/>
          <a:p>
            <a:fld id="{2C03746F-B42A-474D-94FA-02D6826DE614}" type="slidenum">
              <a:rPr lang="de-DE" smtClean="0"/>
              <a:t>19</a:t>
            </a:fld>
            <a:endParaRPr lang="de-DE" dirty="0"/>
          </a:p>
        </p:txBody>
      </p:sp>
    </p:spTree>
    <p:extLst>
      <p:ext uri="{BB962C8B-B14F-4D97-AF65-F5344CB8AC3E}">
        <p14:creationId xmlns:p14="http://schemas.microsoft.com/office/powerpoint/2010/main" val="182364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up)">
                                      <p:cBhvr>
                                        <p:cTn id="20" dur="500"/>
                                        <p:tgtEl>
                                          <p:spTgt spid="6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wipe(left)">
                                      <p:cBhvr>
                                        <p:cTn id="34" dur="500"/>
                                        <p:tgtEl>
                                          <p:spTgt spid="106"/>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wipe(down)">
                                      <p:cBhvr>
                                        <p:cTn id="38" dur="500"/>
                                        <p:tgtEl>
                                          <p:spTgt spid="107"/>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wipe(right)">
                                      <p:cBhvr>
                                        <p:cTn id="42" dur="500"/>
                                        <p:tgtEl>
                                          <p:spTgt spid="111"/>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500"/>
                                        <p:tgtEl>
                                          <p:spTgt spid="7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up)">
                                      <p:cBhvr>
                                        <p:cTn id="51" dur="500"/>
                                        <p:tgtEl>
                                          <p:spTgt spid="7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500"/>
                                        <p:tgtEl>
                                          <p:spTgt spid="79"/>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21"/>
                                        </p:tgtEl>
                                        <p:attrNameLst>
                                          <p:attrName>style.visibility</p:attrName>
                                        </p:attrNameLst>
                                      </p:cBhvr>
                                      <p:to>
                                        <p:strVal val="visible"/>
                                      </p:to>
                                    </p:set>
                                    <p:animEffect transition="in" filter="wipe(left)">
                                      <p:cBhvr>
                                        <p:cTn id="69" dur="500"/>
                                        <p:tgtEl>
                                          <p:spTgt spid="12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wipe(down)">
                                      <p:cBhvr>
                                        <p:cTn id="73" dur="500"/>
                                        <p:tgtEl>
                                          <p:spTgt spid="125"/>
                                        </p:tgtEl>
                                      </p:cBhvr>
                                    </p:animEffect>
                                  </p:childTnLst>
                                </p:cTn>
                              </p:par>
                            </p:childTnLst>
                          </p:cTn>
                        </p:par>
                        <p:par>
                          <p:cTn id="74" fill="hold">
                            <p:stCondLst>
                              <p:cond delay="1000"/>
                            </p:stCondLst>
                            <p:childTnLst>
                              <p:par>
                                <p:cTn id="75" presetID="22" presetClass="entr" presetSubtype="2" fill="hold" nodeType="after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wipe(right)">
                                      <p:cBhvr>
                                        <p:cTn id="77" dur="500"/>
                                        <p:tgtEl>
                                          <p:spTgt spid="128"/>
                                        </p:tgtEl>
                                      </p:cBhvr>
                                    </p:animEffect>
                                  </p:childTnLst>
                                </p:cTn>
                              </p:par>
                            </p:childTnLst>
                          </p:cTn>
                        </p:par>
                        <p:par>
                          <p:cTn id="78" fill="hold">
                            <p:stCondLst>
                              <p:cond delay="1500"/>
                            </p:stCondLst>
                            <p:childTnLst>
                              <p:par>
                                <p:cTn id="79" presetID="22" presetClass="entr" presetSubtype="1" fill="hold" nodeType="afterEffect">
                                  <p:stCondLst>
                                    <p:cond delay="0"/>
                                  </p:stCondLst>
                                  <p:childTnLst>
                                    <p:set>
                                      <p:cBhvr>
                                        <p:cTn id="80" dur="1" fill="hold">
                                          <p:stCondLst>
                                            <p:cond delay="0"/>
                                          </p:stCondLst>
                                        </p:cTn>
                                        <p:tgtEl>
                                          <p:spTgt spid="132"/>
                                        </p:tgtEl>
                                        <p:attrNameLst>
                                          <p:attrName>style.visibility</p:attrName>
                                        </p:attrNameLst>
                                      </p:cBhvr>
                                      <p:to>
                                        <p:strVal val="visible"/>
                                      </p:to>
                                    </p:set>
                                    <p:animEffect transition="in" filter="wipe(up)">
                                      <p:cBhvr>
                                        <p:cTn id="81" dur="500"/>
                                        <p:tgtEl>
                                          <p:spTgt spid="132"/>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101"/>
                                        </p:tgtEl>
                                        <p:attrNameLst>
                                          <p:attrName>style.visibility</p:attrName>
                                        </p:attrNameLst>
                                      </p:cBhvr>
                                      <p:to>
                                        <p:strVal val="visible"/>
                                      </p:to>
                                    </p:set>
                                    <p:animEffect transition="in" filter="fade">
                                      <p:cBhvr>
                                        <p:cTn id="85" dur="500"/>
                                        <p:tgtEl>
                                          <p:spTgt spid="10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100"/>
                                        </p:tgtEl>
                                        <p:attrNameLst>
                                          <p:attrName>style.visibility</p:attrName>
                                        </p:attrNameLst>
                                      </p:cBhvr>
                                      <p:to>
                                        <p:strVal val="visible"/>
                                      </p:to>
                                    </p:set>
                                    <p:animEffect transition="in" filter="wipe(up)">
                                      <p:cBhvr>
                                        <p:cTn id="90" dur="500"/>
                                        <p:tgtEl>
                                          <p:spTgt spid="100"/>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02"/>
                                        </p:tgtEl>
                                        <p:attrNameLst>
                                          <p:attrName>style.visibility</p:attrName>
                                        </p:attrNameLst>
                                      </p:cBhvr>
                                      <p:to>
                                        <p:strVal val="visible"/>
                                      </p:to>
                                    </p:set>
                                    <p:animEffect transition="in" filter="fade">
                                      <p:cBhvr>
                                        <p:cTn id="94" dur="500"/>
                                        <p:tgtEl>
                                          <p:spTgt spid="102"/>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98"/>
                                        </p:tgtEl>
                                        <p:attrNameLst>
                                          <p:attrName>style.visibility</p:attrName>
                                        </p:attrNameLst>
                                      </p:cBhvr>
                                      <p:to>
                                        <p:strVal val="visible"/>
                                      </p:to>
                                    </p:set>
                                    <p:animEffect transition="in" filter="fade">
                                      <p:cBhvr>
                                        <p:cTn id="9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37" grpId="0" animBg="1"/>
      <p:bldP spid="64" grpId="0" animBg="1"/>
      <p:bldP spid="12" grpId="0"/>
      <p:bldP spid="4" grpId="0" build="p"/>
      <p:bldP spid="77" grpId="0"/>
      <p:bldP spid="78" grpId="0"/>
      <p:bldP spid="79" grpId="0"/>
      <p:bldP spid="101" grpId="0"/>
      <p:bldP spid="102" grpId="0"/>
      <p:bldP spid="38" grpId="0" animBg="1"/>
      <p:bldP spid="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Data\10053167\Desktop\MathematischeGrundlagen\Bilder\Pixabay_telescope-2826455_192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25500"/>
            <a:ext cx="4774907" cy="5843860"/>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p:cNvSpPr>
            <a:spLocks noGrp="1"/>
          </p:cNvSpPr>
          <p:nvPr>
            <p:ph type="body" sz="quarter" idx="15"/>
          </p:nvPr>
        </p:nvSpPr>
        <p:spPr/>
        <p:txBody>
          <a:bodyPr/>
          <a:lstStyle/>
          <a:p>
            <a:pPr algn="ctr"/>
            <a:r>
              <a:rPr lang="de-DE" sz="2800" dirty="0" smtClean="0"/>
              <a:t>Informatik</a:t>
            </a:r>
            <a:endParaRPr lang="de-DE" dirty="0"/>
          </a:p>
        </p:txBody>
      </p:sp>
      <p:sp>
        <p:nvSpPr>
          <p:cNvPr id="6" name="Rectangle 4"/>
          <p:cNvSpPr>
            <a:spLocks noChangeArrowheads="1"/>
          </p:cNvSpPr>
          <p:nvPr/>
        </p:nvSpPr>
        <p:spPr bwMode="auto">
          <a:xfrm>
            <a:off x="4885987" y="1407258"/>
            <a:ext cx="502001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de-CH"/>
            </a:defPPr>
            <a:lvl1pPr algn="l" rtl="0" fontAlgn="base">
              <a:spcBef>
                <a:spcPct val="0"/>
              </a:spcBef>
              <a:spcAft>
                <a:spcPct val="0"/>
              </a:spcAft>
              <a:defRPr sz="2400" kern="1200">
                <a:solidFill>
                  <a:schemeClr val="tx1"/>
                </a:solidFill>
                <a:latin typeface="Franklin Gothic Medium" pitchFamily="34" charset="0"/>
                <a:ea typeface="+mn-ea"/>
                <a:cs typeface="Arial" charset="0"/>
              </a:defRPr>
            </a:lvl1pPr>
            <a:lvl2pPr marL="457200" algn="l" rtl="0" fontAlgn="base">
              <a:spcBef>
                <a:spcPct val="0"/>
              </a:spcBef>
              <a:spcAft>
                <a:spcPct val="0"/>
              </a:spcAft>
              <a:defRPr sz="2400" kern="1200">
                <a:solidFill>
                  <a:schemeClr val="tx1"/>
                </a:solidFill>
                <a:latin typeface="Franklin Gothic Medium" pitchFamily="34" charset="0"/>
                <a:ea typeface="+mn-ea"/>
                <a:cs typeface="Arial" charset="0"/>
              </a:defRPr>
            </a:lvl2pPr>
            <a:lvl3pPr marL="914400" algn="l" rtl="0" fontAlgn="base">
              <a:spcBef>
                <a:spcPct val="0"/>
              </a:spcBef>
              <a:spcAft>
                <a:spcPct val="0"/>
              </a:spcAft>
              <a:defRPr sz="2400" kern="1200">
                <a:solidFill>
                  <a:schemeClr val="tx1"/>
                </a:solidFill>
                <a:latin typeface="Franklin Gothic Medium" pitchFamily="34" charset="0"/>
                <a:ea typeface="+mn-ea"/>
                <a:cs typeface="Arial" charset="0"/>
              </a:defRPr>
            </a:lvl3pPr>
            <a:lvl4pPr marL="1371600" algn="l" rtl="0" fontAlgn="base">
              <a:spcBef>
                <a:spcPct val="0"/>
              </a:spcBef>
              <a:spcAft>
                <a:spcPct val="0"/>
              </a:spcAft>
              <a:defRPr sz="2400" kern="1200">
                <a:solidFill>
                  <a:schemeClr val="tx1"/>
                </a:solidFill>
                <a:latin typeface="Franklin Gothic Medium" pitchFamily="34" charset="0"/>
                <a:ea typeface="+mn-ea"/>
                <a:cs typeface="Arial" charset="0"/>
              </a:defRPr>
            </a:lvl4pPr>
            <a:lvl5pPr marL="1828800" algn="l" rtl="0" fontAlgn="base">
              <a:spcBef>
                <a:spcPct val="0"/>
              </a:spcBef>
              <a:spcAft>
                <a:spcPct val="0"/>
              </a:spcAft>
              <a:defRPr sz="2400" kern="1200">
                <a:solidFill>
                  <a:schemeClr val="tx1"/>
                </a:solidFill>
                <a:latin typeface="Franklin Gothic Medium" pitchFamily="34" charset="0"/>
                <a:ea typeface="+mn-ea"/>
                <a:cs typeface="Arial" charset="0"/>
              </a:defRPr>
            </a:lvl5pPr>
            <a:lvl6pPr marL="2286000" algn="l" defTabSz="914400" rtl="0" eaLnBrk="1" latinLnBrk="0" hangingPunct="1">
              <a:defRPr sz="2400" kern="1200">
                <a:solidFill>
                  <a:schemeClr val="tx1"/>
                </a:solidFill>
                <a:latin typeface="Franklin Gothic Medium" pitchFamily="34" charset="0"/>
                <a:ea typeface="+mn-ea"/>
                <a:cs typeface="Arial" charset="0"/>
              </a:defRPr>
            </a:lvl6pPr>
            <a:lvl7pPr marL="2743200" algn="l" defTabSz="914400" rtl="0" eaLnBrk="1" latinLnBrk="0" hangingPunct="1">
              <a:defRPr sz="2400" kern="1200">
                <a:solidFill>
                  <a:schemeClr val="tx1"/>
                </a:solidFill>
                <a:latin typeface="Franklin Gothic Medium" pitchFamily="34" charset="0"/>
                <a:ea typeface="+mn-ea"/>
                <a:cs typeface="Arial" charset="0"/>
              </a:defRPr>
            </a:lvl7pPr>
            <a:lvl8pPr marL="3200400" algn="l" defTabSz="914400" rtl="0" eaLnBrk="1" latinLnBrk="0" hangingPunct="1">
              <a:defRPr sz="2400" kern="1200">
                <a:solidFill>
                  <a:schemeClr val="tx1"/>
                </a:solidFill>
                <a:latin typeface="Franklin Gothic Medium" pitchFamily="34" charset="0"/>
                <a:ea typeface="+mn-ea"/>
                <a:cs typeface="Arial" charset="0"/>
              </a:defRPr>
            </a:lvl8pPr>
            <a:lvl9pPr marL="3657600" algn="l" defTabSz="914400" rtl="0" eaLnBrk="1" latinLnBrk="0" hangingPunct="1">
              <a:defRPr sz="2400" kern="1200">
                <a:solidFill>
                  <a:schemeClr val="tx1"/>
                </a:solidFill>
                <a:latin typeface="Franklin Gothic Medium" pitchFamily="34" charset="0"/>
                <a:ea typeface="+mn-ea"/>
                <a:cs typeface="Arial" charset="0"/>
              </a:defRPr>
            </a:lvl9pPr>
          </a:lstStyle>
          <a:p>
            <a:pPr>
              <a:lnSpc>
                <a:spcPct val="150000"/>
              </a:lnSpc>
            </a:pPr>
            <a:r>
              <a:rPr lang="de-CH" altLang="de-DE" sz="3600" dirty="0">
                <a:solidFill>
                  <a:schemeClr val="tx2"/>
                </a:solidFill>
                <a:latin typeface="Arial Black" panose="020B0A04020102020204" pitchFamily="34" charset="0"/>
              </a:rPr>
              <a:t>„Computer </a:t>
            </a:r>
            <a:r>
              <a:rPr lang="de-CH" altLang="de-DE" sz="3600" dirty="0" err="1">
                <a:solidFill>
                  <a:schemeClr val="tx2"/>
                </a:solidFill>
                <a:latin typeface="Arial Black" panose="020B0A04020102020204" pitchFamily="34" charset="0"/>
              </a:rPr>
              <a:t>science</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is</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no</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more</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about</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computers</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than</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astronomy</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is</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about</a:t>
            </a:r>
            <a:r>
              <a:rPr lang="de-CH" altLang="de-DE" sz="3600" dirty="0">
                <a:solidFill>
                  <a:schemeClr val="tx2"/>
                </a:solidFill>
                <a:latin typeface="Arial Black" panose="020B0A04020102020204" pitchFamily="34" charset="0"/>
              </a:rPr>
              <a:t> </a:t>
            </a:r>
            <a:r>
              <a:rPr lang="de-CH" altLang="de-DE" sz="3600" dirty="0" err="1">
                <a:solidFill>
                  <a:schemeClr val="tx2"/>
                </a:solidFill>
                <a:latin typeface="Arial Black" panose="020B0A04020102020204" pitchFamily="34" charset="0"/>
              </a:rPr>
              <a:t>telescopes</a:t>
            </a:r>
            <a:r>
              <a:rPr lang="de-CH" altLang="de-DE" sz="3600" dirty="0">
                <a:solidFill>
                  <a:schemeClr val="tx2"/>
                </a:solidFill>
                <a:latin typeface="Arial Black" panose="020B0A04020102020204" pitchFamily="34" charset="0"/>
              </a:rPr>
              <a:t>.“</a:t>
            </a:r>
          </a:p>
        </p:txBody>
      </p:sp>
      <p:sp>
        <p:nvSpPr>
          <p:cNvPr id="8" name="Rectangle 5"/>
          <p:cNvSpPr>
            <a:spLocks noChangeArrowheads="1"/>
          </p:cNvSpPr>
          <p:nvPr/>
        </p:nvSpPr>
        <p:spPr bwMode="auto">
          <a:xfrm>
            <a:off x="4943204" y="6279125"/>
            <a:ext cx="39437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de-CH"/>
            </a:defPPr>
            <a:lvl1pPr algn="l" rtl="0" fontAlgn="base">
              <a:spcBef>
                <a:spcPct val="0"/>
              </a:spcBef>
              <a:spcAft>
                <a:spcPct val="0"/>
              </a:spcAft>
              <a:defRPr sz="2400" kern="1200">
                <a:solidFill>
                  <a:schemeClr val="tx1"/>
                </a:solidFill>
                <a:latin typeface="Franklin Gothic Medium" pitchFamily="34" charset="0"/>
                <a:ea typeface="+mn-ea"/>
                <a:cs typeface="Arial" charset="0"/>
              </a:defRPr>
            </a:lvl1pPr>
            <a:lvl2pPr marL="457200" algn="l" rtl="0" fontAlgn="base">
              <a:spcBef>
                <a:spcPct val="0"/>
              </a:spcBef>
              <a:spcAft>
                <a:spcPct val="0"/>
              </a:spcAft>
              <a:defRPr sz="2400" kern="1200">
                <a:solidFill>
                  <a:schemeClr val="tx1"/>
                </a:solidFill>
                <a:latin typeface="Franklin Gothic Medium" pitchFamily="34" charset="0"/>
                <a:ea typeface="+mn-ea"/>
                <a:cs typeface="Arial" charset="0"/>
              </a:defRPr>
            </a:lvl2pPr>
            <a:lvl3pPr marL="914400" algn="l" rtl="0" fontAlgn="base">
              <a:spcBef>
                <a:spcPct val="0"/>
              </a:spcBef>
              <a:spcAft>
                <a:spcPct val="0"/>
              </a:spcAft>
              <a:defRPr sz="2400" kern="1200">
                <a:solidFill>
                  <a:schemeClr val="tx1"/>
                </a:solidFill>
                <a:latin typeface="Franklin Gothic Medium" pitchFamily="34" charset="0"/>
                <a:ea typeface="+mn-ea"/>
                <a:cs typeface="Arial" charset="0"/>
              </a:defRPr>
            </a:lvl3pPr>
            <a:lvl4pPr marL="1371600" algn="l" rtl="0" fontAlgn="base">
              <a:spcBef>
                <a:spcPct val="0"/>
              </a:spcBef>
              <a:spcAft>
                <a:spcPct val="0"/>
              </a:spcAft>
              <a:defRPr sz="2400" kern="1200">
                <a:solidFill>
                  <a:schemeClr val="tx1"/>
                </a:solidFill>
                <a:latin typeface="Franklin Gothic Medium" pitchFamily="34" charset="0"/>
                <a:ea typeface="+mn-ea"/>
                <a:cs typeface="Arial" charset="0"/>
              </a:defRPr>
            </a:lvl4pPr>
            <a:lvl5pPr marL="1828800" algn="l" rtl="0" fontAlgn="base">
              <a:spcBef>
                <a:spcPct val="0"/>
              </a:spcBef>
              <a:spcAft>
                <a:spcPct val="0"/>
              </a:spcAft>
              <a:defRPr sz="2400" kern="1200">
                <a:solidFill>
                  <a:schemeClr val="tx1"/>
                </a:solidFill>
                <a:latin typeface="Franklin Gothic Medium" pitchFamily="34" charset="0"/>
                <a:ea typeface="+mn-ea"/>
                <a:cs typeface="Arial" charset="0"/>
              </a:defRPr>
            </a:lvl5pPr>
            <a:lvl6pPr marL="2286000" algn="l" defTabSz="914400" rtl="0" eaLnBrk="1" latinLnBrk="0" hangingPunct="1">
              <a:defRPr sz="2400" kern="1200">
                <a:solidFill>
                  <a:schemeClr val="tx1"/>
                </a:solidFill>
                <a:latin typeface="Franklin Gothic Medium" pitchFamily="34" charset="0"/>
                <a:ea typeface="+mn-ea"/>
                <a:cs typeface="Arial" charset="0"/>
              </a:defRPr>
            </a:lvl6pPr>
            <a:lvl7pPr marL="2743200" algn="l" defTabSz="914400" rtl="0" eaLnBrk="1" latinLnBrk="0" hangingPunct="1">
              <a:defRPr sz="2400" kern="1200">
                <a:solidFill>
                  <a:schemeClr val="tx1"/>
                </a:solidFill>
                <a:latin typeface="Franklin Gothic Medium" pitchFamily="34" charset="0"/>
                <a:ea typeface="+mn-ea"/>
                <a:cs typeface="Arial" charset="0"/>
              </a:defRPr>
            </a:lvl7pPr>
            <a:lvl8pPr marL="3200400" algn="l" defTabSz="914400" rtl="0" eaLnBrk="1" latinLnBrk="0" hangingPunct="1">
              <a:defRPr sz="2400" kern="1200">
                <a:solidFill>
                  <a:schemeClr val="tx1"/>
                </a:solidFill>
                <a:latin typeface="Franklin Gothic Medium" pitchFamily="34" charset="0"/>
                <a:ea typeface="+mn-ea"/>
                <a:cs typeface="Arial" charset="0"/>
              </a:defRPr>
            </a:lvl8pPr>
            <a:lvl9pPr marL="3657600" algn="l" defTabSz="914400" rtl="0" eaLnBrk="1" latinLnBrk="0" hangingPunct="1">
              <a:defRPr sz="2400" kern="1200">
                <a:solidFill>
                  <a:schemeClr val="tx1"/>
                </a:solidFill>
                <a:latin typeface="Franklin Gothic Medium" pitchFamily="34" charset="0"/>
                <a:ea typeface="+mn-ea"/>
                <a:cs typeface="Arial" charset="0"/>
              </a:defRPr>
            </a:lvl9pPr>
          </a:lstStyle>
          <a:p>
            <a:r>
              <a:rPr lang="en-US" altLang="de-DE" sz="1000" b="1" dirty="0" err="1">
                <a:solidFill>
                  <a:schemeClr val="tx2"/>
                </a:solidFill>
                <a:latin typeface="+mj-lt"/>
              </a:rPr>
              <a:t>Edsger</a:t>
            </a:r>
            <a:r>
              <a:rPr lang="en-US" altLang="de-DE" sz="1000" b="1" dirty="0">
                <a:solidFill>
                  <a:schemeClr val="tx2"/>
                </a:solidFill>
                <a:latin typeface="+mj-lt"/>
              </a:rPr>
              <a:t> W. Dijkstra, </a:t>
            </a:r>
            <a:r>
              <a:rPr lang="en-US" altLang="de-DE" sz="1000" b="1" dirty="0" err="1">
                <a:solidFill>
                  <a:schemeClr val="tx2"/>
                </a:solidFill>
                <a:latin typeface="+mj-lt"/>
              </a:rPr>
              <a:t>niederländischer</a:t>
            </a:r>
            <a:r>
              <a:rPr lang="en-US" altLang="de-DE" sz="1000" b="1" dirty="0">
                <a:solidFill>
                  <a:schemeClr val="tx2"/>
                </a:solidFill>
                <a:latin typeface="+mj-lt"/>
              </a:rPr>
              <a:t> </a:t>
            </a:r>
            <a:r>
              <a:rPr lang="en-US" altLang="de-DE" sz="1000" b="1" dirty="0" err="1">
                <a:solidFill>
                  <a:schemeClr val="tx2"/>
                </a:solidFill>
                <a:latin typeface="+mj-lt"/>
              </a:rPr>
              <a:t>Informatiker</a:t>
            </a:r>
            <a:r>
              <a:rPr lang="en-US" altLang="de-DE" sz="1000" b="1" dirty="0">
                <a:solidFill>
                  <a:schemeClr val="tx2"/>
                </a:solidFill>
                <a:latin typeface="+mj-lt"/>
              </a:rPr>
              <a:t> (1930-2002).</a:t>
            </a:r>
          </a:p>
        </p:txBody>
      </p:sp>
      <p:sp>
        <p:nvSpPr>
          <p:cNvPr id="2" name="Foliennummernplatzhalter 1"/>
          <p:cNvSpPr>
            <a:spLocks noGrp="1"/>
          </p:cNvSpPr>
          <p:nvPr>
            <p:ph type="sldNum" sz="quarter" idx="12"/>
          </p:nvPr>
        </p:nvSpPr>
        <p:spPr/>
        <p:txBody>
          <a:bodyPr/>
          <a:lstStyle/>
          <a:p>
            <a:fld id="{2C03746F-B42A-474D-94FA-02D6826DE614}" type="slidenum">
              <a:rPr lang="de-DE" smtClean="0"/>
              <a:t>2</a:t>
            </a:fld>
            <a:endParaRPr lang="de-DE" dirty="0"/>
          </a:p>
        </p:txBody>
      </p:sp>
    </p:spTree>
    <p:extLst>
      <p:ext uri="{BB962C8B-B14F-4D97-AF65-F5344CB8AC3E}">
        <p14:creationId xmlns:p14="http://schemas.microsoft.com/office/powerpoint/2010/main" val="375361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smtClean="0"/>
              <a:t>Modellbildung</a:t>
            </a:r>
            <a:endParaRPr lang="de-DE" sz="2800" dirty="0"/>
          </a:p>
        </p:txBody>
      </p:sp>
      <p:graphicFrame>
        <p:nvGraphicFramePr>
          <p:cNvPr id="6" name="Diagramm 5">
            <a:extLst>
              <a:ext uri="{FF2B5EF4-FFF2-40B4-BE49-F238E27FC236}">
                <a16:creationId xmlns:a16="http://schemas.microsoft.com/office/drawing/2014/main" id="{EC87B7D6-BB4B-410C-BA50-551171171D86}"/>
              </a:ext>
            </a:extLst>
          </p:cNvPr>
          <p:cNvGraphicFramePr/>
          <p:nvPr>
            <p:extLst>
              <p:ext uri="{D42A27DB-BD31-4B8C-83A1-F6EECF244321}">
                <p14:modId xmlns:p14="http://schemas.microsoft.com/office/powerpoint/2010/main" val="4028268946"/>
              </p:ext>
            </p:extLst>
          </p:nvPr>
        </p:nvGraphicFramePr>
        <p:xfrm>
          <a:off x="488508" y="756865"/>
          <a:ext cx="8928992" cy="590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liennummernplatzhalter 1"/>
          <p:cNvSpPr>
            <a:spLocks noGrp="1"/>
          </p:cNvSpPr>
          <p:nvPr>
            <p:ph type="sldNum" sz="quarter" idx="12"/>
          </p:nvPr>
        </p:nvSpPr>
        <p:spPr/>
        <p:txBody>
          <a:bodyPr/>
          <a:lstStyle/>
          <a:p>
            <a:fld id="{2C03746F-B42A-474D-94FA-02D6826DE614}" type="slidenum">
              <a:rPr lang="de-DE" smtClean="0"/>
              <a:t>20</a:t>
            </a:fld>
            <a:endParaRPr lang="de-DE" dirty="0"/>
          </a:p>
        </p:txBody>
      </p:sp>
    </p:spTree>
    <p:extLst>
      <p:ext uri="{BB962C8B-B14F-4D97-AF65-F5344CB8AC3E}">
        <p14:creationId xmlns:p14="http://schemas.microsoft.com/office/powerpoint/2010/main" val="237617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lussdiagramm: Prozess 56"/>
          <p:cNvSpPr/>
          <p:nvPr/>
        </p:nvSpPr>
        <p:spPr>
          <a:xfrm>
            <a:off x="6450958" y="4591997"/>
            <a:ext cx="1958426" cy="720080"/>
          </a:xfrm>
          <a:prstGeom prst="flowChartProcess">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Trommeltür öffnen</a:t>
            </a:r>
            <a:endParaRPr lang="de-DE" dirty="0"/>
          </a:p>
        </p:txBody>
      </p:sp>
      <p:sp>
        <p:nvSpPr>
          <p:cNvPr id="58" name="Rechteck 57"/>
          <p:cNvSpPr/>
          <p:nvPr/>
        </p:nvSpPr>
        <p:spPr>
          <a:xfrm>
            <a:off x="1823324" y="4873037"/>
            <a:ext cx="1948895" cy="910091"/>
          </a:xfrm>
          <a:prstGeom prst="rect">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Waschprogramm starten</a:t>
            </a:r>
            <a:endParaRPr lang="de-DE" dirty="0"/>
          </a:p>
        </p:txBody>
      </p:sp>
      <p:cxnSp>
        <p:nvCxnSpPr>
          <p:cNvPr id="59" name="Gerade Verbindung mit Pfeil 58"/>
          <p:cNvCxnSpPr>
            <a:stCxn id="61" idx="2"/>
            <a:endCxn id="58" idx="0"/>
          </p:cNvCxnSpPr>
          <p:nvPr/>
        </p:nvCxnSpPr>
        <p:spPr>
          <a:xfrm>
            <a:off x="2797772" y="4077072"/>
            <a:ext cx="0" cy="795965"/>
          </a:xfrm>
          <a:prstGeom prst="straightConnector1">
            <a:avLst/>
          </a:prstGeom>
          <a:ln w="38100">
            <a:solidFill>
              <a:srgbClr val="92D050"/>
            </a:solidFill>
            <a:tailEnd type="triangle"/>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60" name="Gerader Verbinder 59"/>
          <p:cNvCxnSpPr/>
          <p:nvPr/>
        </p:nvCxnSpPr>
        <p:spPr>
          <a:xfrm>
            <a:off x="3775125" y="3715200"/>
            <a:ext cx="172669" cy="1"/>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61" name="Flussdiagramm: Prozess 60"/>
          <p:cNvSpPr/>
          <p:nvPr/>
        </p:nvSpPr>
        <p:spPr>
          <a:xfrm>
            <a:off x="1823325" y="3356992"/>
            <a:ext cx="1948894" cy="720080"/>
          </a:xfrm>
          <a:prstGeom prst="flowChartProcess">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Trommeltür geschlossen?</a:t>
            </a:r>
            <a:endParaRPr lang="de-DE" dirty="0"/>
          </a:p>
        </p:txBody>
      </p:sp>
      <p:sp>
        <p:nvSpPr>
          <p:cNvPr id="62" name="Textplatzhalter 3"/>
          <p:cNvSpPr txBox="1">
            <a:spLocks/>
          </p:cNvSpPr>
          <p:nvPr/>
        </p:nvSpPr>
        <p:spPr>
          <a:xfrm>
            <a:off x="5130951" y="1060867"/>
            <a:ext cx="4664968" cy="5184576"/>
          </a:xfrm>
          <a:prstGeom prst="rect">
            <a:avLst/>
          </a:prstGeom>
          <a:noFill/>
        </p:spPr>
        <p:txBody>
          <a:bodyPr lIns="252000" tIns="72000" rIns="252000" bIns="72000"/>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r>
              <a:rPr lang="de-DE" sz="2800" dirty="0" smtClean="0">
                <a:sym typeface="Wingdings" panose="05000000000000000000" pitchFamily="2" charset="2"/>
              </a:rPr>
              <a:t>Sockenproblem</a:t>
            </a:r>
            <a:endParaRPr lang="de-DE" sz="2800" dirty="0"/>
          </a:p>
        </p:txBody>
      </p:sp>
      <p:cxnSp>
        <p:nvCxnSpPr>
          <p:cNvPr id="63" name="Gerade Verbindung mit Pfeil 62"/>
          <p:cNvCxnSpPr>
            <a:stCxn id="81" idx="2"/>
            <a:endCxn id="57" idx="0"/>
          </p:cNvCxnSpPr>
          <p:nvPr/>
        </p:nvCxnSpPr>
        <p:spPr>
          <a:xfrm>
            <a:off x="7425406" y="4077072"/>
            <a:ext cx="4765" cy="514925"/>
          </a:xfrm>
          <a:prstGeom prst="straightConnector1">
            <a:avLst/>
          </a:prstGeom>
          <a:ln w="38100">
            <a:solidFill>
              <a:srgbClr val="92D050"/>
            </a:solidFill>
            <a:tailEnd type="triangle"/>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65" name="Textplatzhalter 3"/>
          <p:cNvSpPr>
            <a:spLocks noGrp="1"/>
          </p:cNvSpPr>
          <p:nvPr>
            <p:ph type="body" sz="quarter" idx="4294967295"/>
          </p:nvPr>
        </p:nvSpPr>
        <p:spPr>
          <a:xfrm>
            <a:off x="469790" y="1029638"/>
            <a:ext cx="4665663" cy="5184775"/>
          </a:xfrm>
        </p:spPr>
        <p:txBody>
          <a:bodyPr>
            <a:normAutofit/>
          </a:bodyPr>
          <a:lstStyle/>
          <a:p>
            <a:pPr marL="0" indent="0" algn="ctr" defTabSz="914296">
              <a:spcBef>
                <a:spcPct val="20000"/>
              </a:spcBef>
              <a:buNone/>
            </a:pPr>
            <a:r>
              <a:rPr lang="de-DE" sz="2800" b="1" dirty="0">
                <a:solidFill>
                  <a:schemeClr val="tx2"/>
                </a:solidFill>
                <a:latin typeface="Arial" pitchFamily="34" charset="0"/>
                <a:cs typeface="Arial" pitchFamily="34" charset="0"/>
                <a:sym typeface="Wingdings" panose="05000000000000000000" pitchFamily="2" charset="2"/>
              </a:rPr>
              <a:t>Trommeltürproblem</a:t>
            </a:r>
            <a:endParaRPr lang="de-DE" sz="2800" b="1" dirty="0">
              <a:solidFill>
                <a:schemeClr val="tx2"/>
              </a:solidFill>
              <a:latin typeface="Arial" pitchFamily="34" charset="0"/>
              <a:cs typeface="Arial" pitchFamily="34" charset="0"/>
            </a:endParaRPr>
          </a:p>
        </p:txBody>
      </p:sp>
      <p:cxnSp>
        <p:nvCxnSpPr>
          <p:cNvPr id="66" name="Gerade Verbindung mit Pfeil 65"/>
          <p:cNvCxnSpPr>
            <a:stCxn id="76" idx="2"/>
            <a:endCxn id="61" idx="0"/>
          </p:cNvCxnSpPr>
          <p:nvPr/>
        </p:nvCxnSpPr>
        <p:spPr>
          <a:xfrm flipH="1">
            <a:off x="2797772" y="2306653"/>
            <a:ext cx="2851" cy="1050339"/>
          </a:xfrm>
          <a:prstGeom prst="straightConnector1">
            <a:avLst/>
          </a:prstGeom>
          <a:ln w="38100">
            <a:tailEnd type="triangle"/>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67" name="Textfeld 66"/>
          <p:cNvSpPr txBox="1"/>
          <p:nvPr/>
        </p:nvSpPr>
        <p:spPr>
          <a:xfrm>
            <a:off x="4050677" y="2657401"/>
            <a:ext cx="792089" cy="369332"/>
          </a:xfrm>
          <a:prstGeom prst="rect">
            <a:avLst/>
          </a:prstGeom>
          <a:noFill/>
        </p:spPr>
        <p:txBody>
          <a:bodyPr wrap="square" rtlCol="0">
            <a:spAutoFit/>
          </a:bodyPr>
          <a:lstStyle/>
          <a:p>
            <a:r>
              <a:rPr lang="de-DE" dirty="0" smtClean="0"/>
              <a:t>nein</a:t>
            </a:r>
            <a:endParaRPr lang="de-DE" dirty="0"/>
          </a:p>
        </p:txBody>
      </p:sp>
      <p:sp>
        <p:nvSpPr>
          <p:cNvPr id="69" name="Textfeld 68"/>
          <p:cNvSpPr txBox="1"/>
          <p:nvPr/>
        </p:nvSpPr>
        <p:spPr>
          <a:xfrm>
            <a:off x="1611451" y="2657401"/>
            <a:ext cx="1198445" cy="369332"/>
          </a:xfrm>
          <a:prstGeom prst="rect">
            <a:avLst/>
          </a:prstGeom>
          <a:noFill/>
        </p:spPr>
        <p:txBody>
          <a:bodyPr wrap="square" rtlCol="0">
            <a:spAutoFit/>
          </a:bodyPr>
          <a:lstStyle/>
          <a:p>
            <a:r>
              <a:rPr lang="de-DE" dirty="0" smtClean="0"/>
              <a:t>betätigen</a:t>
            </a:r>
            <a:endParaRPr lang="de-DE" dirty="0"/>
          </a:p>
        </p:txBody>
      </p:sp>
      <p:sp>
        <p:nvSpPr>
          <p:cNvPr id="72" name="Textfeld 71"/>
          <p:cNvSpPr txBox="1"/>
          <p:nvPr/>
        </p:nvSpPr>
        <p:spPr>
          <a:xfrm>
            <a:off x="2797771" y="4222665"/>
            <a:ext cx="792089" cy="369332"/>
          </a:xfrm>
          <a:prstGeom prst="rect">
            <a:avLst/>
          </a:prstGeom>
          <a:noFill/>
        </p:spPr>
        <p:txBody>
          <a:bodyPr wrap="square" rtlCol="0">
            <a:spAutoFit/>
          </a:bodyPr>
          <a:lstStyle/>
          <a:p>
            <a:r>
              <a:rPr lang="de-DE" dirty="0" smtClean="0"/>
              <a:t>ja</a:t>
            </a:r>
            <a:endParaRPr lang="de-DE" dirty="0"/>
          </a:p>
        </p:txBody>
      </p:sp>
      <p:sp>
        <p:nvSpPr>
          <p:cNvPr id="73" name="Textfeld 72"/>
          <p:cNvSpPr txBox="1"/>
          <p:nvPr/>
        </p:nvSpPr>
        <p:spPr>
          <a:xfrm>
            <a:off x="9057456" y="2671754"/>
            <a:ext cx="632520" cy="369332"/>
          </a:xfrm>
          <a:prstGeom prst="rect">
            <a:avLst/>
          </a:prstGeom>
          <a:noFill/>
        </p:spPr>
        <p:txBody>
          <a:bodyPr wrap="square" rtlCol="0">
            <a:spAutoFit/>
          </a:bodyPr>
          <a:lstStyle/>
          <a:p>
            <a:r>
              <a:rPr lang="de-DE" dirty="0" smtClean="0"/>
              <a:t>läuft</a:t>
            </a:r>
            <a:endParaRPr lang="de-DE" dirty="0"/>
          </a:p>
        </p:txBody>
      </p:sp>
      <p:sp>
        <p:nvSpPr>
          <p:cNvPr id="74" name="Textfeld 73"/>
          <p:cNvSpPr txBox="1"/>
          <p:nvPr/>
        </p:nvSpPr>
        <p:spPr>
          <a:xfrm>
            <a:off x="7468631" y="4149868"/>
            <a:ext cx="1156776" cy="369332"/>
          </a:xfrm>
          <a:prstGeom prst="rect">
            <a:avLst/>
          </a:prstGeom>
          <a:noFill/>
        </p:spPr>
        <p:txBody>
          <a:bodyPr wrap="square" rtlCol="0">
            <a:spAutoFit/>
          </a:bodyPr>
          <a:lstStyle/>
          <a:p>
            <a:r>
              <a:rPr lang="de-DE" dirty="0" smtClean="0"/>
              <a:t>beendet</a:t>
            </a:r>
            <a:endParaRPr lang="de-DE" dirty="0"/>
          </a:p>
        </p:txBody>
      </p:sp>
      <p:sp>
        <p:nvSpPr>
          <p:cNvPr id="75" name="Textplatzhalter 13"/>
          <p:cNvSpPr>
            <a:spLocks noGrp="1"/>
          </p:cNvSpPr>
          <p:nvPr>
            <p:ph type="body" sz="quarter" idx="15"/>
          </p:nvPr>
        </p:nvSpPr>
        <p:spPr>
          <a:xfrm>
            <a:off x="311287" y="0"/>
            <a:ext cx="9283435" cy="825500"/>
          </a:xfrm>
        </p:spPr>
        <p:txBody>
          <a:bodyPr/>
          <a:lstStyle/>
          <a:p>
            <a:pPr algn="ctr"/>
            <a:r>
              <a:rPr lang="de-DE" sz="2800" dirty="0" smtClean="0"/>
              <a:t>Modellbildung </a:t>
            </a:r>
            <a:r>
              <a:rPr lang="de-DE" sz="2800" smtClean="0"/>
              <a:t>– ablaufbeziehungen</a:t>
            </a:r>
            <a:endParaRPr lang="de-DE" sz="2800" dirty="0"/>
          </a:p>
        </p:txBody>
      </p:sp>
      <p:sp>
        <p:nvSpPr>
          <p:cNvPr id="76" name="Rechteck 75"/>
          <p:cNvSpPr/>
          <p:nvPr/>
        </p:nvSpPr>
        <p:spPr>
          <a:xfrm>
            <a:off x="2216696" y="1869523"/>
            <a:ext cx="1167854" cy="437130"/>
          </a:xfrm>
          <a:prstGeom prst="rect">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Starttaste</a:t>
            </a:r>
            <a:endParaRPr lang="de-DE" dirty="0"/>
          </a:p>
        </p:txBody>
      </p:sp>
      <p:cxnSp>
        <p:nvCxnSpPr>
          <p:cNvPr id="80" name="Gerader Verbinder 79"/>
          <p:cNvCxnSpPr/>
          <p:nvPr/>
        </p:nvCxnSpPr>
        <p:spPr>
          <a:xfrm>
            <a:off x="8399853" y="3573016"/>
            <a:ext cx="657603" cy="0"/>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1" name="Rechteck 80"/>
          <p:cNvSpPr/>
          <p:nvPr/>
        </p:nvSpPr>
        <p:spPr>
          <a:xfrm>
            <a:off x="6450958" y="3166981"/>
            <a:ext cx="1948895" cy="910091"/>
          </a:xfrm>
          <a:prstGeom prst="rect">
            <a:avLst/>
          </a:prstGeom>
          <a:ln w="57150">
            <a:solidFill>
              <a:schemeClr val="tx2"/>
            </a:solidFill>
          </a:ln>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r>
              <a:rPr lang="de-DE" dirty="0" smtClean="0"/>
              <a:t>Waschprogramm</a:t>
            </a:r>
            <a:endParaRPr lang="de-DE" dirty="0"/>
          </a:p>
        </p:txBody>
      </p:sp>
      <p:cxnSp>
        <p:nvCxnSpPr>
          <p:cNvPr id="82" name="Gerader Verbinder 81"/>
          <p:cNvCxnSpPr/>
          <p:nvPr/>
        </p:nvCxnSpPr>
        <p:spPr>
          <a:xfrm>
            <a:off x="3384000" y="2001600"/>
            <a:ext cx="560338" cy="0"/>
          </a:xfrm>
          <a:prstGeom prst="line">
            <a:avLst/>
          </a:prstGeom>
          <a:ln w="38100">
            <a:solidFill>
              <a:schemeClr val="accent4"/>
            </a:solidFill>
            <a:headEnd type="triangle" w="med" len="med"/>
            <a:tailEnd type="none" w="med" len="med"/>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83" name="Gerader Verbinder 82"/>
          <p:cNvCxnSpPr/>
          <p:nvPr/>
        </p:nvCxnSpPr>
        <p:spPr>
          <a:xfrm flipV="1">
            <a:off x="3944888" y="1983600"/>
            <a:ext cx="0" cy="1749600"/>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84" name="Gerader Verbinder 83"/>
          <p:cNvCxnSpPr/>
          <p:nvPr/>
        </p:nvCxnSpPr>
        <p:spPr>
          <a:xfrm flipH="1" flipV="1">
            <a:off x="7423753" y="2187121"/>
            <a:ext cx="1653" cy="986400"/>
          </a:xfrm>
          <a:prstGeom prst="line">
            <a:avLst/>
          </a:prstGeom>
          <a:ln w="38100">
            <a:solidFill>
              <a:schemeClr val="accent4"/>
            </a:solidFill>
            <a:headEnd type="triangle" w="med" len="med"/>
            <a:tailEnd type="none" w="med" len="med"/>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85" name="Gerader Verbinder 84"/>
          <p:cNvCxnSpPr/>
          <p:nvPr/>
        </p:nvCxnSpPr>
        <p:spPr>
          <a:xfrm>
            <a:off x="7425404" y="2204864"/>
            <a:ext cx="1632052" cy="0"/>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86" name="Gerader Verbinder 85"/>
          <p:cNvCxnSpPr/>
          <p:nvPr/>
        </p:nvCxnSpPr>
        <p:spPr>
          <a:xfrm flipV="1">
            <a:off x="9057456" y="2187121"/>
            <a:ext cx="0" cy="1404000"/>
          </a:xfrm>
          <a:prstGeom prst="line">
            <a:avLst/>
          </a:prstGeom>
          <a:ln w="38100">
            <a:solidFill>
              <a:schemeClr val="accent4"/>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3" name="Flussdiagramm: Prozess 12"/>
          <p:cNvSpPr/>
          <p:nvPr/>
        </p:nvSpPr>
        <p:spPr>
          <a:xfrm>
            <a:off x="560512" y="3041086"/>
            <a:ext cx="864096" cy="459922"/>
          </a:xfrm>
          <a:prstGeom prst="flowChartProcess">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Ja</a:t>
            </a:r>
            <a:endParaRPr lang="de-DE" dirty="0"/>
          </a:p>
        </p:txBody>
      </p:sp>
      <p:sp>
        <p:nvSpPr>
          <p:cNvPr id="88" name="Flussdiagramm: Prozess 87"/>
          <p:cNvSpPr/>
          <p:nvPr/>
        </p:nvSpPr>
        <p:spPr>
          <a:xfrm>
            <a:off x="560512" y="3634301"/>
            <a:ext cx="864096" cy="459922"/>
          </a:xfrm>
          <a:prstGeom prst="flowChartProcess">
            <a:avLst/>
          </a:prstGeom>
          <a:solidFill>
            <a:srgbClr val="FF0000"/>
          </a:solidFill>
          <a:ln>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Nein</a:t>
            </a:r>
            <a:endParaRPr lang="de-DE" dirty="0"/>
          </a:p>
        </p:txBody>
      </p:sp>
      <p:sp>
        <p:nvSpPr>
          <p:cNvPr id="89" name="Flussdiagramm: Prozess 88"/>
          <p:cNvSpPr/>
          <p:nvPr/>
        </p:nvSpPr>
        <p:spPr>
          <a:xfrm>
            <a:off x="5099449" y="3044176"/>
            <a:ext cx="1133740" cy="459922"/>
          </a:xfrm>
          <a:prstGeom prst="flowChartProcess">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Beendet</a:t>
            </a:r>
            <a:endParaRPr lang="de-DE" dirty="0"/>
          </a:p>
        </p:txBody>
      </p:sp>
      <p:sp>
        <p:nvSpPr>
          <p:cNvPr id="90" name="Flussdiagramm: Prozess 89"/>
          <p:cNvSpPr/>
          <p:nvPr/>
        </p:nvSpPr>
        <p:spPr>
          <a:xfrm>
            <a:off x="5099449" y="3637391"/>
            <a:ext cx="1133740" cy="459922"/>
          </a:xfrm>
          <a:prstGeom prst="flowChartProcess">
            <a:avLst/>
          </a:prstGeom>
          <a:solidFill>
            <a:srgbClr val="FF0000"/>
          </a:solidFill>
          <a:ln>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läuft</a:t>
            </a:r>
            <a:endParaRPr lang="de-DE" dirty="0"/>
          </a:p>
        </p:txBody>
      </p:sp>
      <p:sp>
        <p:nvSpPr>
          <p:cNvPr id="2" name="Foliennummernplatzhalter 1"/>
          <p:cNvSpPr>
            <a:spLocks noGrp="1"/>
          </p:cNvSpPr>
          <p:nvPr>
            <p:ph type="sldNum" sz="quarter" idx="12"/>
          </p:nvPr>
        </p:nvSpPr>
        <p:spPr/>
        <p:txBody>
          <a:bodyPr/>
          <a:lstStyle/>
          <a:p>
            <a:fld id="{2C03746F-B42A-474D-94FA-02D6826DE614}" type="slidenum">
              <a:rPr lang="de-DE" smtClean="0"/>
              <a:t>21</a:t>
            </a:fld>
            <a:endParaRPr lang="de-DE" dirty="0"/>
          </a:p>
        </p:txBody>
      </p:sp>
    </p:spTree>
    <p:extLst>
      <p:ext uri="{BB962C8B-B14F-4D97-AF65-F5344CB8AC3E}">
        <p14:creationId xmlns:p14="http://schemas.microsoft.com/office/powerpoint/2010/main" val="401193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8"/>
                    </p:tgtEl>
                  </p:cond>
                </p:stCondLst>
                <p:endSync evt="end" delay="0">
                  <p:rtn val="all"/>
                </p:endSync>
                <p:childTnLst>
                  <p:par>
                    <p:cTn id="18" fill="hold">
                      <p:stCondLst>
                        <p:cond delay="0"/>
                      </p:stCondLst>
                      <p:childTnLst>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down)">
                                      <p:cBhvr>
                                        <p:cTn id="26" dur="500"/>
                                        <p:tgtEl>
                                          <p:spTgt spid="83"/>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wipe(right)">
                                      <p:cBhvr>
                                        <p:cTn id="30" dur="500"/>
                                        <p:tgtEl>
                                          <p:spTgt spid="82"/>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nextCondLst>
                <p:cond evt="onClick" delay="0">
                  <p:tgtEl>
                    <p:spTgt spid="88"/>
                  </p:tgtEl>
                </p:cond>
              </p:nextCondLst>
            </p:seq>
            <p:seq concurrent="1" nextAc="seek">
              <p:cTn id="35" restart="whenNotActive" fill="hold" evtFilter="cancelBubble" nodeType="interactiveSeq">
                <p:stCondLst>
                  <p:cond evt="onClick" delay="0">
                    <p:tgtEl>
                      <p:spTgt spid="13"/>
                    </p:tgtEl>
                  </p:cond>
                </p:stCondLst>
                <p:endSync evt="end" delay="0">
                  <p:rtn val="all"/>
                </p:endSync>
                <p:childTnLst>
                  <p:par>
                    <p:cTn id="36" fill="hold">
                      <p:stCondLst>
                        <p:cond delay="0"/>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up)">
                                      <p:cBhvr>
                                        <p:cTn id="40" dur="500"/>
                                        <p:tgtEl>
                                          <p:spTgt spid="59"/>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500"/>
                                        <p:tgtEl>
                                          <p:spTgt spid="58"/>
                                        </p:tgtEl>
                                      </p:cBhvr>
                                    </p:animEffect>
                                  </p:childTnLst>
                                </p:cTn>
                              </p:par>
                            </p:childTnLst>
                          </p:cTn>
                        </p:par>
                      </p:childTnLst>
                    </p:cTn>
                  </p:par>
                </p:childTnLst>
              </p:cTn>
              <p:nextCondLst>
                <p:cond evt="onClick" delay="0">
                  <p:tgtEl>
                    <p:spTgt spid="13"/>
                  </p:tgtEl>
                </p:cond>
              </p:nextCondLst>
            </p:seq>
            <p:seq concurrent="1" nextAc="seek">
              <p:cTn id="49" restart="whenNotActive" fill="hold" evtFilter="cancelBubble" nodeType="interactiveSeq">
                <p:stCondLst>
                  <p:cond evt="onClick" delay="0">
                    <p:tgtEl>
                      <p:spTgt spid="89"/>
                    </p:tgtEl>
                  </p:cond>
                </p:stCondLst>
                <p:endSync evt="end" delay="0">
                  <p:rtn val="all"/>
                </p:endSync>
                <p:childTnLst>
                  <p:par>
                    <p:cTn id="50" fill="hold">
                      <p:stCondLst>
                        <p:cond delay="0"/>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up)">
                                      <p:cBhvr>
                                        <p:cTn id="54" dur="500"/>
                                        <p:tgtEl>
                                          <p:spTgt spid="6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500"/>
                                        <p:tgtEl>
                                          <p:spTgt spid="7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childTnLst>
                          </p:cTn>
                        </p:par>
                      </p:childTnLst>
                    </p:cTn>
                  </p:par>
                </p:childTnLst>
              </p:cTn>
              <p:nextCondLst>
                <p:cond evt="onClick" delay="0">
                  <p:tgtEl>
                    <p:spTgt spid="89"/>
                  </p:tgtEl>
                </p:cond>
              </p:nextCondLst>
            </p:seq>
            <p:seq concurrent="1" nextAc="seek">
              <p:cTn id="63" restart="whenNotActive" fill="hold" evtFilter="cancelBubble" nodeType="interactiveSeq">
                <p:stCondLst>
                  <p:cond evt="onClick" delay="0">
                    <p:tgtEl>
                      <p:spTgt spid="90"/>
                    </p:tgtEl>
                  </p:cond>
                </p:stCondLst>
                <p:endSync evt="end" delay="0">
                  <p:rtn val="all"/>
                </p:endSync>
                <p:childTnLst>
                  <p:par>
                    <p:cTn id="64" fill="hold">
                      <p:stCondLst>
                        <p:cond delay="0"/>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wipe(left)">
                                      <p:cBhvr>
                                        <p:cTn id="68" dur="500"/>
                                        <p:tgtEl>
                                          <p:spTgt spid="80"/>
                                        </p:tgtEl>
                                      </p:cBhvr>
                                    </p:animEffect>
                                  </p:childTnLst>
                                </p:cTn>
                              </p:par>
                            </p:childTnLst>
                          </p:cTn>
                        </p:par>
                        <p:par>
                          <p:cTn id="69" fill="hold">
                            <p:stCondLst>
                              <p:cond delay="500"/>
                            </p:stCondLst>
                            <p:childTnLst>
                              <p:par>
                                <p:cTn id="70" presetID="22" presetClass="entr" presetSubtype="4" fill="hold" nodeType="after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wipe(down)">
                                      <p:cBhvr>
                                        <p:cTn id="72" dur="500"/>
                                        <p:tgtEl>
                                          <p:spTgt spid="86"/>
                                        </p:tgtEl>
                                      </p:cBhvr>
                                    </p:animEffect>
                                  </p:childTnLst>
                                </p:cTn>
                              </p:par>
                            </p:childTnLst>
                          </p:cTn>
                        </p:par>
                        <p:par>
                          <p:cTn id="73" fill="hold">
                            <p:stCondLst>
                              <p:cond delay="1000"/>
                            </p:stCondLst>
                            <p:childTnLst>
                              <p:par>
                                <p:cTn id="74" presetID="22" presetClass="entr" presetSubtype="2"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right)">
                                      <p:cBhvr>
                                        <p:cTn id="76" dur="500"/>
                                        <p:tgtEl>
                                          <p:spTgt spid="85"/>
                                        </p:tgtEl>
                                      </p:cBhvr>
                                    </p:animEffect>
                                  </p:childTnLst>
                                </p:cTn>
                              </p:par>
                            </p:childTnLst>
                          </p:cTn>
                        </p:par>
                        <p:par>
                          <p:cTn id="77" fill="hold">
                            <p:stCondLst>
                              <p:cond delay="1500"/>
                            </p:stCondLst>
                            <p:childTnLst>
                              <p:par>
                                <p:cTn id="78" presetID="22" presetClass="entr" presetSubtype="1" fill="hold" nodeType="after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wipe(up)">
                                      <p:cBhvr>
                                        <p:cTn id="80" dur="500"/>
                                        <p:tgtEl>
                                          <p:spTgt spid="84"/>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500"/>
                                        <p:tgtEl>
                                          <p:spTgt spid="73"/>
                                        </p:tgtEl>
                                      </p:cBhvr>
                                    </p:animEffect>
                                  </p:childTnLst>
                                </p:cTn>
                              </p:par>
                            </p:childTnLst>
                          </p:cTn>
                        </p:par>
                      </p:childTnLst>
                    </p:cTn>
                  </p:par>
                </p:childTnLst>
              </p:cTn>
              <p:nextCondLst>
                <p:cond evt="onClick" delay="0">
                  <p:tgtEl>
                    <p:spTgt spid="90"/>
                  </p:tgtEl>
                </p:cond>
              </p:nextCondLst>
            </p:seq>
          </p:childTnLst>
        </p:cTn>
      </p:par>
    </p:tnLst>
    <p:bldLst>
      <p:bldP spid="57" grpId="0" animBg="1"/>
      <p:bldP spid="58" grpId="0" animBg="1"/>
      <p:bldP spid="67" grpId="0"/>
      <p:bldP spid="72" grpId="0"/>
      <p:bldP spid="73" grpId="0"/>
      <p:bldP spid="74" grpId="0"/>
      <p:bldP spid="13" grpId="0" animBg="1"/>
      <p:bldP spid="88" grpId="0" animBg="1"/>
      <p:bldP spid="89"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73A4718-908C-4E6E-A178-FE3C85C3FD9A}"/>
              </a:ext>
            </a:extLst>
          </p:cNvPr>
          <p:cNvSpPr>
            <a:spLocks noGrp="1"/>
          </p:cNvSpPr>
          <p:nvPr>
            <p:ph type="body" sz="quarter" idx="4294967295"/>
          </p:nvPr>
        </p:nvSpPr>
        <p:spPr>
          <a:xfrm>
            <a:off x="0" y="1268413"/>
            <a:ext cx="9906000" cy="5184775"/>
          </a:xfrm>
        </p:spPr>
        <p:txBody>
          <a:bodyPr>
            <a:normAutofit lnSpcReduction="10000"/>
          </a:bodyPr>
          <a:lstStyle/>
          <a:p>
            <a:pPr marL="0" indent="0" algn="ctr">
              <a:buNone/>
            </a:pPr>
            <a:r>
              <a:rPr lang="de-DE" sz="2400" b="1" dirty="0" smtClean="0">
                <a:solidFill>
                  <a:schemeClr val="tx2"/>
                </a:solidFill>
                <a:effectLst>
                  <a:outerShdw blurRad="38100" dist="38100" dir="2700000" algn="tl">
                    <a:srgbClr val="000000">
                      <a:alpha val="43137"/>
                    </a:srgbClr>
                  </a:outerShdw>
                </a:effectLst>
                <a:latin typeface="Century Gothic" panose="020B0502020202020204" pitchFamily="34" charset="0"/>
              </a:rPr>
              <a:t>„Computer</a:t>
            </a:r>
            <a:r>
              <a:rPr lang="de-DE" sz="2400" b="0" dirty="0" smtClean="0">
                <a:solidFill>
                  <a:schemeClr val="tx2"/>
                </a:solidFill>
                <a:effectLst>
                  <a:outerShdw blurRad="38100" dist="38100" dir="2700000" algn="tl">
                    <a:srgbClr val="000000">
                      <a:alpha val="43137"/>
                    </a:srgbClr>
                  </a:outerShdw>
                </a:effectLst>
                <a:latin typeface="Century Gothic" panose="020B0502020202020204" pitchFamily="34" charset="0"/>
              </a:rPr>
              <a:t> </a:t>
            </a:r>
            <a:r>
              <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rPr>
              <a:t>sind dumm, </a:t>
            </a:r>
            <a:r>
              <a:rPr lang="de-DE" sz="2400" b="0" dirty="0" smtClean="0">
                <a:solidFill>
                  <a:schemeClr val="tx2"/>
                </a:solidFill>
                <a:effectLst>
                  <a:outerShdw blurRad="38100" dist="38100" dir="2700000" algn="tl">
                    <a:srgbClr val="000000">
                      <a:alpha val="43137"/>
                    </a:srgbClr>
                  </a:outerShdw>
                </a:effectLst>
                <a:latin typeface="Century Gothic" panose="020B0502020202020204" pitchFamily="34" charset="0"/>
              </a:rPr>
              <a:t>ihnen </a:t>
            </a:r>
            <a:r>
              <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rPr>
              <a:t>muss beigebracht werden was wann </a:t>
            </a:r>
            <a:r>
              <a:rPr lang="de-DE" sz="2400" b="0" dirty="0" smtClean="0">
                <a:solidFill>
                  <a:schemeClr val="tx2"/>
                </a:solidFill>
                <a:effectLst>
                  <a:outerShdw blurRad="38100" dist="38100" dir="2700000" algn="tl">
                    <a:srgbClr val="000000">
                      <a:alpha val="43137"/>
                    </a:srgbClr>
                  </a:outerShdw>
                </a:effectLst>
                <a:latin typeface="Century Gothic" panose="020B0502020202020204" pitchFamily="34" charset="0"/>
              </a:rPr>
              <a:t>zu </a:t>
            </a:r>
            <a:r>
              <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rPr>
              <a:t>tun </a:t>
            </a:r>
            <a:r>
              <a:rPr lang="de-DE" sz="2400" b="0" dirty="0" smtClean="0">
                <a:solidFill>
                  <a:schemeClr val="tx2"/>
                </a:solidFill>
                <a:effectLst>
                  <a:outerShdw blurRad="38100" dist="38100" dir="2700000" algn="tl">
                    <a:srgbClr val="000000">
                      <a:alpha val="43137"/>
                    </a:srgbClr>
                  </a:outerShdw>
                </a:effectLst>
                <a:latin typeface="Century Gothic" panose="020B0502020202020204" pitchFamily="34" charset="0"/>
              </a:rPr>
              <a:t>ist.“</a:t>
            </a:r>
            <a:endPar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endParaRPr>
          </a:p>
          <a:p>
            <a:pPr algn="ctr"/>
            <a:endPar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endParaRPr>
          </a:p>
          <a:p>
            <a:pPr marL="0" indent="0" algn="ctr">
              <a:buNone/>
            </a:pPr>
            <a:r>
              <a:rPr lang="de-DE" sz="2400" b="0" dirty="0" smtClean="0">
                <a:solidFill>
                  <a:schemeClr val="tx2"/>
                </a:solidFill>
                <a:effectLst>
                  <a:outerShdw blurRad="38100" dist="38100" dir="2700000" algn="tl">
                    <a:srgbClr val="000000">
                      <a:alpha val="43137"/>
                    </a:srgbClr>
                  </a:outerShdw>
                </a:effectLst>
                <a:latin typeface="Century Gothic" panose="020B0502020202020204" pitchFamily="34" charset="0"/>
              </a:rPr>
              <a:t>„Das </a:t>
            </a:r>
            <a:r>
              <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rPr>
              <a:t>„</a:t>
            </a:r>
            <a:r>
              <a:rPr lang="de-DE" sz="2400" b="0" dirty="0" smtClean="0">
                <a:solidFill>
                  <a:schemeClr val="tx2"/>
                </a:solidFill>
                <a:effectLst>
                  <a:outerShdw blurRad="38100" dist="38100" dir="2700000" algn="tl">
                    <a:srgbClr val="000000">
                      <a:alpha val="43137"/>
                    </a:srgbClr>
                  </a:outerShdw>
                </a:effectLst>
                <a:latin typeface="Century Gothic" panose="020B0502020202020204" pitchFamily="34" charset="0"/>
              </a:rPr>
              <a:t>was… , wann…“ </a:t>
            </a:r>
            <a:r>
              <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rPr>
              <a:t>wird durch ein </a:t>
            </a:r>
            <a:r>
              <a:rPr lang="de-DE" sz="2400" b="1" dirty="0">
                <a:solidFill>
                  <a:schemeClr val="tx2"/>
                </a:solidFill>
                <a:effectLst>
                  <a:outerShdw blurRad="38100" dist="38100" dir="2700000" algn="tl">
                    <a:srgbClr val="000000">
                      <a:alpha val="43137"/>
                    </a:srgbClr>
                  </a:outerShdw>
                </a:effectLst>
                <a:latin typeface="Century Gothic" panose="020B0502020202020204" pitchFamily="34" charset="0"/>
              </a:rPr>
              <a:t>Computerprogramm </a:t>
            </a:r>
            <a:r>
              <a:rPr lang="de-DE" sz="2400" b="0" dirty="0" smtClean="0">
                <a:solidFill>
                  <a:schemeClr val="tx2"/>
                </a:solidFill>
                <a:effectLst>
                  <a:outerShdw blurRad="38100" dist="38100" dir="2700000" algn="tl">
                    <a:srgbClr val="000000">
                      <a:alpha val="43137"/>
                    </a:srgbClr>
                  </a:outerShdw>
                </a:effectLst>
                <a:latin typeface="Century Gothic" panose="020B0502020202020204" pitchFamily="34" charset="0"/>
              </a:rPr>
              <a:t>beschrieben.“</a:t>
            </a:r>
            <a:endPar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endParaRPr>
          </a:p>
          <a:p>
            <a:pPr algn="ctr"/>
            <a:endPar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endParaRPr>
          </a:p>
          <a:p>
            <a:pPr marL="0" indent="0" algn="ctr">
              <a:buNone/>
            </a:pPr>
            <a:r>
              <a:rPr lang="de-DE" sz="2400" dirty="0" smtClean="0">
                <a:solidFill>
                  <a:schemeClr val="tx2"/>
                </a:solidFill>
                <a:effectLst>
                  <a:outerShdw blurRad="38100" dist="38100" dir="2700000" algn="tl">
                    <a:srgbClr val="000000">
                      <a:alpha val="43137"/>
                    </a:srgbClr>
                  </a:outerShdw>
                </a:effectLst>
                <a:latin typeface="Century Gothic" panose="020B0502020202020204" pitchFamily="34" charset="0"/>
              </a:rPr>
              <a:t>„Computerprogramme </a:t>
            </a:r>
            <a:r>
              <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rPr>
              <a:t>müssen entwickelt werden</a:t>
            </a:r>
            <a:r>
              <a:rPr lang="de-DE" sz="2400" b="0" dirty="0" smtClean="0">
                <a:solidFill>
                  <a:schemeClr val="tx2"/>
                </a:solidFill>
                <a:effectLst>
                  <a:outerShdw blurRad="38100" dist="38100" dir="2700000" algn="tl">
                    <a:srgbClr val="000000">
                      <a:alpha val="43137"/>
                    </a:srgbClr>
                  </a:outerShdw>
                </a:effectLst>
                <a:latin typeface="Century Gothic" panose="020B0502020202020204" pitchFamily="34" charset="0"/>
              </a:rPr>
              <a:t>.“</a:t>
            </a:r>
            <a:endPar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endParaRPr>
          </a:p>
          <a:p>
            <a:pPr marL="0" indent="0" algn="ctr">
              <a:buNone/>
            </a:pPr>
            <a:r>
              <a:rPr lang="de-DE" sz="2400" b="0" dirty="0" smtClean="0">
                <a:solidFill>
                  <a:schemeClr val="tx2"/>
                </a:solidFill>
                <a:effectLst>
                  <a:outerShdw blurRad="38100" dist="38100" dir="2700000" algn="tl">
                    <a:srgbClr val="000000">
                      <a:alpha val="43137"/>
                    </a:srgbClr>
                  </a:outerShdw>
                </a:effectLst>
                <a:latin typeface="Century Gothic" panose="020B0502020202020204" pitchFamily="34" charset="0"/>
              </a:rPr>
              <a:t>Zentrale Vorgehensweise: </a:t>
            </a:r>
            <a:endParaRPr lang="de-DE" sz="2400" b="0" dirty="0">
              <a:solidFill>
                <a:schemeClr val="tx2"/>
              </a:solidFill>
              <a:effectLst>
                <a:outerShdw blurRad="38100" dist="38100" dir="2700000" algn="tl">
                  <a:srgbClr val="000000">
                    <a:alpha val="43137"/>
                  </a:srgbClr>
                </a:outerShdw>
              </a:effectLst>
              <a:latin typeface="Century Gothic" panose="020B0502020202020204" pitchFamily="34" charset="0"/>
            </a:endParaRPr>
          </a:p>
          <a:p>
            <a:pPr marL="0" indent="0" algn="ctr">
              <a:buNone/>
            </a:pPr>
            <a:r>
              <a:rPr lang="de-DE" sz="2400" b="1" dirty="0" smtClean="0">
                <a:solidFill>
                  <a:schemeClr val="tx2"/>
                </a:solidFill>
                <a:effectLst>
                  <a:outerShdw blurRad="38100" dist="38100" dir="2700000" algn="tl">
                    <a:srgbClr val="000000">
                      <a:alpha val="43137"/>
                    </a:srgbClr>
                  </a:outerShdw>
                </a:effectLst>
                <a:latin typeface="Century Gothic" panose="020B0502020202020204" pitchFamily="34" charset="0"/>
              </a:rPr>
              <a:t>Algorithmen</a:t>
            </a:r>
            <a:endParaRPr lang="de-DE" sz="2400" b="1" dirty="0">
              <a:solidFill>
                <a:schemeClr val="tx2"/>
              </a:solidFill>
              <a:effectLst>
                <a:outerShdw blurRad="38100" dist="38100" dir="2700000" algn="tl">
                  <a:srgbClr val="000000">
                    <a:alpha val="43137"/>
                  </a:srgbClr>
                </a:outerShdw>
              </a:effectLst>
              <a:latin typeface="Century Gothic" panose="020B0502020202020204" pitchFamily="34" charset="0"/>
            </a:endParaRPr>
          </a:p>
          <a:p>
            <a:endParaRPr lang="de-DE" dirty="0"/>
          </a:p>
          <a:p>
            <a:endParaRPr lang="de-DE" dirty="0"/>
          </a:p>
        </p:txBody>
      </p:sp>
      <p:sp>
        <p:nvSpPr>
          <p:cNvPr id="8" name="Textplatzhalter 5"/>
          <p:cNvSpPr>
            <a:spLocks noGrp="1"/>
          </p:cNvSpPr>
          <p:nvPr>
            <p:ph type="body" sz="quarter" idx="15"/>
          </p:nvPr>
        </p:nvSpPr>
        <p:spPr>
          <a:xfrm>
            <a:off x="311287" y="0"/>
            <a:ext cx="9283435" cy="825500"/>
          </a:xfrm>
        </p:spPr>
        <p:txBody>
          <a:bodyPr/>
          <a:lstStyle/>
          <a:p>
            <a:pPr algn="ctr"/>
            <a:r>
              <a:rPr lang="de-DE" sz="2800" dirty="0" err="1" smtClean="0"/>
              <a:t>programmierung</a:t>
            </a:r>
            <a:endParaRPr lang="de-DE" sz="2800" dirty="0"/>
          </a:p>
        </p:txBody>
      </p:sp>
      <p:sp>
        <p:nvSpPr>
          <p:cNvPr id="2" name="Foliennummernplatzhalter 1"/>
          <p:cNvSpPr>
            <a:spLocks noGrp="1"/>
          </p:cNvSpPr>
          <p:nvPr>
            <p:ph type="sldNum" sz="quarter" idx="12"/>
          </p:nvPr>
        </p:nvSpPr>
        <p:spPr/>
        <p:txBody>
          <a:bodyPr/>
          <a:lstStyle/>
          <a:p>
            <a:fld id="{2C03746F-B42A-474D-94FA-02D6826DE614}" type="slidenum">
              <a:rPr lang="de-DE" smtClean="0"/>
              <a:t>22</a:t>
            </a:fld>
            <a:endParaRPr lang="de-DE" dirty="0"/>
          </a:p>
        </p:txBody>
      </p:sp>
    </p:spTree>
    <p:extLst>
      <p:ext uri="{BB962C8B-B14F-4D97-AF65-F5344CB8AC3E}">
        <p14:creationId xmlns:p14="http://schemas.microsoft.com/office/powerpoint/2010/main" val="34880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3001"/>
                            </p:stCondLst>
                            <p:childTnLst>
                              <p:par>
                                <p:cTn id="8" presetID="1" presetClass="entr" presetSubtype="0" fill="hold" nodeType="afterEffect">
                                  <p:stCondLst>
                                    <p:cond delay="0"/>
                                  </p:stCondLst>
                                  <p:iterate type="lt">
                                    <p:tmAbs val="50"/>
                                  </p:iterate>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5802"/>
                            </p:stCondLst>
                            <p:childTnLst>
                              <p:par>
                                <p:cTn id="11" presetID="1" presetClass="entr" presetSubtype="0" fill="hold" nodeType="afterEffect">
                                  <p:stCondLst>
                                    <p:cond delay="0"/>
                                  </p:stCondLst>
                                  <p:iterate type="lt">
                                    <p:tmAbs val="50"/>
                                  </p:iterate>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7853"/>
                            </p:stCondLst>
                            <p:childTnLst>
                              <p:par>
                                <p:cTn id="14" presetID="1" presetClass="entr" presetSubtype="0" fill="hold" nodeType="afterEffect">
                                  <p:stCondLst>
                                    <p:cond delay="0"/>
                                  </p:stCondLst>
                                  <p:iterate type="lt">
                                    <p:tmAbs val="50"/>
                                  </p:iterate>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par>
                          <p:cTn id="16" fill="hold">
                            <p:stCondLst>
                              <p:cond delay="8954"/>
                            </p:stCondLst>
                            <p:childTnLst>
                              <p:par>
                                <p:cTn id="17" presetID="1" presetClass="entr" presetSubtype="0" fill="hold" nodeType="afterEffect">
                                  <p:stCondLst>
                                    <p:cond delay="0"/>
                                  </p:stCondLst>
                                  <p:iterate type="lt">
                                    <p:tmAbs val="50"/>
                                  </p:iterate>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5"/>
          </p:nvPr>
        </p:nvSpPr>
        <p:spPr/>
        <p:txBody>
          <a:bodyPr/>
          <a:lstStyle/>
          <a:p>
            <a:pPr algn="ctr"/>
            <a:r>
              <a:rPr lang="de-DE" sz="2800" dirty="0" smtClean="0"/>
              <a:t>Problemlösung</a:t>
            </a:r>
            <a:endParaRPr lang="de-DE" sz="2800" dirty="0"/>
          </a:p>
        </p:txBody>
      </p:sp>
      <p:pic>
        <p:nvPicPr>
          <p:cNvPr id="1026" name="Picture 2" descr="Ampel, Problem, Analyse, Lösung, Rot, Grün, Gelb, Text"/>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r="55310"/>
          <a:stretch/>
        </p:blipFill>
        <p:spPr bwMode="auto">
          <a:xfrm>
            <a:off x="884548" y="908720"/>
            <a:ext cx="3636404" cy="5430019"/>
          </a:xfrm>
          <a:prstGeom prst="rect">
            <a:avLst/>
          </a:prstGeom>
          <a:noFill/>
        </p:spPr>
      </p:pic>
      <p:sp>
        <p:nvSpPr>
          <p:cNvPr id="8" name="Textfeld 7"/>
          <p:cNvSpPr txBox="1"/>
          <p:nvPr/>
        </p:nvSpPr>
        <p:spPr>
          <a:xfrm>
            <a:off x="4584420" y="1323454"/>
            <a:ext cx="3773790" cy="1169551"/>
          </a:xfrm>
          <a:prstGeom prst="rect">
            <a:avLst/>
          </a:prstGeom>
          <a:solidFill>
            <a:schemeClr val="bg1"/>
          </a:solidFill>
        </p:spPr>
        <p:txBody>
          <a:bodyPr wrap="none" rtlCol="0">
            <a:spAutoFit/>
          </a:bodyPr>
          <a:lstStyle/>
          <a:p>
            <a:r>
              <a:rPr lang="de-DE" sz="7000" b="1" dirty="0" smtClean="0">
                <a:ln w="12700">
                  <a:solidFill>
                    <a:srgbClr val="FF0000"/>
                  </a:solidFill>
                  <a:prstDash val="solid"/>
                </a:ln>
                <a:pattFill prst="narHorz">
                  <a:fgClr>
                    <a:srgbClr val="FF0000"/>
                  </a:fgClr>
                  <a:bgClr>
                    <a:schemeClr val="bg1"/>
                  </a:bgClr>
                </a:pattFill>
                <a:effectLst>
                  <a:innerShdw blurRad="177800">
                    <a:schemeClr val="accent3">
                      <a:lumMod val="50000"/>
                    </a:schemeClr>
                  </a:innerShdw>
                </a:effectLst>
                <a:latin typeface="Century Gothic" panose="020B0502020202020204" pitchFamily="34" charset="0"/>
              </a:rPr>
              <a:t>Problem</a:t>
            </a:r>
            <a:endParaRPr lang="de-DE" sz="7000" b="1" dirty="0">
              <a:ln w="12700">
                <a:solidFill>
                  <a:srgbClr val="FF0000"/>
                </a:solidFill>
                <a:prstDash val="solid"/>
              </a:ln>
              <a:pattFill prst="narHorz">
                <a:fgClr>
                  <a:srgbClr val="FF0000"/>
                </a:fgClr>
                <a:bgClr>
                  <a:schemeClr val="bg1"/>
                </a:bgClr>
              </a:pattFill>
              <a:effectLst>
                <a:innerShdw blurRad="177800">
                  <a:schemeClr val="accent3">
                    <a:lumMod val="50000"/>
                  </a:schemeClr>
                </a:innerShdw>
              </a:effectLst>
              <a:latin typeface="Century Gothic" panose="020B0502020202020204" pitchFamily="34" charset="0"/>
            </a:endParaRPr>
          </a:p>
        </p:txBody>
      </p:sp>
      <p:sp>
        <p:nvSpPr>
          <p:cNvPr id="9" name="Textfeld 8"/>
          <p:cNvSpPr txBox="1"/>
          <p:nvPr/>
        </p:nvSpPr>
        <p:spPr>
          <a:xfrm>
            <a:off x="4584420" y="2559604"/>
            <a:ext cx="3684022" cy="1169551"/>
          </a:xfrm>
          <a:prstGeom prst="rect">
            <a:avLst/>
          </a:prstGeom>
          <a:solidFill>
            <a:schemeClr val="bg1"/>
          </a:solidFill>
        </p:spPr>
        <p:txBody>
          <a:bodyPr wrap="none" rtlCol="0">
            <a:spAutoFit/>
          </a:bodyPr>
          <a:lstStyle/>
          <a:p>
            <a:r>
              <a:rPr lang="de-DE" sz="7000" b="1" dirty="0" smtClean="0">
                <a:ln w="12700">
                  <a:solidFill>
                    <a:srgbClr val="FFC000"/>
                  </a:solidFill>
                  <a:prstDash val="solid"/>
                </a:ln>
                <a:pattFill prst="narHorz">
                  <a:fgClr>
                    <a:schemeClr val="accent5"/>
                  </a:fgClr>
                  <a:bgClr>
                    <a:schemeClr val="accent6">
                      <a:lumMod val="60000"/>
                      <a:lumOff val="40000"/>
                    </a:schemeClr>
                  </a:bgClr>
                </a:pattFill>
                <a:effectLst>
                  <a:innerShdw blurRad="177800">
                    <a:schemeClr val="accent3">
                      <a:lumMod val="50000"/>
                    </a:schemeClr>
                  </a:innerShdw>
                </a:effectLst>
                <a:latin typeface="Century Gothic" panose="020B0502020202020204" pitchFamily="34" charset="0"/>
              </a:rPr>
              <a:t>Analyse</a:t>
            </a:r>
            <a:endParaRPr lang="de-DE" sz="7000" b="1" dirty="0">
              <a:ln w="12700">
                <a:solidFill>
                  <a:srgbClr val="FFC000"/>
                </a:solidFill>
                <a:prstDash val="solid"/>
              </a:ln>
              <a:pattFill prst="narHorz">
                <a:fgClr>
                  <a:schemeClr val="accent5"/>
                </a:fgClr>
                <a:bgClr>
                  <a:schemeClr val="accent6">
                    <a:lumMod val="60000"/>
                    <a:lumOff val="40000"/>
                  </a:schemeClr>
                </a:bgClr>
              </a:pattFill>
              <a:effectLst>
                <a:innerShdw blurRad="177800">
                  <a:schemeClr val="accent3">
                    <a:lumMod val="50000"/>
                  </a:schemeClr>
                </a:innerShdw>
              </a:effectLst>
              <a:latin typeface="Century Gothic" panose="020B0502020202020204" pitchFamily="34" charset="0"/>
            </a:endParaRPr>
          </a:p>
        </p:txBody>
      </p:sp>
      <p:sp>
        <p:nvSpPr>
          <p:cNvPr id="10" name="Textfeld 9"/>
          <p:cNvSpPr txBox="1"/>
          <p:nvPr/>
        </p:nvSpPr>
        <p:spPr>
          <a:xfrm>
            <a:off x="4590120" y="3761747"/>
            <a:ext cx="3217547" cy="1169551"/>
          </a:xfrm>
          <a:prstGeom prst="rect">
            <a:avLst/>
          </a:prstGeom>
          <a:solidFill>
            <a:schemeClr val="bg1"/>
          </a:solidFill>
        </p:spPr>
        <p:txBody>
          <a:bodyPr wrap="none" rtlCol="0">
            <a:spAutoFit/>
          </a:bodyPr>
          <a:lstStyle>
            <a:defPPr>
              <a:defRPr lang="de-DE"/>
            </a:defPPr>
            <a:lvl1pPr>
              <a:defRPr sz="7000" b="1">
                <a:ln w="12700">
                  <a:solidFill>
                    <a:schemeClr val="accent3">
                      <a:lumMod val="50000"/>
                    </a:schemeClr>
                  </a:solidFill>
                  <a:prstDash val="solid"/>
                </a:ln>
                <a:pattFill prst="narHorz">
                  <a:fgClr>
                    <a:srgbClr val="00B050"/>
                  </a:fgClr>
                  <a:bgClr>
                    <a:schemeClr val="tx2">
                      <a:lumMod val="40000"/>
                      <a:lumOff val="60000"/>
                    </a:schemeClr>
                  </a:bgClr>
                </a:pattFill>
                <a:effectLst>
                  <a:innerShdw blurRad="177800">
                    <a:schemeClr val="accent3">
                      <a:lumMod val="50000"/>
                    </a:schemeClr>
                  </a:innerShdw>
                </a:effectLst>
                <a:latin typeface="Century Gothic" panose="020B0502020202020204" pitchFamily="34" charset="0"/>
              </a:defRPr>
            </a:lvl1pPr>
          </a:lstStyle>
          <a:p>
            <a:r>
              <a:rPr lang="de-DE" dirty="0"/>
              <a:t>Lösung</a:t>
            </a:r>
          </a:p>
        </p:txBody>
      </p:sp>
      <p:sp>
        <p:nvSpPr>
          <p:cNvPr id="7" name="Textfeld 6"/>
          <p:cNvSpPr txBox="1"/>
          <p:nvPr/>
        </p:nvSpPr>
        <p:spPr>
          <a:xfrm>
            <a:off x="4590121" y="3795754"/>
            <a:ext cx="5315879" cy="1169551"/>
          </a:xfrm>
          <a:prstGeom prst="rect">
            <a:avLst/>
          </a:prstGeom>
          <a:solidFill>
            <a:schemeClr val="bg1"/>
          </a:solidFill>
        </p:spPr>
        <p:txBody>
          <a:bodyPr wrap="none" rtlCol="0">
            <a:spAutoFit/>
          </a:bodyPr>
          <a:lstStyle/>
          <a:p>
            <a:r>
              <a:rPr lang="de-DE" sz="7000" b="1" dirty="0">
                <a:ln w="12700">
                  <a:solidFill>
                    <a:schemeClr val="accent3">
                      <a:lumMod val="50000"/>
                    </a:schemeClr>
                  </a:solidFill>
                  <a:prstDash val="solid"/>
                </a:ln>
                <a:pattFill prst="narHorz">
                  <a:fgClr>
                    <a:srgbClr val="00B050"/>
                  </a:fgClr>
                  <a:bgClr>
                    <a:schemeClr val="tx2">
                      <a:lumMod val="40000"/>
                      <a:lumOff val="60000"/>
                    </a:schemeClr>
                  </a:bgClr>
                </a:pattFill>
                <a:effectLst>
                  <a:innerShdw blurRad="177800">
                    <a:schemeClr val="accent3">
                      <a:lumMod val="50000"/>
                    </a:schemeClr>
                  </a:innerShdw>
                </a:effectLst>
                <a:latin typeface="Century Gothic" panose="020B0502020202020204" pitchFamily="34" charset="0"/>
              </a:rPr>
              <a:t>Algorithmus</a:t>
            </a:r>
          </a:p>
        </p:txBody>
      </p:sp>
      <p:sp>
        <p:nvSpPr>
          <p:cNvPr id="11" name="Flussdiagramm: Verbinder 10"/>
          <p:cNvSpPr/>
          <p:nvPr/>
        </p:nvSpPr>
        <p:spPr>
          <a:xfrm>
            <a:off x="2214000" y="1512000"/>
            <a:ext cx="954106" cy="936104"/>
          </a:xfrm>
          <a:prstGeom prst="flowChartConnector">
            <a:avLst/>
          </a:prstGeom>
          <a:solidFill>
            <a:srgbClr val="000000">
              <a:alpha val="1176"/>
            </a:srgbClr>
          </a:solidFill>
          <a:ln>
            <a:noFill/>
          </a:ln>
          <a:effectLst>
            <a:glow rad="393700">
              <a:schemeClr val="accent4">
                <a:satMod val="175000"/>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lussdiagramm: Verbinder 14"/>
          <p:cNvSpPr/>
          <p:nvPr/>
        </p:nvSpPr>
        <p:spPr>
          <a:xfrm>
            <a:off x="2225697" y="2714687"/>
            <a:ext cx="954106" cy="936104"/>
          </a:xfrm>
          <a:prstGeom prst="flowChartConnector">
            <a:avLst/>
          </a:prstGeom>
          <a:solidFill>
            <a:srgbClr val="000000">
              <a:alpha val="1176"/>
            </a:srgbClr>
          </a:solidFill>
          <a:ln>
            <a:noFill/>
          </a:ln>
          <a:effectLst>
            <a:glow rad="393700">
              <a:schemeClr val="accent5">
                <a:satMod val="175000"/>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Verbinder 15"/>
          <p:cNvSpPr/>
          <p:nvPr/>
        </p:nvSpPr>
        <p:spPr>
          <a:xfrm>
            <a:off x="2210293" y="3995194"/>
            <a:ext cx="954106" cy="936104"/>
          </a:xfrm>
          <a:prstGeom prst="flowChartConnector">
            <a:avLst/>
          </a:prstGeom>
          <a:solidFill>
            <a:srgbClr val="000000">
              <a:alpha val="1176"/>
            </a:srgbClr>
          </a:solidFill>
          <a:ln>
            <a:noFill/>
          </a:ln>
          <a:effectLst>
            <a:glow rad="393700">
              <a:srgbClr val="00B050">
                <a:alpha val="3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p:cNvSpPr>
            <a:spLocks noGrp="1"/>
          </p:cNvSpPr>
          <p:nvPr>
            <p:ph type="sldNum" sz="quarter" idx="12"/>
          </p:nvPr>
        </p:nvSpPr>
        <p:spPr/>
        <p:txBody>
          <a:bodyPr/>
          <a:lstStyle/>
          <a:p>
            <a:fld id="{2C03746F-B42A-474D-94FA-02D6826DE614}" type="slidenum">
              <a:rPr lang="de-DE" smtClean="0"/>
              <a:t>23</a:t>
            </a:fld>
            <a:endParaRPr lang="de-D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0" presetClass="exit" presetSubtype="0" fill="hold" grpId="1"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0" presetClass="exit" presetSubtype="0" fill="hold" grpId="1"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7" grpId="0" animBg="1"/>
      <p:bldP spid="11" grpId="0" animBg="1"/>
      <p:bldP spid="11" grpId="1" animBg="1"/>
      <p:bldP spid="15" grpId="0" animBg="1"/>
      <p:bldP spid="15" grpId="1"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ihandform 2"/>
          <p:cNvSpPr/>
          <p:nvPr/>
        </p:nvSpPr>
        <p:spPr>
          <a:xfrm>
            <a:off x="992560" y="1313765"/>
            <a:ext cx="2475274" cy="1485165"/>
          </a:xfrm>
          <a:custGeom>
            <a:avLst/>
            <a:gdLst>
              <a:gd name="connsiteX0" fmla="*/ 0 w 2475274"/>
              <a:gd name="connsiteY0" fmla="*/ 0 h 1485165"/>
              <a:gd name="connsiteX1" fmla="*/ 2475274 w 2475274"/>
              <a:gd name="connsiteY1" fmla="*/ 0 h 1485165"/>
              <a:gd name="connsiteX2" fmla="*/ 2475274 w 2475274"/>
              <a:gd name="connsiteY2" fmla="*/ 1485165 h 1485165"/>
              <a:gd name="connsiteX3" fmla="*/ 0 w 2475274"/>
              <a:gd name="connsiteY3" fmla="*/ 1485165 h 1485165"/>
              <a:gd name="connsiteX4" fmla="*/ 0 w 2475274"/>
              <a:gd name="connsiteY4" fmla="*/ 0 h 1485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274" h="1485165">
                <a:moveTo>
                  <a:pt x="0" y="0"/>
                </a:moveTo>
                <a:lnTo>
                  <a:pt x="2475274" y="0"/>
                </a:lnTo>
                <a:lnTo>
                  <a:pt x="2475274" y="1485165"/>
                </a:lnTo>
                <a:lnTo>
                  <a:pt x="0" y="1485165"/>
                </a:lnTo>
                <a:lnTo>
                  <a:pt x="0" y="0"/>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500" kern="1200" dirty="0">
                <a:latin typeface="Century Gothic" panose="020B0502020202020204" pitchFamily="34" charset="0"/>
              </a:rPr>
              <a:t>Terminierung</a:t>
            </a:r>
          </a:p>
        </p:txBody>
      </p:sp>
      <p:sp>
        <p:nvSpPr>
          <p:cNvPr id="4" name="Freihandform 3"/>
          <p:cNvSpPr/>
          <p:nvPr/>
        </p:nvSpPr>
        <p:spPr>
          <a:xfrm>
            <a:off x="3715362" y="1313765"/>
            <a:ext cx="2475274" cy="1485165"/>
          </a:xfrm>
          <a:custGeom>
            <a:avLst/>
            <a:gdLst>
              <a:gd name="connsiteX0" fmla="*/ 0 w 2475274"/>
              <a:gd name="connsiteY0" fmla="*/ 0 h 1485165"/>
              <a:gd name="connsiteX1" fmla="*/ 2475274 w 2475274"/>
              <a:gd name="connsiteY1" fmla="*/ 0 h 1485165"/>
              <a:gd name="connsiteX2" fmla="*/ 2475274 w 2475274"/>
              <a:gd name="connsiteY2" fmla="*/ 1485165 h 1485165"/>
              <a:gd name="connsiteX3" fmla="*/ 0 w 2475274"/>
              <a:gd name="connsiteY3" fmla="*/ 1485165 h 1485165"/>
              <a:gd name="connsiteX4" fmla="*/ 0 w 2475274"/>
              <a:gd name="connsiteY4" fmla="*/ 0 h 1485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274" h="1485165">
                <a:moveTo>
                  <a:pt x="0" y="0"/>
                </a:moveTo>
                <a:lnTo>
                  <a:pt x="2475274" y="0"/>
                </a:lnTo>
                <a:lnTo>
                  <a:pt x="2475274" y="1485165"/>
                </a:lnTo>
                <a:lnTo>
                  <a:pt x="0" y="1485165"/>
                </a:lnTo>
                <a:lnTo>
                  <a:pt x="0" y="0"/>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de-DE" sz="2500" kern="1200" dirty="0">
                <a:latin typeface="Century Gothic" panose="020B0502020202020204" pitchFamily="34" charset="0"/>
              </a:rPr>
              <a:t>Eindeutigkeit</a:t>
            </a:r>
          </a:p>
          <a:p>
            <a:pPr marL="228600" lvl="1" indent="-228600" algn="l" defTabSz="889000">
              <a:lnSpc>
                <a:spcPct val="90000"/>
              </a:lnSpc>
              <a:spcBef>
                <a:spcPct val="0"/>
              </a:spcBef>
              <a:spcAft>
                <a:spcPct val="15000"/>
              </a:spcAft>
              <a:buChar char="••"/>
            </a:pPr>
            <a:r>
              <a:rPr lang="de-DE" sz="2000" kern="1200" dirty="0">
                <a:latin typeface="Century Gothic" panose="020B0502020202020204" pitchFamily="34" charset="0"/>
              </a:rPr>
              <a:t>Determiniertheit</a:t>
            </a:r>
          </a:p>
          <a:p>
            <a:pPr marL="228600" lvl="1" indent="-228600" algn="l" defTabSz="889000">
              <a:lnSpc>
                <a:spcPct val="90000"/>
              </a:lnSpc>
              <a:spcBef>
                <a:spcPct val="0"/>
              </a:spcBef>
              <a:spcAft>
                <a:spcPct val="15000"/>
              </a:spcAft>
              <a:buChar char="••"/>
            </a:pPr>
            <a:r>
              <a:rPr lang="de-DE" sz="2000" kern="1200" dirty="0">
                <a:latin typeface="Century Gothic" panose="020B0502020202020204" pitchFamily="34" charset="0"/>
              </a:rPr>
              <a:t>Determinismus</a:t>
            </a:r>
          </a:p>
        </p:txBody>
      </p:sp>
      <p:sp>
        <p:nvSpPr>
          <p:cNvPr id="5" name="Freihandform 4"/>
          <p:cNvSpPr/>
          <p:nvPr/>
        </p:nvSpPr>
        <p:spPr>
          <a:xfrm>
            <a:off x="6438164" y="1313765"/>
            <a:ext cx="2475274" cy="1485165"/>
          </a:xfrm>
          <a:custGeom>
            <a:avLst/>
            <a:gdLst>
              <a:gd name="connsiteX0" fmla="*/ 0 w 2475274"/>
              <a:gd name="connsiteY0" fmla="*/ 0 h 1485165"/>
              <a:gd name="connsiteX1" fmla="*/ 2475274 w 2475274"/>
              <a:gd name="connsiteY1" fmla="*/ 0 h 1485165"/>
              <a:gd name="connsiteX2" fmla="*/ 2475274 w 2475274"/>
              <a:gd name="connsiteY2" fmla="*/ 1485165 h 1485165"/>
              <a:gd name="connsiteX3" fmla="*/ 0 w 2475274"/>
              <a:gd name="connsiteY3" fmla="*/ 1485165 h 1485165"/>
              <a:gd name="connsiteX4" fmla="*/ 0 w 2475274"/>
              <a:gd name="connsiteY4" fmla="*/ 0 h 1485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274" h="1485165">
                <a:moveTo>
                  <a:pt x="0" y="0"/>
                </a:moveTo>
                <a:lnTo>
                  <a:pt x="2475274" y="0"/>
                </a:lnTo>
                <a:lnTo>
                  <a:pt x="2475274" y="1485165"/>
                </a:lnTo>
                <a:lnTo>
                  <a:pt x="0" y="1485165"/>
                </a:lnTo>
                <a:lnTo>
                  <a:pt x="0" y="0"/>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de-DE" sz="2500" kern="1200" dirty="0">
                <a:latin typeface="Century Gothic" panose="020B0502020202020204" pitchFamily="34" charset="0"/>
              </a:rPr>
              <a:t>Finitheit</a:t>
            </a:r>
          </a:p>
          <a:p>
            <a:pPr marL="228600" lvl="1" indent="-228600" algn="l" defTabSz="889000">
              <a:lnSpc>
                <a:spcPct val="90000"/>
              </a:lnSpc>
              <a:spcBef>
                <a:spcPct val="0"/>
              </a:spcBef>
              <a:spcAft>
                <a:spcPct val="15000"/>
              </a:spcAft>
              <a:buChar char="••"/>
            </a:pPr>
            <a:r>
              <a:rPr lang="de-DE" sz="2000" kern="1200" dirty="0">
                <a:latin typeface="Century Gothic" panose="020B0502020202020204" pitchFamily="34" charset="0"/>
              </a:rPr>
              <a:t>Statisch</a:t>
            </a:r>
          </a:p>
          <a:p>
            <a:pPr marL="228600" lvl="1" indent="-228600" algn="l" defTabSz="889000">
              <a:lnSpc>
                <a:spcPct val="90000"/>
              </a:lnSpc>
              <a:spcBef>
                <a:spcPct val="0"/>
              </a:spcBef>
              <a:spcAft>
                <a:spcPct val="15000"/>
              </a:spcAft>
              <a:buChar char="••"/>
            </a:pPr>
            <a:r>
              <a:rPr lang="de-DE" sz="2000" kern="1200" dirty="0">
                <a:latin typeface="Century Gothic" panose="020B0502020202020204" pitchFamily="34" charset="0"/>
              </a:rPr>
              <a:t>Dynamisch</a:t>
            </a:r>
          </a:p>
        </p:txBody>
      </p:sp>
      <p:sp>
        <p:nvSpPr>
          <p:cNvPr id="6" name="Freihandform 5"/>
          <p:cNvSpPr/>
          <p:nvPr/>
        </p:nvSpPr>
        <p:spPr>
          <a:xfrm>
            <a:off x="992560" y="3046458"/>
            <a:ext cx="2475274" cy="1485165"/>
          </a:xfrm>
          <a:custGeom>
            <a:avLst/>
            <a:gdLst>
              <a:gd name="connsiteX0" fmla="*/ 0 w 2475274"/>
              <a:gd name="connsiteY0" fmla="*/ 0 h 1485165"/>
              <a:gd name="connsiteX1" fmla="*/ 2475274 w 2475274"/>
              <a:gd name="connsiteY1" fmla="*/ 0 h 1485165"/>
              <a:gd name="connsiteX2" fmla="*/ 2475274 w 2475274"/>
              <a:gd name="connsiteY2" fmla="*/ 1485165 h 1485165"/>
              <a:gd name="connsiteX3" fmla="*/ 0 w 2475274"/>
              <a:gd name="connsiteY3" fmla="*/ 1485165 h 1485165"/>
              <a:gd name="connsiteX4" fmla="*/ 0 w 2475274"/>
              <a:gd name="connsiteY4" fmla="*/ 0 h 1485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274" h="1485165">
                <a:moveTo>
                  <a:pt x="0" y="0"/>
                </a:moveTo>
                <a:lnTo>
                  <a:pt x="2475274" y="0"/>
                </a:lnTo>
                <a:lnTo>
                  <a:pt x="2475274" y="1485165"/>
                </a:lnTo>
                <a:lnTo>
                  <a:pt x="0" y="1485165"/>
                </a:lnTo>
                <a:lnTo>
                  <a:pt x="0" y="0"/>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500" kern="1200" dirty="0">
                <a:latin typeface="Century Gothic" panose="020B0502020202020204" pitchFamily="34" charset="0"/>
              </a:rPr>
              <a:t>Vollständigkeit</a:t>
            </a:r>
          </a:p>
        </p:txBody>
      </p:sp>
      <p:sp>
        <p:nvSpPr>
          <p:cNvPr id="7" name="Freihandform 6"/>
          <p:cNvSpPr/>
          <p:nvPr/>
        </p:nvSpPr>
        <p:spPr>
          <a:xfrm>
            <a:off x="3715362" y="3046458"/>
            <a:ext cx="2475274" cy="1485165"/>
          </a:xfrm>
          <a:custGeom>
            <a:avLst/>
            <a:gdLst>
              <a:gd name="connsiteX0" fmla="*/ 0 w 2475274"/>
              <a:gd name="connsiteY0" fmla="*/ 0 h 1485165"/>
              <a:gd name="connsiteX1" fmla="*/ 2475274 w 2475274"/>
              <a:gd name="connsiteY1" fmla="*/ 0 h 1485165"/>
              <a:gd name="connsiteX2" fmla="*/ 2475274 w 2475274"/>
              <a:gd name="connsiteY2" fmla="*/ 1485165 h 1485165"/>
              <a:gd name="connsiteX3" fmla="*/ 0 w 2475274"/>
              <a:gd name="connsiteY3" fmla="*/ 1485165 h 1485165"/>
              <a:gd name="connsiteX4" fmla="*/ 0 w 2475274"/>
              <a:gd name="connsiteY4" fmla="*/ 0 h 1485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274" h="1485165">
                <a:moveTo>
                  <a:pt x="0" y="0"/>
                </a:moveTo>
                <a:lnTo>
                  <a:pt x="2475274" y="0"/>
                </a:lnTo>
                <a:lnTo>
                  <a:pt x="2475274" y="1485165"/>
                </a:lnTo>
                <a:lnTo>
                  <a:pt x="0" y="1485165"/>
                </a:lnTo>
                <a:lnTo>
                  <a:pt x="0" y="0"/>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de-DE" sz="2500" kern="1200" dirty="0">
                <a:latin typeface="Century Gothic" panose="020B0502020202020204" pitchFamily="34" charset="0"/>
              </a:rPr>
              <a:t>Korrektheit</a:t>
            </a:r>
          </a:p>
          <a:p>
            <a:pPr marL="228600" lvl="1" indent="-228600" algn="l" defTabSz="889000">
              <a:lnSpc>
                <a:spcPct val="90000"/>
              </a:lnSpc>
              <a:spcBef>
                <a:spcPct val="0"/>
              </a:spcBef>
              <a:spcAft>
                <a:spcPct val="15000"/>
              </a:spcAft>
              <a:buChar char="••"/>
            </a:pPr>
            <a:r>
              <a:rPr lang="de-DE" sz="2000" kern="1200" dirty="0">
                <a:latin typeface="Century Gothic" panose="020B0502020202020204" pitchFamily="34" charset="0"/>
              </a:rPr>
              <a:t>Verifikation</a:t>
            </a:r>
          </a:p>
          <a:p>
            <a:pPr marL="228600" lvl="1" indent="-228600" algn="l" defTabSz="889000">
              <a:lnSpc>
                <a:spcPct val="90000"/>
              </a:lnSpc>
              <a:spcBef>
                <a:spcPct val="0"/>
              </a:spcBef>
              <a:spcAft>
                <a:spcPct val="15000"/>
              </a:spcAft>
              <a:buChar char="••"/>
            </a:pPr>
            <a:r>
              <a:rPr lang="de-DE" sz="2000" kern="1200" dirty="0">
                <a:latin typeface="Century Gothic" panose="020B0502020202020204" pitchFamily="34" charset="0"/>
              </a:rPr>
              <a:t>Validation</a:t>
            </a:r>
          </a:p>
        </p:txBody>
      </p:sp>
      <p:sp>
        <p:nvSpPr>
          <p:cNvPr id="8" name="Freihandform 7"/>
          <p:cNvSpPr/>
          <p:nvPr/>
        </p:nvSpPr>
        <p:spPr>
          <a:xfrm>
            <a:off x="6438164" y="3046458"/>
            <a:ext cx="2475274" cy="1485165"/>
          </a:xfrm>
          <a:custGeom>
            <a:avLst/>
            <a:gdLst>
              <a:gd name="connsiteX0" fmla="*/ 0 w 2475274"/>
              <a:gd name="connsiteY0" fmla="*/ 0 h 1485165"/>
              <a:gd name="connsiteX1" fmla="*/ 2475274 w 2475274"/>
              <a:gd name="connsiteY1" fmla="*/ 0 h 1485165"/>
              <a:gd name="connsiteX2" fmla="*/ 2475274 w 2475274"/>
              <a:gd name="connsiteY2" fmla="*/ 1485165 h 1485165"/>
              <a:gd name="connsiteX3" fmla="*/ 0 w 2475274"/>
              <a:gd name="connsiteY3" fmla="*/ 1485165 h 1485165"/>
              <a:gd name="connsiteX4" fmla="*/ 0 w 2475274"/>
              <a:gd name="connsiteY4" fmla="*/ 0 h 1485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274" h="1485165">
                <a:moveTo>
                  <a:pt x="0" y="0"/>
                </a:moveTo>
                <a:lnTo>
                  <a:pt x="2475274" y="0"/>
                </a:lnTo>
                <a:lnTo>
                  <a:pt x="2475274" y="1485165"/>
                </a:lnTo>
                <a:lnTo>
                  <a:pt x="0" y="1485165"/>
                </a:lnTo>
                <a:lnTo>
                  <a:pt x="0" y="0"/>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500" kern="1200" dirty="0">
                <a:latin typeface="Century Gothic" panose="020B0502020202020204" pitchFamily="34" charset="0"/>
              </a:rPr>
              <a:t>Ausführbarkeit</a:t>
            </a:r>
          </a:p>
        </p:txBody>
      </p:sp>
      <p:sp>
        <p:nvSpPr>
          <p:cNvPr id="9" name="Freihandform 8"/>
          <p:cNvSpPr/>
          <p:nvPr/>
        </p:nvSpPr>
        <p:spPr>
          <a:xfrm>
            <a:off x="2353961" y="4779151"/>
            <a:ext cx="2475274" cy="1485165"/>
          </a:xfrm>
          <a:custGeom>
            <a:avLst/>
            <a:gdLst>
              <a:gd name="connsiteX0" fmla="*/ 0 w 2475274"/>
              <a:gd name="connsiteY0" fmla="*/ 0 h 1485165"/>
              <a:gd name="connsiteX1" fmla="*/ 2475274 w 2475274"/>
              <a:gd name="connsiteY1" fmla="*/ 0 h 1485165"/>
              <a:gd name="connsiteX2" fmla="*/ 2475274 w 2475274"/>
              <a:gd name="connsiteY2" fmla="*/ 1485165 h 1485165"/>
              <a:gd name="connsiteX3" fmla="*/ 0 w 2475274"/>
              <a:gd name="connsiteY3" fmla="*/ 1485165 h 1485165"/>
              <a:gd name="connsiteX4" fmla="*/ 0 w 2475274"/>
              <a:gd name="connsiteY4" fmla="*/ 0 h 1485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274" h="1485165">
                <a:moveTo>
                  <a:pt x="0" y="0"/>
                </a:moveTo>
                <a:lnTo>
                  <a:pt x="2475274" y="0"/>
                </a:lnTo>
                <a:lnTo>
                  <a:pt x="2475274" y="1485165"/>
                </a:lnTo>
                <a:lnTo>
                  <a:pt x="0" y="1485165"/>
                </a:lnTo>
                <a:lnTo>
                  <a:pt x="0" y="0"/>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500" kern="1200" dirty="0" smtClean="0">
                <a:latin typeface="Century Gothic" panose="020B0502020202020204" pitchFamily="34" charset="0"/>
              </a:rPr>
              <a:t>Abstraktion</a:t>
            </a:r>
            <a:endParaRPr lang="de-DE" sz="2500" kern="1200" dirty="0">
              <a:latin typeface="Century Gothic" panose="020B0502020202020204" pitchFamily="34" charset="0"/>
            </a:endParaRPr>
          </a:p>
        </p:txBody>
      </p:sp>
      <p:sp>
        <p:nvSpPr>
          <p:cNvPr id="11" name="Freihandform 10"/>
          <p:cNvSpPr/>
          <p:nvPr/>
        </p:nvSpPr>
        <p:spPr>
          <a:xfrm>
            <a:off x="5076763" y="4779151"/>
            <a:ext cx="2475274" cy="1485165"/>
          </a:xfrm>
          <a:custGeom>
            <a:avLst/>
            <a:gdLst>
              <a:gd name="connsiteX0" fmla="*/ 0 w 2475274"/>
              <a:gd name="connsiteY0" fmla="*/ 0 h 1485165"/>
              <a:gd name="connsiteX1" fmla="*/ 2475274 w 2475274"/>
              <a:gd name="connsiteY1" fmla="*/ 0 h 1485165"/>
              <a:gd name="connsiteX2" fmla="*/ 2475274 w 2475274"/>
              <a:gd name="connsiteY2" fmla="*/ 1485165 h 1485165"/>
              <a:gd name="connsiteX3" fmla="*/ 0 w 2475274"/>
              <a:gd name="connsiteY3" fmla="*/ 1485165 h 1485165"/>
              <a:gd name="connsiteX4" fmla="*/ 0 w 2475274"/>
              <a:gd name="connsiteY4" fmla="*/ 0 h 1485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274" h="1485165">
                <a:moveTo>
                  <a:pt x="0" y="0"/>
                </a:moveTo>
                <a:lnTo>
                  <a:pt x="2475274" y="0"/>
                </a:lnTo>
                <a:lnTo>
                  <a:pt x="2475274" y="1485165"/>
                </a:lnTo>
                <a:lnTo>
                  <a:pt x="0" y="1485165"/>
                </a:lnTo>
                <a:lnTo>
                  <a:pt x="0" y="0"/>
                </a:lnTo>
                <a:close/>
              </a:path>
            </a:pathLst>
          </a:custGeom>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500" kern="1200" smtClean="0">
                <a:latin typeface="Century Gothic" panose="020B0502020202020204" pitchFamily="34" charset="0"/>
              </a:rPr>
              <a:t>Effizienz</a:t>
            </a:r>
            <a:endParaRPr lang="de-DE" sz="2500" kern="1200" dirty="0">
              <a:latin typeface="Century Gothic" panose="020B0502020202020204" pitchFamily="34" charset="0"/>
            </a:endParaRPr>
          </a:p>
        </p:txBody>
      </p:sp>
      <p:sp>
        <p:nvSpPr>
          <p:cNvPr id="13" name="Textplatzhalter 5"/>
          <p:cNvSpPr>
            <a:spLocks noGrp="1"/>
          </p:cNvSpPr>
          <p:nvPr>
            <p:ph type="body" sz="quarter" idx="15"/>
          </p:nvPr>
        </p:nvSpPr>
        <p:spPr>
          <a:xfrm>
            <a:off x="311287" y="0"/>
            <a:ext cx="9283435" cy="825500"/>
          </a:xfrm>
        </p:spPr>
        <p:txBody>
          <a:bodyPr/>
          <a:lstStyle/>
          <a:p>
            <a:pPr algn="ctr"/>
            <a:r>
              <a:rPr lang="de-DE" sz="2800" dirty="0" smtClean="0"/>
              <a:t>Problemlösung - Algorithmus</a:t>
            </a:r>
            <a:endParaRPr lang="de-DE" sz="2800" dirty="0"/>
          </a:p>
        </p:txBody>
      </p:sp>
      <p:sp>
        <p:nvSpPr>
          <p:cNvPr id="2" name="Foliennummernplatzhalter 1"/>
          <p:cNvSpPr>
            <a:spLocks noGrp="1"/>
          </p:cNvSpPr>
          <p:nvPr>
            <p:ph type="sldNum" sz="quarter" idx="12"/>
          </p:nvPr>
        </p:nvSpPr>
        <p:spPr/>
        <p:txBody>
          <a:bodyPr/>
          <a:lstStyle/>
          <a:p>
            <a:fld id="{2C03746F-B42A-474D-94FA-02D6826DE614}" type="slidenum">
              <a:rPr lang="de-DE" smtClean="0"/>
              <a:t>24</a:t>
            </a:fld>
            <a:endParaRPr lang="de-DE" dirty="0"/>
          </a:p>
        </p:txBody>
      </p:sp>
    </p:spTree>
    <p:extLst>
      <p:ext uri="{BB962C8B-B14F-4D97-AF65-F5344CB8AC3E}">
        <p14:creationId xmlns:p14="http://schemas.microsoft.com/office/powerpoint/2010/main" val="275745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pPr algn="ctr"/>
            <a:r>
              <a:rPr lang="de-DE" sz="2400" dirty="0" smtClean="0"/>
              <a:t>Rechnerarchitektur – Das von-</a:t>
            </a:r>
            <a:r>
              <a:rPr lang="de-DE" sz="2400" dirty="0" err="1" smtClean="0"/>
              <a:t>neumann</a:t>
            </a:r>
            <a:r>
              <a:rPr lang="de-DE" sz="2400" dirty="0" smtClean="0"/>
              <a:t> </a:t>
            </a:r>
            <a:r>
              <a:rPr lang="de-DE" sz="2400" dirty="0" err="1" smtClean="0"/>
              <a:t>rechnermodell</a:t>
            </a:r>
            <a:endParaRPr lang="de-DE" sz="2400" dirty="0"/>
          </a:p>
        </p:txBody>
      </p:sp>
      <p:grpSp>
        <p:nvGrpSpPr>
          <p:cNvPr id="4" name="Gruppieren 3"/>
          <p:cNvGrpSpPr/>
          <p:nvPr/>
        </p:nvGrpSpPr>
        <p:grpSpPr>
          <a:xfrm>
            <a:off x="992189" y="1844675"/>
            <a:ext cx="7953375" cy="4210050"/>
            <a:chOff x="992189" y="1844675"/>
            <a:chExt cx="7953375" cy="4210050"/>
          </a:xfrm>
        </p:grpSpPr>
        <p:pic>
          <p:nvPicPr>
            <p:cNvPr id="1259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89" y="1844675"/>
              <a:ext cx="795337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3512840" y="3140968"/>
              <a:ext cx="936104" cy="288032"/>
            </a:xfrm>
            <a:prstGeom prst="rect">
              <a:avLst/>
            </a:prstGeom>
            <a:noFill/>
          </p:spPr>
          <p:txBody>
            <a:bodyPr wrap="square" lIns="0" tIns="0" rIns="0" bIns="0" rtlCol="0">
              <a:noAutofit/>
            </a:bodyPr>
            <a:lstStyle/>
            <a:p>
              <a:pPr algn="l"/>
              <a:r>
                <a:rPr lang="de-DE" dirty="0" smtClean="0"/>
                <a:t>(ALU)</a:t>
              </a:r>
            </a:p>
          </p:txBody>
        </p:sp>
      </p:grpSp>
      <p:sp>
        <p:nvSpPr>
          <p:cNvPr id="5" name="Foliennummernplatzhalter 4"/>
          <p:cNvSpPr>
            <a:spLocks noGrp="1"/>
          </p:cNvSpPr>
          <p:nvPr>
            <p:ph type="sldNum" sz="quarter" idx="12"/>
          </p:nvPr>
        </p:nvSpPr>
        <p:spPr/>
        <p:txBody>
          <a:bodyPr/>
          <a:lstStyle/>
          <a:p>
            <a:fld id="{2C03746F-B42A-474D-94FA-02D6826DE614}" type="slidenum">
              <a:rPr lang="de-DE" smtClean="0"/>
              <a:t>25</a:t>
            </a:fld>
            <a:endParaRPr lang="de-DE" dirty="0"/>
          </a:p>
        </p:txBody>
      </p:sp>
    </p:spTree>
    <p:extLst>
      <p:ext uri="{BB962C8B-B14F-4D97-AF65-F5344CB8AC3E}">
        <p14:creationId xmlns:p14="http://schemas.microsoft.com/office/powerpoint/2010/main" val="7630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ussdiagramm: Manuelle Verarbeitung 13">
            <a:extLst>
              <a:ext uri="{FF2B5EF4-FFF2-40B4-BE49-F238E27FC236}">
                <a16:creationId xmlns:a16="http://schemas.microsoft.com/office/drawing/2014/main" id="{61CA34AD-161F-4F2E-9754-B28200312F32}"/>
              </a:ext>
            </a:extLst>
          </p:cNvPr>
          <p:cNvSpPr/>
          <p:nvPr/>
        </p:nvSpPr>
        <p:spPr>
          <a:xfrm>
            <a:off x="968084" y="4083711"/>
            <a:ext cx="2904796" cy="1143746"/>
          </a:xfrm>
          <a:prstGeom prst="flowChartManualOperation">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3000" dirty="0" smtClean="0"/>
              <a:t>ALU</a:t>
            </a:r>
            <a:endParaRPr lang="de-DE" sz="3000" dirty="0"/>
          </a:p>
        </p:txBody>
      </p:sp>
      <p:grpSp>
        <p:nvGrpSpPr>
          <p:cNvPr id="23" name="Gruppieren 22">
            <a:extLst>
              <a:ext uri="{FF2B5EF4-FFF2-40B4-BE49-F238E27FC236}">
                <a16:creationId xmlns:a16="http://schemas.microsoft.com/office/drawing/2014/main" id="{D89A016E-4F85-44C4-93DD-EEDBAB572A33}"/>
              </a:ext>
            </a:extLst>
          </p:cNvPr>
          <p:cNvGrpSpPr/>
          <p:nvPr/>
        </p:nvGrpSpPr>
        <p:grpSpPr>
          <a:xfrm>
            <a:off x="968084" y="1100017"/>
            <a:ext cx="2904796" cy="1981539"/>
            <a:chOff x="3494381" y="805346"/>
            <a:chExt cx="2904796" cy="1981539"/>
          </a:xfrm>
          <a:solidFill>
            <a:schemeClr val="tx2">
              <a:lumMod val="60000"/>
              <a:lumOff val="40000"/>
            </a:schemeClr>
          </a:solidFill>
        </p:grpSpPr>
        <p:sp>
          <p:nvSpPr>
            <p:cNvPr id="15" name="Rechteck 14">
              <a:extLst>
                <a:ext uri="{FF2B5EF4-FFF2-40B4-BE49-F238E27FC236}">
                  <a16:creationId xmlns:a16="http://schemas.microsoft.com/office/drawing/2014/main" id="{0FF14B0A-1083-40E5-9D8E-B8F5BB7DF823}"/>
                </a:ext>
              </a:extLst>
            </p:cNvPr>
            <p:cNvSpPr/>
            <p:nvPr/>
          </p:nvSpPr>
          <p:spPr>
            <a:xfrm>
              <a:off x="3494381" y="805346"/>
              <a:ext cx="2904796" cy="247390"/>
            </a:xfrm>
            <a:prstGeom prst="rect">
              <a:avLst/>
            </a:prstGeom>
            <a:grpFill/>
            <a:ln>
              <a:solidFill>
                <a:schemeClr val="tx2"/>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t>2</a:t>
              </a:r>
              <a:endParaRPr lang="de-DE" sz="1400" dirty="0"/>
            </a:p>
          </p:txBody>
        </p:sp>
        <p:sp>
          <p:nvSpPr>
            <p:cNvPr id="16" name="Rechteck 15">
              <a:extLst>
                <a:ext uri="{FF2B5EF4-FFF2-40B4-BE49-F238E27FC236}">
                  <a16:creationId xmlns:a16="http://schemas.microsoft.com/office/drawing/2014/main" id="{9900E04F-DD81-41CB-9FE9-49CEE0BF0D43}"/>
                </a:ext>
              </a:extLst>
            </p:cNvPr>
            <p:cNvSpPr/>
            <p:nvPr/>
          </p:nvSpPr>
          <p:spPr>
            <a:xfrm>
              <a:off x="3494381" y="1052736"/>
              <a:ext cx="2904796" cy="247390"/>
            </a:xfrm>
            <a:prstGeom prst="rect">
              <a:avLst/>
            </a:prstGeom>
            <a:grpFill/>
            <a:ln>
              <a:solidFill>
                <a:schemeClr val="tx2"/>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3 </a:t>
              </a:r>
              <a:r>
                <a:rPr lang="de-DE" sz="1400" dirty="0" smtClean="0"/>
                <a:t> </a:t>
              </a:r>
              <a:endParaRPr lang="de-DE" sz="1400" dirty="0"/>
            </a:p>
          </p:txBody>
        </p:sp>
        <p:sp>
          <p:nvSpPr>
            <p:cNvPr id="17" name="Rechteck 16">
              <a:extLst>
                <a:ext uri="{FF2B5EF4-FFF2-40B4-BE49-F238E27FC236}">
                  <a16:creationId xmlns:a16="http://schemas.microsoft.com/office/drawing/2014/main" id="{10861B5E-26E7-4596-9716-6C8CB5A16795}"/>
                </a:ext>
              </a:extLst>
            </p:cNvPr>
            <p:cNvSpPr/>
            <p:nvPr/>
          </p:nvSpPr>
          <p:spPr>
            <a:xfrm>
              <a:off x="3494381" y="1302549"/>
              <a:ext cx="2904796" cy="247390"/>
            </a:xfrm>
            <a:prstGeom prst="rect">
              <a:avLst/>
            </a:prstGeom>
            <a:grpFill/>
            <a:ln>
              <a:solidFill>
                <a:schemeClr val="tx2"/>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Rechteck 17">
              <a:extLst>
                <a:ext uri="{FF2B5EF4-FFF2-40B4-BE49-F238E27FC236}">
                  <a16:creationId xmlns:a16="http://schemas.microsoft.com/office/drawing/2014/main" id="{C56C14F7-132E-498E-93F8-9CF7C1AFD12E}"/>
                </a:ext>
              </a:extLst>
            </p:cNvPr>
            <p:cNvSpPr/>
            <p:nvPr/>
          </p:nvSpPr>
          <p:spPr>
            <a:xfrm>
              <a:off x="3494381" y="1549939"/>
              <a:ext cx="2904796" cy="247390"/>
            </a:xfrm>
            <a:prstGeom prst="rect">
              <a:avLst/>
            </a:prstGeom>
            <a:grpFill/>
            <a:ln>
              <a:solidFill>
                <a:schemeClr val="tx2"/>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p>
          </p:txBody>
        </p:sp>
        <p:sp>
          <p:nvSpPr>
            <p:cNvPr id="19" name="Rechteck 18">
              <a:extLst>
                <a:ext uri="{FF2B5EF4-FFF2-40B4-BE49-F238E27FC236}">
                  <a16:creationId xmlns:a16="http://schemas.microsoft.com/office/drawing/2014/main" id="{332A4FDA-5ED5-4A41-95E3-38C2EC4F772F}"/>
                </a:ext>
              </a:extLst>
            </p:cNvPr>
            <p:cNvSpPr/>
            <p:nvPr/>
          </p:nvSpPr>
          <p:spPr>
            <a:xfrm>
              <a:off x="3494381" y="1797327"/>
              <a:ext cx="2904796" cy="247390"/>
            </a:xfrm>
            <a:prstGeom prst="rect">
              <a:avLst/>
            </a:prstGeom>
            <a:grpFill/>
            <a:ln>
              <a:solidFill>
                <a:schemeClr val="tx2"/>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Rechteck 19">
              <a:extLst>
                <a:ext uri="{FF2B5EF4-FFF2-40B4-BE49-F238E27FC236}">
                  <a16:creationId xmlns:a16="http://schemas.microsoft.com/office/drawing/2014/main" id="{D5C5E939-AE5E-41FE-8E01-117706DAC1B0}"/>
                </a:ext>
              </a:extLst>
            </p:cNvPr>
            <p:cNvSpPr/>
            <p:nvPr/>
          </p:nvSpPr>
          <p:spPr>
            <a:xfrm>
              <a:off x="3494381" y="2044717"/>
              <a:ext cx="2904796" cy="247390"/>
            </a:xfrm>
            <a:prstGeom prst="rect">
              <a:avLst/>
            </a:prstGeom>
            <a:grpFill/>
            <a:ln>
              <a:solidFill>
                <a:schemeClr val="tx2"/>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p>
          </p:txBody>
        </p:sp>
        <p:sp>
          <p:nvSpPr>
            <p:cNvPr id="21" name="Rechteck 20">
              <a:extLst>
                <a:ext uri="{FF2B5EF4-FFF2-40B4-BE49-F238E27FC236}">
                  <a16:creationId xmlns:a16="http://schemas.microsoft.com/office/drawing/2014/main" id="{8AEA4036-30B0-4AE8-9BFF-3CF4E5059D6F}"/>
                </a:ext>
              </a:extLst>
            </p:cNvPr>
            <p:cNvSpPr/>
            <p:nvPr/>
          </p:nvSpPr>
          <p:spPr>
            <a:xfrm>
              <a:off x="3494381" y="2292105"/>
              <a:ext cx="2904796" cy="247390"/>
            </a:xfrm>
            <a:prstGeom prst="rect">
              <a:avLst/>
            </a:prstGeom>
            <a:grpFill/>
            <a:ln>
              <a:solidFill>
                <a:schemeClr val="tx2"/>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Rechteck 21">
              <a:extLst>
                <a:ext uri="{FF2B5EF4-FFF2-40B4-BE49-F238E27FC236}">
                  <a16:creationId xmlns:a16="http://schemas.microsoft.com/office/drawing/2014/main" id="{99B76FD8-D5F3-4FDD-B20B-C8B66AEA0868}"/>
                </a:ext>
              </a:extLst>
            </p:cNvPr>
            <p:cNvSpPr/>
            <p:nvPr/>
          </p:nvSpPr>
          <p:spPr>
            <a:xfrm>
              <a:off x="3494381" y="2539495"/>
              <a:ext cx="2904796" cy="247390"/>
            </a:xfrm>
            <a:prstGeom prst="rect">
              <a:avLst/>
            </a:prstGeom>
            <a:grpFill/>
            <a:ln>
              <a:solidFill>
                <a:schemeClr val="tx2"/>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24" name="Flussdiagramm: Prozess 23">
            <a:extLst>
              <a:ext uri="{FF2B5EF4-FFF2-40B4-BE49-F238E27FC236}">
                <a16:creationId xmlns:a16="http://schemas.microsoft.com/office/drawing/2014/main" id="{9778F994-257F-475F-BF5C-30055E9CB314}"/>
              </a:ext>
            </a:extLst>
          </p:cNvPr>
          <p:cNvSpPr/>
          <p:nvPr/>
        </p:nvSpPr>
        <p:spPr>
          <a:xfrm>
            <a:off x="968084" y="3435639"/>
            <a:ext cx="738539" cy="288032"/>
          </a:xfrm>
          <a:prstGeom prst="flowChartProcess">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a:t>
            </a:r>
          </a:p>
        </p:txBody>
      </p:sp>
      <p:sp>
        <p:nvSpPr>
          <p:cNvPr id="25" name="Flussdiagramm: Prozess 24">
            <a:extLst>
              <a:ext uri="{FF2B5EF4-FFF2-40B4-BE49-F238E27FC236}">
                <a16:creationId xmlns:a16="http://schemas.microsoft.com/office/drawing/2014/main" id="{B18CCAF7-C002-4759-97E0-2543DDE3FFB5}"/>
              </a:ext>
            </a:extLst>
          </p:cNvPr>
          <p:cNvSpPr/>
          <p:nvPr/>
        </p:nvSpPr>
        <p:spPr>
          <a:xfrm>
            <a:off x="3123252" y="3435639"/>
            <a:ext cx="738539" cy="288032"/>
          </a:xfrm>
          <a:prstGeom prst="flowChartProcess">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a:t>
            </a:r>
          </a:p>
        </p:txBody>
      </p:sp>
      <p:cxnSp>
        <p:nvCxnSpPr>
          <p:cNvPr id="27" name="Gerade Verbindung mit Pfeil 26">
            <a:extLst>
              <a:ext uri="{FF2B5EF4-FFF2-40B4-BE49-F238E27FC236}">
                <a16:creationId xmlns:a16="http://schemas.microsoft.com/office/drawing/2014/main" id="{EE056B4D-DE68-4F03-AD7F-7741A830EDEF}"/>
              </a:ext>
            </a:extLst>
          </p:cNvPr>
          <p:cNvCxnSpPr/>
          <p:nvPr/>
        </p:nvCxnSpPr>
        <p:spPr>
          <a:xfrm>
            <a:off x="1346583" y="3723671"/>
            <a:ext cx="0" cy="360040"/>
          </a:xfrm>
          <a:prstGeom prst="straightConnector1">
            <a:avLst/>
          </a:prstGeom>
          <a:ln w="57150">
            <a:solidFill>
              <a:schemeClr val="tx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B3F9192-885A-45B5-B6B9-A9AE623D5461}"/>
              </a:ext>
            </a:extLst>
          </p:cNvPr>
          <p:cNvCxnSpPr/>
          <p:nvPr/>
        </p:nvCxnSpPr>
        <p:spPr>
          <a:xfrm>
            <a:off x="3506823" y="3723671"/>
            <a:ext cx="0" cy="360040"/>
          </a:xfrm>
          <a:prstGeom prst="straightConnector1">
            <a:avLst/>
          </a:prstGeom>
          <a:ln w="57150">
            <a:solidFill>
              <a:schemeClr val="tx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1B8E36B-AF49-467A-81BF-104F2C157FC1}"/>
              </a:ext>
            </a:extLst>
          </p:cNvPr>
          <p:cNvCxnSpPr/>
          <p:nvPr/>
        </p:nvCxnSpPr>
        <p:spPr>
          <a:xfrm>
            <a:off x="1346583" y="3081556"/>
            <a:ext cx="0" cy="360040"/>
          </a:xfrm>
          <a:prstGeom prst="straightConnector1">
            <a:avLst/>
          </a:prstGeom>
          <a:ln w="57150">
            <a:solidFill>
              <a:schemeClr val="tx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1C99FF7B-1739-4C84-8ED7-0250EBD7A812}"/>
              </a:ext>
            </a:extLst>
          </p:cNvPr>
          <p:cNvCxnSpPr/>
          <p:nvPr/>
        </p:nvCxnSpPr>
        <p:spPr>
          <a:xfrm>
            <a:off x="3506823" y="3081556"/>
            <a:ext cx="0" cy="360040"/>
          </a:xfrm>
          <a:prstGeom prst="straightConnector1">
            <a:avLst/>
          </a:prstGeom>
          <a:ln w="57150">
            <a:solidFill>
              <a:schemeClr val="tx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5" name="Flussdiagramm: Prozess 34">
            <a:extLst>
              <a:ext uri="{FF2B5EF4-FFF2-40B4-BE49-F238E27FC236}">
                <a16:creationId xmlns:a16="http://schemas.microsoft.com/office/drawing/2014/main" id="{A5B96AAC-A4E7-4DA1-9845-B8AF9288425E}"/>
              </a:ext>
            </a:extLst>
          </p:cNvPr>
          <p:cNvSpPr/>
          <p:nvPr/>
        </p:nvSpPr>
        <p:spPr>
          <a:xfrm>
            <a:off x="1568624" y="5517232"/>
            <a:ext cx="1728192" cy="288032"/>
          </a:xfrm>
          <a:prstGeom prst="flowChartProcess">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5</a:t>
            </a:r>
          </a:p>
        </p:txBody>
      </p:sp>
      <p:sp>
        <p:nvSpPr>
          <p:cNvPr id="3" name="Textfeld 2"/>
          <p:cNvSpPr txBox="1"/>
          <p:nvPr/>
        </p:nvSpPr>
        <p:spPr>
          <a:xfrm>
            <a:off x="5097016" y="2276872"/>
            <a:ext cx="1898277" cy="369332"/>
          </a:xfrm>
          <a:prstGeom prst="rect">
            <a:avLst/>
          </a:prstGeom>
          <a:noFill/>
        </p:spPr>
        <p:txBody>
          <a:bodyPr wrap="none" rtlCol="0">
            <a:spAutoFit/>
          </a:bodyPr>
          <a:lstStyle/>
          <a:p>
            <a:r>
              <a:rPr lang="de-DE" b="1" dirty="0">
                <a:solidFill>
                  <a:schemeClr val="tx2"/>
                </a:solidFill>
                <a:effectLst>
                  <a:outerShdw blurRad="38100" dist="38100" dir="2700000" algn="tl">
                    <a:srgbClr val="000000">
                      <a:alpha val="43137"/>
                    </a:srgbClr>
                  </a:outerShdw>
                </a:effectLst>
                <a:latin typeface="Arial Narrow Bold" panose="020B0606020202030204"/>
              </a:rPr>
              <a:t>CPU </a:t>
            </a:r>
            <a:r>
              <a:rPr lang="de-DE" b="1" dirty="0" smtClean="0">
                <a:solidFill>
                  <a:schemeClr val="tx2"/>
                </a:solidFill>
                <a:effectLst>
                  <a:outerShdw blurRad="38100" dist="38100" dir="2700000" algn="tl">
                    <a:srgbClr val="000000">
                      <a:alpha val="43137"/>
                    </a:srgbClr>
                  </a:outerShdw>
                </a:effectLst>
                <a:latin typeface="Arial Narrow Bold" panose="020B0606020202030204"/>
              </a:rPr>
              <a:t>Instruktionen:</a:t>
            </a:r>
            <a:endParaRPr lang="de-DE" b="1" dirty="0">
              <a:solidFill>
                <a:schemeClr val="tx2"/>
              </a:solidFill>
              <a:effectLst>
                <a:outerShdw blurRad="38100" dist="38100" dir="2700000" algn="tl">
                  <a:srgbClr val="000000">
                    <a:alpha val="43137"/>
                  </a:srgbClr>
                </a:outerShdw>
              </a:effectLst>
              <a:latin typeface="Arial Narrow Bold" panose="020B0606020202030204"/>
            </a:endParaRPr>
          </a:p>
        </p:txBody>
      </p:sp>
      <p:graphicFrame>
        <p:nvGraphicFramePr>
          <p:cNvPr id="7" name="Tabelle 6"/>
          <p:cNvGraphicFramePr>
            <a:graphicFrameLocks noGrp="1"/>
          </p:cNvGraphicFramePr>
          <p:nvPr>
            <p:extLst>
              <p:ext uri="{D42A27DB-BD31-4B8C-83A1-F6EECF244321}">
                <p14:modId xmlns:p14="http://schemas.microsoft.com/office/powerpoint/2010/main" val="1772140425"/>
              </p:ext>
            </p:extLst>
          </p:nvPr>
        </p:nvGraphicFramePr>
        <p:xfrm>
          <a:off x="5169023" y="3090642"/>
          <a:ext cx="3960990" cy="1038860"/>
        </p:xfrm>
        <a:graphic>
          <a:graphicData uri="http://schemas.openxmlformats.org/drawingml/2006/table">
            <a:tbl>
              <a:tblPr firstRow="1" bandRow="1">
                <a:tableStyleId>{5C22544A-7EE6-4342-B048-85BDC9FD1C3A}</a:tableStyleId>
              </a:tblPr>
              <a:tblGrid>
                <a:gridCol w="1095670">
                  <a:extLst>
                    <a:ext uri="{9D8B030D-6E8A-4147-A177-3AD203B41FA5}">
                      <a16:colId xmlns:a16="http://schemas.microsoft.com/office/drawing/2014/main" val="20000"/>
                    </a:ext>
                  </a:extLst>
                </a:gridCol>
                <a:gridCol w="1455008">
                  <a:extLst>
                    <a:ext uri="{9D8B030D-6E8A-4147-A177-3AD203B41FA5}">
                      <a16:colId xmlns:a16="http://schemas.microsoft.com/office/drawing/2014/main" val="20001"/>
                    </a:ext>
                  </a:extLst>
                </a:gridCol>
                <a:gridCol w="1410312">
                  <a:extLst>
                    <a:ext uri="{9D8B030D-6E8A-4147-A177-3AD203B41FA5}">
                      <a16:colId xmlns:a16="http://schemas.microsoft.com/office/drawing/2014/main" val="20002"/>
                    </a:ext>
                  </a:extLst>
                </a:gridCol>
              </a:tblGrid>
              <a:tr h="0">
                <a:tc>
                  <a:txBody>
                    <a:bodyPr/>
                    <a:lstStyle/>
                    <a:p>
                      <a:pPr algn="ctr"/>
                      <a:r>
                        <a:rPr lang="de-DE" dirty="0"/>
                        <a:t>opcode</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dirty="0" smtClean="0"/>
                        <a:t>destination</a:t>
                      </a:r>
                      <a:endParaRPr lang="de-DE" dirty="0"/>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dirty="0" smtClean="0"/>
                        <a:t>operand</a:t>
                      </a:r>
                      <a:endParaRPr lang="de-DE" dirty="0"/>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algn="ctr"/>
                      <a:r>
                        <a:rPr lang="de-DE" b="1" dirty="0"/>
                        <a:t>0100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b="1" dirty="0"/>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b="1" dirty="0"/>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370840">
                <a:tc>
                  <a:txBody>
                    <a:bodyPr/>
                    <a:lstStyle/>
                    <a:p>
                      <a:pPr algn="ctr"/>
                      <a:r>
                        <a:rPr lang="de-DE"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b="1"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bl>
          </a:graphicData>
        </a:graphic>
      </p:graphicFrame>
      <p:sp>
        <p:nvSpPr>
          <p:cNvPr id="34" name="Textfeld 33"/>
          <p:cNvSpPr txBox="1"/>
          <p:nvPr/>
        </p:nvSpPr>
        <p:spPr>
          <a:xfrm>
            <a:off x="5601072" y="2636912"/>
            <a:ext cx="3159839" cy="369332"/>
          </a:xfrm>
          <a:prstGeom prst="rect">
            <a:avLst/>
          </a:prstGeom>
          <a:noFill/>
        </p:spPr>
        <p:txBody>
          <a:bodyPr wrap="none" rtlCol="0">
            <a:spAutoFit/>
          </a:bodyPr>
          <a:lstStyle/>
          <a:p>
            <a:r>
              <a:rPr lang="de-DE" dirty="0">
                <a:solidFill>
                  <a:schemeClr val="tx2"/>
                </a:solidFill>
                <a:effectLst>
                  <a:outerShdw blurRad="38100" dist="38100" dir="2700000" algn="tl">
                    <a:srgbClr val="000000">
                      <a:alpha val="43137"/>
                    </a:srgbClr>
                  </a:outerShdw>
                </a:effectLst>
                <a:latin typeface="Arial Narrow Bold" panose="020B0606020202030204"/>
              </a:rPr>
              <a:t>ADD R0 , R1 </a:t>
            </a:r>
            <a:r>
              <a:rPr lang="de-DE" dirty="0" smtClean="0">
                <a:solidFill>
                  <a:schemeClr val="tx2"/>
                </a:solidFill>
                <a:effectLst>
                  <a:outerShdw blurRad="38100" dist="38100" dir="2700000" algn="tl">
                    <a:srgbClr val="000000">
                      <a:alpha val="43137"/>
                    </a:srgbClr>
                  </a:outerShdw>
                </a:effectLst>
                <a:latin typeface="Arial Narrow Bold" panose="020B0606020202030204"/>
              </a:rPr>
              <a:t>  </a:t>
            </a:r>
            <a:r>
              <a:rPr lang="de-DE" dirty="0" smtClean="0">
                <a:solidFill>
                  <a:schemeClr val="tx2"/>
                </a:solidFill>
                <a:effectLst>
                  <a:outerShdw blurRad="38100" dist="38100" dir="2700000" algn="tl">
                    <a:srgbClr val="000000">
                      <a:alpha val="43137"/>
                    </a:srgbClr>
                  </a:outerShdw>
                </a:effectLst>
                <a:latin typeface="Arial Narrow Bold" panose="020B0606020202030204"/>
                <a:sym typeface="Wingdings" panose="05000000000000000000" pitchFamily="2" charset="2"/>
              </a:rPr>
              <a:t>    </a:t>
            </a:r>
            <a:r>
              <a:rPr lang="de-DE" dirty="0" smtClean="0">
                <a:solidFill>
                  <a:schemeClr val="tx2"/>
                </a:solidFill>
                <a:effectLst>
                  <a:outerShdw blurRad="38100" dist="38100" dir="2700000" algn="tl">
                    <a:srgbClr val="000000">
                      <a:alpha val="43137"/>
                    </a:srgbClr>
                  </a:outerShdw>
                </a:effectLst>
                <a:latin typeface="Arial Narrow Bold" panose="020B0606020202030204"/>
              </a:rPr>
              <a:t>(R0 </a:t>
            </a:r>
            <a:r>
              <a:rPr lang="de-DE" dirty="0">
                <a:solidFill>
                  <a:schemeClr val="tx2"/>
                </a:solidFill>
                <a:effectLst>
                  <a:outerShdw blurRad="38100" dist="38100" dir="2700000" algn="tl">
                    <a:srgbClr val="000000">
                      <a:alpha val="43137"/>
                    </a:srgbClr>
                  </a:outerShdw>
                </a:effectLst>
                <a:latin typeface="Arial Narrow Bold" panose="020B0606020202030204"/>
              </a:rPr>
              <a:t>= R0 + R1)</a:t>
            </a:r>
          </a:p>
        </p:txBody>
      </p:sp>
      <p:sp>
        <p:nvSpPr>
          <p:cNvPr id="33" name="Textplatzhalter 1"/>
          <p:cNvSpPr>
            <a:spLocks noGrp="1"/>
          </p:cNvSpPr>
          <p:nvPr>
            <p:ph type="body" sz="quarter" idx="15"/>
          </p:nvPr>
        </p:nvSpPr>
        <p:spPr>
          <a:xfrm>
            <a:off x="311287" y="0"/>
            <a:ext cx="9283435" cy="825500"/>
          </a:xfrm>
        </p:spPr>
        <p:txBody>
          <a:bodyPr/>
          <a:lstStyle/>
          <a:p>
            <a:pPr algn="ctr"/>
            <a:r>
              <a:rPr lang="de-DE" sz="2400" dirty="0" smtClean="0"/>
              <a:t>Rechnerarchitektur – Das von-</a:t>
            </a:r>
            <a:r>
              <a:rPr lang="de-DE" sz="2400" dirty="0" err="1" smtClean="0"/>
              <a:t>neumann</a:t>
            </a:r>
            <a:r>
              <a:rPr lang="de-DE" sz="2400" dirty="0" smtClean="0"/>
              <a:t> </a:t>
            </a:r>
            <a:r>
              <a:rPr lang="de-DE" sz="2400" dirty="0" err="1" smtClean="0"/>
              <a:t>rechnermodell</a:t>
            </a:r>
            <a:endParaRPr lang="de-DE" sz="2400" dirty="0"/>
          </a:p>
        </p:txBody>
      </p:sp>
      <p:sp>
        <p:nvSpPr>
          <p:cNvPr id="8" name="Textfeld 7"/>
          <p:cNvSpPr txBox="1"/>
          <p:nvPr/>
        </p:nvSpPr>
        <p:spPr>
          <a:xfrm>
            <a:off x="5169023" y="4509120"/>
            <a:ext cx="4248473" cy="1872208"/>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Wörtlich:</a:t>
            </a:r>
            <a:endParaRPr lang="de-DE" dirty="0">
              <a:solidFill>
                <a:schemeClr val="tx2"/>
              </a:solidFill>
              <a:effectLst>
                <a:outerShdw blurRad="38100" dist="38100" dir="2700000" algn="tl">
                  <a:srgbClr val="000000">
                    <a:alpha val="43137"/>
                  </a:srgbClr>
                </a:outerShdw>
              </a:effectLst>
            </a:endParaRPr>
          </a:p>
          <a:p>
            <a:pPr algn="l"/>
            <a:r>
              <a:rPr lang="de-DE" dirty="0" smtClean="0">
                <a:solidFill>
                  <a:schemeClr val="tx2"/>
                </a:solidFill>
                <a:effectLst>
                  <a:outerShdw blurRad="38100" dist="38100" dir="2700000" algn="tl">
                    <a:srgbClr val="000000">
                      <a:alpha val="43137"/>
                    </a:srgbClr>
                  </a:outerShdw>
                </a:effectLst>
              </a:rPr>
              <a:t>HINZUFÜGEN Stelle 0, Stelle 1</a:t>
            </a:r>
          </a:p>
          <a:p>
            <a:pPr algn="l"/>
            <a:endParaRPr lang="de-DE" dirty="0">
              <a:solidFill>
                <a:schemeClr val="tx2"/>
              </a:solidFill>
              <a:effectLst>
                <a:outerShdw blurRad="38100" dist="38100" dir="2700000" algn="tl">
                  <a:srgbClr val="000000">
                    <a:alpha val="43137"/>
                  </a:srgbClr>
                </a:outerShdw>
              </a:effectLst>
            </a:endParaRPr>
          </a:p>
          <a:p>
            <a:pPr algn="l"/>
            <a:r>
              <a:rPr lang="de-DE" dirty="0" smtClean="0">
                <a:solidFill>
                  <a:schemeClr val="tx2"/>
                </a:solidFill>
                <a:effectLst>
                  <a:outerShdw blurRad="38100" dist="38100" dir="2700000" algn="tl">
                    <a:srgbClr val="000000">
                      <a:alpha val="43137"/>
                    </a:srgbClr>
                  </a:outerShdw>
                </a:effectLst>
              </a:rPr>
              <a:t>Entspricht:</a:t>
            </a:r>
          </a:p>
          <a:p>
            <a:pPr algn="l"/>
            <a:r>
              <a:rPr lang="de-DE" dirty="0" smtClean="0">
                <a:solidFill>
                  <a:schemeClr val="tx2"/>
                </a:solidFill>
                <a:effectLst>
                  <a:outerShdw blurRad="38100" dist="38100" dir="2700000" algn="tl">
                    <a:srgbClr val="000000">
                      <a:alpha val="43137"/>
                    </a:srgbClr>
                  </a:outerShdw>
                </a:effectLst>
              </a:rPr>
              <a:t>Nimm was auf 1 ist setze es auf 0. Wenn etwas vorhanden ist addiere es. </a:t>
            </a:r>
          </a:p>
        </p:txBody>
      </p:sp>
      <p:cxnSp>
        <p:nvCxnSpPr>
          <p:cNvPr id="31" name="Gerade Verbindung mit Pfeil 30">
            <a:extLst>
              <a:ext uri="{FF2B5EF4-FFF2-40B4-BE49-F238E27FC236}">
                <a16:creationId xmlns:a16="http://schemas.microsoft.com/office/drawing/2014/main" id="{EE056B4D-DE68-4F03-AD7F-7741A830EDEF}"/>
              </a:ext>
            </a:extLst>
          </p:cNvPr>
          <p:cNvCxnSpPr>
            <a:endCxn id="35" idx="0"/>
          </p:cNvCxnSpPr>
          <p:nvPr/>
        </p:nvCxnSpPr>
        <p:spPr>
          <a:xfrm>
            <a:off x="2432720" y="5229200"/>
            <a:ext cx="0" cy="288032"/>
          </a:xfrm>
          <a:prstGeom prst="straightConnector1">
            <a:avLst/>
          </a:prstGeom>
          <a:ln w="57150">
            <a:solidFill>
              <a:schemeClr val="tx2"/>
            </a:solidFill>
            <a:headEnd type="none" w="med" len="med"/>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E056B4D-DE68-4F03-AD7F-7741A830EDEF}"/>
              </a:ext>
            </a:extLst>
          </p:cNvPr>
          <p:cNvCxnSpPr>
            <a:stCxn id="35" idx="2"/>
          </p:cNvCxnSpPr>
          <p:nvPr/>
        </p:nvCxnSpPr>
        <p:spPr>
          <a:xfrm>
            <a:off x="2432720" y="5805264"/>
            <a:ext cx="0" cy="360040"/>
          </a:xfrm>
          <a:prstGeom prst="straightConnector1">
            <a:avLst/>
          </a:prstGeom>
          <a:ln w="57150">
            <a:solidFill>
              <a:schemeClr val="tx2"/>
            </a:solidFill>
            <a:headEnd type="none" w="med" len="med"/>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EE056B4D-DE68-4F03-AD7F-7741A830EDEF}"/>
              </a:ext>
            </a:extLst>
          </p:cNvPr>
          <p:cNvCxnSpPr/>
          <p:nvPr/>
        </p:nvCxnSpPr>
        <p:spPr>
          <a:xfrm flipH="1">
            <a:off x="118800" y="6165304"/>
            <a:ext cx="2340000" cy="0"/>
          </a:xfrm>
          <a:prstGeom prst="straightConnector1">
            <a:avLst/>
          </a:prstGeom>
          <a:ln w="57150">
            <a:solidFill>
              <a:schemeClr val="tx2"/>
            </a:solidFill>
            <a:headEnd type="none" w="med" len="med"/>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EE056B4D-DE68-4F03-AD7F-7741A830EDEF}"/>
              </a:ext>
            </a:extLst>
          </p:cNvPr>
          <p:cNvCxnSpPr/>
          <p:nvPr/>
        </p:nvCxnSpPr>
        <p:spPr>
          <a:xfrm flipV="1">
            <a:off x="144000" y="2160000"/>
            <a:ext cx="0" cy="4032448"/>
          </a:xfrm>
          <a:prstGeom prst="straightConnector1">
            <a:avLst/>
          </a:prstGeom>
          <a:ln w="57150">
            <a:solidFill>
              <a:schemeClr val="tx2"/>
            </a:solidFill>
            <a:headEnd type="none" w="med" len="med"/>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EE056B4D-DE68-4F03-AD7F-7741A830EDEF}"/>
              </a:ext>
            </a:extLst>
          </p:cNvPr>
          <p:cNvCxnSpPr/>
          <p:nvPr/>
        </p:nvCxnSpPr>
        <p:spPr>
          <a:xfrm flipH="1">
            <a:off x="115200" y="2178000"/>
            <a:ext cx="828000" cy="0"/>
          </a:xfrm>
          <a:prstGeom prst="straightConnector1">
            <a:avLst/>
          </a:prstGeom>
          <a:ln w="57150">
            <a:solidFill>
              <a:schemeClr val="tx2"/>
            </a:solidFill>
            <a:headEnd type="triangle" w="med" len="med"/>
            <a:tailEnd type="non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7" name="Rechteck 46">
            <a:extLst>
              <a:ext uri="{FF2B5EF4-FFF2-40B4-BE49-F238E27FC236}">
                <a16:creationId xmlns:a16="http://schemas.microsoft.com/office/drawing/2014/main" id="{0FF14B0A-1083-40E5-9D8E-B8F5BB7DF823}"/>
              </a:ext>
            </a:extLst>
          </p:cNvPr>
          <p:cNvSpPr/>
          <p:nvPr/>
        </p:nvSpPr>
        <p:spPr>
          <a:xfrm>
            <a:off x="968400" y="1101600"/>
            <a:ext cx="2904796" cy="247390"/>
          </a:xfrm>
          <a:prstGeom prst="rect">
            <a:avLst/>
          </a:prstGeom>
          <a:solidFill>
            <a:schemeClr val="tx2">
              <a:lumMod val="60000"/>
              <a:lumOff val="40000"/>
            </a:schemeClr>
          </a:solidFill>
          <a:ln>
            <a:solidFill>
              <a:schemeClr val="tx2"/>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t>2 (5)</a:t>
            </a:r>
            <a:endParaRPr lang="de-DE" sz="1400" dirty="0"/>
          </a:p>
        </p:txBody>
      </p:sp>
      <p:sp>
        <p:nvSpPr>
          <p:cNvPr id="4" name="Foliennummernplatzhalter 3"/>
          <p:cNvSpPr>
            <a:spLocks noGrp="1"/>
          </p:cNvSpPr>
          <p:nvPr>
            <p:ph type="sldNum" sz="quarter" idx="12"/>
          </p:nvPr>
        </p:nvSpPr>
        <p:spPr/>
        <p:txBody>
          <a:bodyPr/>
          <a:lstStyle/>
          <a:p>
            <a:fld id="{2C03746F-B42A-474D-94FA-02D6826DE614}" type="slidenum">
              <a:rPr lang="de-DE" smtClean="0"/>
              <a:t>26</a:t>
            </a:fld>
            <a:endParaRPr lang="de-DE" dirty="0"/>
          </a:p>
        </p:txBody>
      </p:sp>
    </p:spTree>
    <p:extLst>
      <p:ext uri="{BB962C8B-B14F-4D97-AF65-F5344CB8AC3E}">
        <p14:creationId xmlns:p14="http://schemas.microsoft.com/office/powerpoint/2010/main" val="301155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up)">
                                      <p:cBhvr>
                                        <p:cTn id="36" dur="500"/>
                                        <p:tgtEl>
                                          <p:spTgt spid="27"/>
                                        </p:tgtEl>
                                      </p:cBhvr>
                                    </p:animEffect>
                                  </p:childTnLst>
                                </p:cTn>
                              </p:par>
                              <p:par>
                                <p:cTn id="37" presetID="22" presetClass="entr" presetSubtype="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up)">
                                      <p:cBhvr>
                                        <p:cTn id="39" dur="500"/>
                                        <p:tgtEl>
                                          <p:spTgt spid="28"/>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childTnLst>
                          </p:cTn>
                        </p:par>
                        <p:par>
                          <p:cTn id="44" fill="hold">
                            <p:stCondLst>
                              <p:cond delay="2500"/>
                            </p:stCondLst>
                            <p:childTnLst>
                              <p:par>
                                <p:cTn id="45" presetID="22" presetClass="entr" presetSubtype="1"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childTnLst>
                          </p:cTn>
                        </p:par>
                        <p:par>
                          <p:cTn id="48" fill="hold">
                            <p:stCondLst>
                              <p:cond delay="3000"/>
                            </p:stCondLst>
                            <p:childTnLst>
                              <p:par>
                                <p:cTn id="49" presetID="22" presetClass="entr" presetSubtype="1"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up)">
                                      <p:cBhvr>
                                        <p:cTn id="51" dur="500"/>
                                        <p:tgtEl>
                                          <p:spTgt spid="35"/>
                                        </p:tgtEl>
                                      </p:cBhvr>
                                    </p:animEffect>
                                  </p:childTnLst>
                                </p:cTn>
                              </p:par>
                            </p:childTnLst>
                          </p:cTn>
                        </p:par>
                        <p:par>
                          <p:cTn id="52" fill="hold">
                            <p:stCondLst>
                              <p:cond delay="3500"/>
                            </p:stCondLst>
                            <p:childTnLst>
                              <p:par>
                                <p:cTn id="53" presetID="2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500"/>
                                        <p:tgtEl>
                                          <p:spTgt spid="36"/>
                                        </p:tgtEl>
                                      </p:cBhvr>
                                    </p:animEffect>
                                  </p:childTnLst>
                                </p:cTn>
                              </p:par>
                            </p:childTnLst>
                          </p:cTn>
                        </p:par>
                        <p:par>
                          <p:cTn id="56" fill="hold">
                            <p:stCondLst>
                              <p:cond delay="4000"/>
                            </p:stCondLst>
                            <p:childTnLst>
                              <p:par>
                                <p:cTn id="57" presetID="22" presetClass="entr" presetSubtype="2"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right)">
                                      <p:cBhvr>
                                        <p:cTn id="59" dur="500"/>
                                        <p:tgtEl>
                                          <p:spTgt spid="37"/>
                                        </p:tgtEl>
                                      </p:cBhvr>
                                    </p:animEffect>
                                  </p:childTnLst>
                                </p:cTn>
                              </p:par>
                            </p:childTnLst>
                          </p:cTn>
                        </p:par>
                        <p:par>
                          <p:cTn id="60" fill="hold">
                            <p:stCondLst>
                              <p:cond delay="4500"/>
                            </p:stCondLst>
                            <p:childTnLst>
                              <p:par>
                                <p:cTn id="61" presetID="22" presetClass="entr" presetSubtype="4"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par>
                          <p:cTn id="64" fill="hold">
                            <p:stCondLst>
                              <p:cond delay="5000"/>
                            </p:stCondLst>
                            <p:childTnLst>
                              <p:par>
                                <p:cTn id="65" presetID="22" presetClass="entr" presetSubtype="8" fill="hold"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childTnLst>
                          </p:cTn>
                        </p:par>
                        <p:par>
                          <p:cTn id="68" fill="hold">
                            <p:stCondLst>
                              <p:cond delay="5500"/>
                            </p:stCondLst>
                            <p:childTnLst>
                              <p:par>
                                <p:cTn id="69" presetID="10" presetClass="entr" presetSubtype="0"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type="lt">
                                    <p:tmAbs val="60"/>
                                  </p:iterate>
                                  <p:childTnLst>
                                    <p:set>
                                      <p:cBhvr>
                                        <p:cTn id="7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animBg="1"/>
      <p:bldP spid="35" grpId="0" animBg="1"/>
      <p:bldP spid="3" grpId="0"/>
      <p:bldP spid="34" grpId="0"/>
      <p:bldP spid="8" grpId="0"/>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2"/>
          <p:cNvSpPr>
            <a:spLocks noGrp="1"/>
          </p:cNvSpPr>
          <p:nvPr>
            <p:ph type="body" sz="quarter" idx="15"/>
          </p:nvPr>
        </p:nvSpPr>
        <p:spPr>
          <a:xfrm>
            <a:off x="311287" y="0"/>
            <a:ext cx="9283435" cy="825500"/>
          </a:xfrm>
        </p:spPr>
        <p:txBody>
          <a:bodyPr/>
          <a:lstStyle/>
          <a:p>
            <a:pPr algn="ctr"/>
            <a:r>
              <a:rPr lang="de-DE" sz="2800" dirty="0"/>
              <a:t>Rechnerarchitektur – </a:t>
            </a:r>
            <a:r>
              <a:rPr lang="de-DE" sz="2800" dirty="0" smtClean="0"/>
              <a:t>Speicher</a:t>
            </a:r>
            <a:endParaRPr lang="de-DE" sz="2800" dirty="0"/>
          </a:p>
        </p:txBody>
      </p:sp>
      <p:grpSp>
        <p:nvGrpSpPr>
          <p:cNvPr id="11" name="Gruppieren 10"/>
          <p:cNvGrpSpPr/>
          <p:nvPr/>
        </p:nvGrpSpPr>
        <p:grpSpPr>
          <a:xfrm>
            <a:off x="311287" y="2687874"/>
            <a:ext cx="3649905" cy="1485165"/>
            <a:chOff x="0" y="189021"/>
            <a:chExt cx="2475274" cy="1485165"/>
          </a:xfrm>
          <a:solidFill>
            <a:schemeClr val="tx2"/>
          </a:solidFill>
        </p:grpSpPr>
        <p:sp>
          <p:nvSpPr>
            <p:cNvPr id="12" name="Rechteck 11"/>
            <p:cNvSpPr/>
            <p:nvPr/>
          </p:nvSpPr>
          <p:spPr>
            <a:xfrm>
              <a:off x="0" y="189021"/>
              <a:ext cx="2475274" cy="1485165"/>
            </a:xfrm>
            <a:prstGeom prst="rect">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3" name="Rechteck 12"/>
            <p:cNvSpPr/>
            <p:nvPr/>
          </p:nvSpPr>
          <p:spPr>
            <a:xfrm>
              <a:off x="0" y="189021"/>
              <a:ext cx="2475274" cy="1485165"/>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Flüchtiger Speicher</a:t>
              </a:r>
              <a:endParaRPr lang="de-DE" sz="4000" kern="1200" dirty="0">
                <a:latin typeface="Century Gothic" panose="020B0502020202020204" pitchFamily="34" charset="0"/>
              </a:endParaRPr>
            </a:p>
          </p:txBody>
        </p:sp>
      </p:grpSp>
      <p:grpSp>
        <p:nvGrpSpPr>
          <p:cNvPr id="14" name="Gruppieren 13">
            <a:extLst>
              <a:ext uri="{FF2B5EF4-FFF2-40B4-BE49-F238E27FC236}">
                <a16:creationId xmlns:a16="http://schemas.microsoft.com/office/drawing/2014/main" id="{431813BB-C0E4-4952-9275-64EA7CE51B85}"/>
              </a:ext>
            </a:extLst>
          </p:cNvPr>
          <p:cNvGrpSpPr/>
          <p:nvPr/>
        </p:nvGrpSpPr>
        <p:grpSpPr>
          <a:xfrm>
            <a:off x="5976790" y="2687874"/>
            <a:ext cx="3706236" cy="1485165"/>
            <a:chOff x="0" y="189021"/>
            <a:chExt cx="2513476" cy="1485165"/>
          </a:xfrm>
          <a:solidFill>
            <a:schemeClr val="tx2"/>
          </a:solidFill>
          <a:scene3d>
            <a:camera prst="orthographicFront">
              <a:rot lat="0" lon="0" rev="0"/>
            </a:camera>
            <a:lightRig rig="balanced" dir="t">
              <a:rot lat="0" lon="0" rev="8700000"/>
            </a:lightRig>
          </a:scene3d>
        </p:grpSpPr>
        <p:sp>
          <p:nvSpPr>
            <p:cNvPr id="15" name="Rechteck 14">
              <a:extLst>
                <a:ext uri="{FF2B5EF4-FFF2-40B4-BE49-F238E27FC236}">
                  <a16:creationId xmlns:a16="http://schemas.microsoft.com/office/drawing/2014/main" id="{CDED3879-D147-4D48-A976-B9B7D4D69242}"/>
                </a:ext>
              </a:extLst>
            </p:cNvPr>
            <p:cNvSpPr/>
            <p:nvPr/>
          </p:nvSpPr>
          <p:spPr>
            <a:xfrm>
              <a:off x="0"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6" name="Rechteck 15">
              <a:extLst>
                <a:ext uri="{FF2B5EF4-FFF2-40B4-BE49-F238E27FC236}">
                  <a16:creationId xmlns:a16="http://schemas.microsoft.com/office/drawing/2014/main" id="{5D3DC08E-820C-4313-A9D7-FD16D681F70C}"/>
                </a:ext>
              </a:extLst>
            </p:cNvPr>
            <p:cNvSpPr/>
            <p:nvPr/>
          </p:nvSpPr>
          <p:spPr>
            <a:xfrm>
              <a:off x="38202"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Persistenter Speicher</a:t>
              </a:r>
              <a:endParaRPr lang="de-DE" sz="4000" kern="1200" dirty="0">
                <a:latin typeface="Century Gothic" panose="020B0502020202020204" pitchFamily="34" charset="0"/>
              </a:endParaRPr>
            </a:p>
          </p:txBody>
        </p:sp>
      </p:grpSp>
      <p:sp>
        <p:nvSpPr>
          <p:cNvPr id="17" name="Rechteck 16">
            <a:extLst>
              <a:ext uri="{FF2B5EF4-FFF2-40B4-BE49-F238E27FC236}">
                <a16:creationId xmlns:a16="http://schemas.microsoft.com/office/drawing/2014/main" id="{78D9FF1D-4607-4978-849B-0AE354D2189F}"/>
              </a:ext>
            </a:extLst>
          </p:cNvPr>
          <p:cNvSpPr/>
          <p:nvPr/>
        </p:nvSpPr>
        <p:spPr>
          <a:xfrm>
            <a:off x="311287" y="2492896"/>
            <a:ext cx="3649905" cy="3983446"/>
          </a:xfrm>
          <a:prstGeom prst="rect">
            <a:avLst/>
          </a:prstGeom>
          <a:noFill/>
          <a:ln w="76200">
            <a:solidFill>
              <a:schemeClr val="tx2">
                <a:lumMod val="60000"/>
                <a:lumOff val="40000"/>
              </a:schemeClr>
            </a:solidFill>
            <a:miter lim="800000"/>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285750">
              <a:buFont typeface="Arial" panose="020B0604020202020204" pitchFamily="34" charset="0"/>
              <a:buChar char="•"/>
            </a:pPr>
            <a:r>
              <a:rPr lang="de-DE" smtClean="0">
                <a:solidFill>
                  <a:schemeClr val="tx2"/>
                </a:solidFill>
                <a:effectLst>
                  <a:outerShdw blurRad="38100" dist="38100" dir="2700000" algn="tl">
                    <a:srgbClr val="000000">
                      <a:alpha val="43137"/>
                    </a:srgbClr>
                  </a:outerShdw>
                </a:effectLst>
              </a:rPr>
              <a:t>Z.B</a:t>
            </a:r>
            <a:r>
              <a:rPr lang="de-DE" dirty="0">
                <a:solidFill>
                  <a:schemeClr val="tx2"/>
                </a:solidFill>
                <a:effectLst>
                  <a:outerShdw blurRad="38100" dist="38100" dir="2700000" algn="tl">
                    <a:srgbClr val="000000">
                      <a:alpha val="43137"/>
                    </a:srgbClr>
                  </a:outerShdw>
                </a:effectLst>
              </a:rPr>
              <a:t>. </a:t>
            </a:r>
            <a:r>
              <a:rPr lang="de-DE" dirty="0" smtClean="0">
                <a:solidFill>
                  <a:schemeClr val="tx2"/>
                </a:solidFill>
                <a:effectLst>
                  <a:outerShdw blurRad="38100" dist="38100" dir="2700000" algn="tl">
                    <a:srgbClr val="000000">
                      <a:alpha val="43137"/>
                    </a:srgbClr>
                  </a:outerShdw>
                </a:effectLst>
              </a:rPr>
              <a:t>Arbeitsspeicher:</a:t>
            </a:r>
            <a:endParaRPr lang="de-DE" dirty="0">
              <a:solidFill>
                <a:schemeClr val="tx2"/>
              </a:solidFill>
              <a:effectLst>
                <a:outerShdw blurRad="38100" dist="38100" dir="2700000" algn="tl">
                  <a:srgbClr val="000000">
                    <a:alpha val="43137"/>
                  </a:srgbClr>
                </a:outerShdw>
              </a:effectLst>
            </a:endParaRPr>
          </a:p>
          <a:p>
            <a:pPr marL="457148" lvl="2" indent="-285750">
              <a:buFont typeface="Arial" panose="020B0604020202020204" pitchFamily="34" charset="0"/>
              <a:buChar char="•"/>
            </a:pPr>
            <a:r>
              <a:rPr lang="de-DE">
                <a:solidFill>
                  <a:schemeClr val="tx2"/>
                </a:solidFill>
                <a:effectLst>
                  <a:outerShdw blurRad="38100" dist="38100" dir="2700000" algn="tl">
                    <a:srgbClr val="000000">
                      <a:alpha val="43137"/>
                    </a:srgbClr>
                  </a:outerShdw>
                </a:effectLst>
              </a:rPr>
              <a:t>Informationen </a:t>
            </a:r>
            <a:r>
              <a:rPr lang="de-DE" smtClean="0">
                <a:solidFill>
                  <a:schemeClr val="tx2"/>
                </a:solidFill>
                <a:effectLst>
                  <a:outerShdw blurRad="38100" dist="38100" dir="2700000" algn="tl">
                    <a:srgbClr val="000000">
                      <a:alpha val="43137"/>
                    </a:srgbClr>
                  </a:outerShdw>
                </a:effectLst>
              </a:rPr>
              <a:t>zeitlich begrenzt </a:t>
            </a:r>
            <a:r>
              <a:rPr lang="de-DE" dirty="0">
                <a:solidFill>
                  <a:schemeClr val="tx2"/>
                </a:solidFill>
                <a:effectLst>
                  <a:outerShdw blurRad="38100" dist="38100" dir="2700000" algn="tl">
                    <a:srgbClr val="000000">
                      <a:alpha val="43137"/>
                    </a:srgbClr>
                  </a:outerShdw>
                </a:effectLst>
              </a:rPr>
              <a:t>speichern</a:t>
            </a:r>
          </a:p>
          <a:p>
            <a:pPr marL="457148" lvl="2" indent="-285750">
              <a:buFont typeface="Arial" panose="020B0604020202020204" pitchFamily="34" charset="0"/>
              <a:buChar char="•"/>
            </a:pPr>
            <a:r>
              <a:rPr lang="de-DE" dirty="0">
                <a:solidFill>
                  <a:schemeClr val="tx2"/>
                </a:solidFill>
                <a:effectLst>
                  <a:outerShdw blurRad="38100" dist="38100" dir="2700000" algn="tl">
                    <a:srgbClr val="000000">
                      <a:alpha val="43137"/>
                    </a:srgbClr>
                  </a:outerShdw>
                </a:effectLst>
              </a:rPr>
              <a:t>Maximal solange wie Betriebsspannung vorhanden</a:t>
            </a:r>
          </a:p>
          <a:p>
            <a:pPr marL="457148" lvl="2"/>
            <a:endParaRPr lang="de-DE" dirty="0">
              <a:solidFill>
                <a:schemeClr val="tx2"/>
              </a:solidFill>
              <a:effectLst>
                <a:outerShdw blurRad="38100" dist="38100" dir="2700000" algn="tl">
                  <a:srgbClr val="000000">
                    <a:alpha val="43137"/>
                  </a:srgbClr>
                </a:outerShdw>
              </a:effectLst>
            </a:endParaRPr>
          </a:p>
          <a:p>
            <a:pPr indent="-285750">
              <a:buFont typeface="Arial" panose="020B0604020202020204" pitchFamily="34" charset="0"/>
              <a:buChar char="•"/>
            </a:pPr>
            <a:r>
              <a:rPr lang="de-DE" dirty="0">
                <a:solidFill>
                  <a:schemeClr val="tx2"/>
                </a:solidFill>
                <a:effectLst>
                  <a:outerShdw blurRad="38100" dist="38100" dir="2700000" algn="tl">
                    <a:srgbClr val="000000">
                      <a:alpha val="43137"/>
                    </a:srgbClr>
                  </a:outerShdw>
                </a:effectLst>
              </a:rPr>
              <a:t>Programmierung:</a:t>
            </a:r>
          </a:p>
          <a:p>
            <a:pPr marL="457148" lvl="2" indent="-285750">
              <a:buFont typeface="Arial" panose="020B0604020202020204" pitchFamily="34" charset="0"/>
              <a:buChar char="•"/>
            </a:pPr>
            <a:r>
              <a:rPr lang="de-DE" smtClean="0">
                <a:solidFill>
                  <a:schemeClr val="tx2"/>
                </a:solidFill>
                <a:effectLst>
                  <a:outerShdw blurRad="38100" dist="38100" dir="2700000" algn="tl">
                    <a:srgbClr val="000000">
                      <a:alpha val="43137"/>
                    </a:srgbClr>
                  </a:outerShdw>
                </a:effectLst>
              </a:rPr>
              <a:t>Objektreferenzen </a:t>
            </a:r>
            <a:endParaRPr lang="de-DE" dirty="0">
              <a:solidFill>
                <a:schemeClr val="tx2"/>
              </a:solidFill>
              <a:effectLst>
                <a:outerShdw blurRad="38100" dist="38100" dir="2700000" algn="tl">
                  <a:srgbClr val="000000">
                    <a:alpha val="43137"/>
                  </a:srgbClr>
                </a:outerShdw>
              </a:effectLst>
            </a:endParaRPr>
          </a:p>
          <a:p>
            <a:pPr marL="457148" lvl="2" indent="-285750">
              <a:buFont typeface="Arial" panose="020B0604020202020204" pitchFamily="34" charset="0"/>
              <a:buChar char="•"/>
            </a:pPr>
            <a:r>
              <a:rPr lang="de-DE" dirty="0">
                <a:solidFill>
                  <a:schemeClr val="tx2"/>
                </a:solidFill>
                <a:effectLst>
                  <a:outerShdw blurRad="38100" dist="38100" dir="2700000" algn="tl">
                    <a:srgbClr val="000000">
                      <a:alpha val="43137"/>
                    </a:srgbClr>
                  </a:outerShdw>
                </a:effectLst>
              </a:rPr>
              <a:t>Wiederholungen</a:t>
            </a:r>
          </a:p>
          <a:p>
            <a:pPr marL="457148" lvl="2" indent="-285750">
              <a:buFont typeface="Arial" panose="020B0604020202020204" pitchFamily="34" charset="0"/>
              <a:buChar char="•"/>
            </a:pPr>
            <a:r>
              <a:rPr lang="de-DE" dirty="0">
                <a:solidFill>
                  <a:schemeClr val="tx2"/>
                </a:solidFill>
                <a:effectLst>
                  <a:outerShdw blurRad="38100" dist="38100" dir="2700000" algn="tl">
                    <a:srgbClr val="000000">
                      <a:alpha val="43137"/>
                    </a:srgbClr>
                  </a:outerShdw>
                </a:effectLst>
              </a:rPr>
              <a:t>Gleiche Informationen</a:t>
            </a:r>
          </a:p>
          <a:p>
            <a:pPr marL="742898" lvl="1" indent="-285750">
              <a:buFont typeface="Arial" panose="020B0604020202020204" pitchFamily="34" charset="0"/>
              <a:buChar char="•"/>
            </a:pPr>
            <a:endParaRPr lang="de-DE" dirty="0">
              <a:solidFill>
                <a:schemeClr val="tx1"/>
              </a:solidFill>
            </a:endParaRPr>
          </a:p>
        </p:txBody>
      </p:sp>
      <p:sp>
        <p:nvSpPr>
          <p:cNvPr id="18" name="Rechteck 17">
            <a:extLst>
              <a:ext uri="{FF2B5EF4-FFF2-40B4-BE49-F238E27FC236}">
                <a16:creationId xmlns:a16="http://schemas.microsoft.com/office/drawing/2014/main" id="{78D9FF1D-4607-4978-849B-0AE354D2189F}"/>
              </a:ext>
            </a:extLst>
          </p:cNvPr>
          <p:cNvSpPr/>
          <p:nvPr/>
        </p:nvSpPr>
        <p:spPr>
          <a:xfrm>
            <a:off x="6003852" y="2492896"/>
            <a:ext cx="3649905" cy="3983446"/>
          </a:xfrm>
          <a:prstGeom prst="rect">
            <a:avLst/>
          </a:prstGeom>
          <a:noFill/>
          <a:ln w="76200">
            <a:solidFill>
              <a:schemeClr val="tx2">
                <a:lumMod val="60000"/>
                <a:lumOff val="40000"/>
              </a:schemeClr>
            </a:solidFill>
            <a:miter lim="800000"/>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DE" smtClean="0">
                <a:solidFill>
                  <a:schemeClr val="tx2"/>
                </a:solidFill>
                <a:effectLst>
                  <a:outerShdw blurRad="38100" dist="38100" dir="2700000" algn="tl">
                    <a:srgbClr val="000000">
                      <a:alpha val="43137"/>
                    </a:srgbClr>
                  </a:outerShdw>
                </a:effectLst>
              </a:rPr>
              <a:t>Z.B</a:t>
            </a:r>
            <a:r>
              <a:rPr lang="de-DE" dirty="0" smtClean="0">
                <a:solidFill>
                  <a:schemeClr val="tx2"/>
                </a:solidFill>
                <a:effectLst>
                  <a:outerShdw blurRad="38100" dist="38100" dir="2700000" algn="tl">
                    <a:srgbClr val="000000">
                      <a:alpha val="43137"/>
                    </a:srgbClr>
                  </a:outerShdw>
                </a:effectLst>
              </a:rPr>
              <a:t>. Festplatten:</a:t>
            </a:r>
          </a:p>
          <a:p>
            <a:pPr marL="742898" lvl="1" indent="-285750">
              <a:buFont typeface="Arial" panose="020B0604020202020204" pitchFamily="34" charset="0"/>
              <a:buChar char="•"/>
            </a:pPr>
            <a:r>
              <a:rPr lang="de-DE" smtClean="0">
                <a:solidFill>
                  <a:schemeClr val="tx2"/>
                </a:solidFill>
                <a:effectLst>
                  <a:outerShdw blurRad="38100" dist="38100" dir="2700000" algn="tl">
                    <a:srgbClr val="000000">
                      <a:alpha val="43137"/>
                    </a:srgbClr>
                  </a:outerShdw>
                </a:effectLst>
              </a:rPr>
              <a:t>Informationen unbegrenzt </a:t>
            </a:r>
            <a:r>
              <a:rPr lang="de-DE" dirty="0" smtClean="0">
                <a:solidFill>
                  <a:schemeClr val="tx2"/>
                </a:solidFill>
                <a:effectLst>
                  <a:outerShdw blurRad="38100" dist="38100" dir="2700000" algn="tl">
                    <a:srgbClr val="000000">
                      <a:alpha val="43137"/>
                    </a:srgbClr>
                  </a:outerShdw>
                </a:effectLst>
              </a:rPr>
              <a:t>lange speichern</a:t>
            </a:r>
          </a:p>
          <a:p>
            <a:pPr marL="742898" lvl="1" indent="-285750">
              <a:buFont typeface="Arial" panose="020B0604020202020204" pitchFamily="34" charset="0"/>
              <a:buChar char="•"/>
            </a:pPr>
            <a:r>
              <a:rPr lang="de-DE" smtClean="0">
                <a:solidFill>
                  <a:schemeClr val="tx2"/>
                </a:solidFill>
                <a:effectLst>
                  <a:outerShdw blurRad="38100" dist="38100" dir="2700000" algn="tl">
                    <a:srgbClr val="000000">
                      <a:alpha val="43137"/>
                    </a:srgbClr>
                  </a:outerShdw>
                </a:effectLst>
              </a:rPr>
              <a:t>Speicherzugriff </a:t>
            </a:r>
            <a:r>
              <a:rPr lang="de-DE" dirty="0" smtClean="0">
                <a:solidFill>
                  <a:schemeClr val="tx2"/>
                </a:solidFill>
                <a:effectLst>
                  <a:outerShdw blurRad="38100" dist="38100" dir="2700000" algn="tl">
                    <a:srgbClr val="000000">
                      <a:alpha val="43137"/>
                    </a:srgbClr>
                  </a:outerShdw>
                </a:effectLst>
              </a:rPr>
              <a:t>einschränken</a:t>
            </a:r>
          </a:p>
          <a:p>
            <a:pPr marL="742898" lvl="1" indent="-285750">
              <a:buFont typeface="Arial" panose="020B0604020202020204" pitchFamily="34" charset="0"/>
              <a:buChar char="•"/>
            </a:pPr>
            <a:endParaRPr lang="de-DE" dirty="0">
              <a:solidFill>
                <a:schemeClr val="tx2"/>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Programmierung:</a:t>
            </a:r>
          </a:p>
          <a:p>
            <a:pPr marL="742898" lvl="1"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Datenbanken</a:t>
            </a:r>
          </a:p>
          <a:p>
            <a:pPr marL="742898" lvl="1"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Speicherdateien</a:t>
            </a:r>
          </a:p>
          <a:p>
            <a:pPr marL="742898" lvl="1" indent="-285750">
              <a:buFont typeface="Arial" panose="020B0604020202020204" pitchFamily="34" charset="0"/>
              <a:buChar char="•"/>
            </a:pPr>
            <a:r>
              <a:rPr lang="de-DE" smtClean="0">
                <a:solidFill>
                  <a:schemeClr val="tx2"/>
                </a:solidFill>
                <a:effectLst>
                  <a:outerShdw blurRad="38100" dist="38100" dir="2700000" algn="tl">
                    <a:srgbClr val="000000">
                      <a:alpha val="43137"/>
                    </a:srgbClr>
                  </a:outerShdw>
                </a:effectLst>
              </a:rPr>
              <a:t>Zwischenspeicherung</a:t>
            </a:r>
            <a:endParaRPr lang="de-DE" dirty="0">
              <a:solidFill>
                <a:schemeClr val="tx2"/>
              </a:solidFill>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de-DE" dirty="0">
              <a:solidFill>
                <a:schemeClr val="tx1"/>
              </a:solidFill>
            </a:endParaRPr>
          </a:p>
        </p:txBody>
      </p:sp>
      <p:sp>
        <p:nvSpPr>
          <p:cNvPr id="2" name="Foliennummernplatzhalter 1"/>
          <p:cNvSpPr>
            <a:spLocks noGrp="1"/>
          </p:cNvSpPr>
          <p:nvPr>
            <p:ph type="sldNum" sz="quarter" idx="12"/>
          </p:nvPr>
        </p:nvSpPr>
        <p:spPr/>
        <p:txBody>
          <a:bodyPr/>
          <a:lstStyle/>
          <a:p>
            <a:fld id="{2C03746F-B42A-474D-94FA-02D6826DE614}" type="slidenum">
              <a:rPr lang="de-DE" smtClean="0"/>
              <a:t>27</a:t>
            </a:fld>
            <a:endParaRPr lang="de-DE" dirty="0"/>
          </a:p>
        </p:txBody>
      </p:sp>
    </p:spTree>
    <p:extLst>
      <p:ext uri="{BB962C8B-B14F-4D97-AF65-F5344CB8AC3E}">
        <p14:creationId xmlns:p14="http://schemas.microsoft.com/office/powerpoint/2010/main" val="223084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87179E-6 -1.48148E-6 L 0.00097 -0.26273 " pathEditMode="relative" rAng="0" ptsTypes="AA">
                                      <p:cBhvr>
                                        <p:cTn id="6" dur="2000" fill="hold"/>
                                        <p:tgtEl>
                                          <p:spTgt spid="11"/>
                                        </p:tgtEl>
                                        <p:attrNameLst>
                                          <p:attrName>ppt_x</p:attrName>
                                          <p:attrName>ppt_y</p:attrName>
                                        </p:attrNameLst>
                                      </p:cBhvr>
                                      <p:rCtr x="48" y="-13148"/>
                                    </p:animMotion>
                                  </p:childTnLst>
                                </p:cTn>
                              </p:par>
                              <p:par>
                                <p:cTn id="7" presetID="42" presetClass="path" presetSubtype="0" accel="50000" decel="50000" fill="hold" nodeType="withEffect">
                                  <p:stCondLst>
                                    <p:cond delay="0"/>
                                  </p:stCondLst>
                                  <p:childTnLst>
                                    <p:animMotion origin="layout" path="M -4.61538E-6 -1.48148E-6 L 0.00033 -0.26273 " pathEditMode="relative" rAng="0" ptsTypes="AA">
                                      <p:cBhvr>
                                        <p:cTn id="8" dur="2000" fill="hold"/>
                                        <p:tgtEl>
                                          <p:spTgt spid="14"/>
                                        </p:tgtEl>
                                        <p:attrNameLst>
                                          <p:attrName>ppt_x</p:attrName>
                                          <p:attrName>ppt_y</p:attrName>
                                        </p:attrNameLst>
                                      </p:cBhvr>
                                      <p:rCtr x="16" y="-13148"/>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smtClean="0"/>
              <a:t>Programmierung - </a:t>
            </a:r>
            <a:r>
              <a:rPr lang="de-DE" sz="2800" dirty="0" err="1" smtClean="0"/>
              <a:t>hochsprachen</a:t>
            </a:r>
            <a:endParaRPr lang="de-DE" sz="2800" dirty="0"/>
          </a:p>
        </p:txBody>
      </p:sp>
      <p:pic>
        <p:nvPicPr>
          <p:cNvPr id="1028" name="Picture 4" descr="https://content.techgig.com/thumb/msid-76280060,width-860,resizemode-4/Top-10-most-dreaded-programming-language-of-all-time.jpg?2690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68" y="980728"/>
            <a:ext cx="7768158" cy="5455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Foliennummernplatzhalter 1"/>
          <p:cNvSpPr>
            <a:spLocks noGrp="1"/>
          </p:cNvSpPr>
          <p:nvPr>
            <p:ph type="sldNum" sz="quarter" idx="12"/>
          </p:nvPr>
        </p:nvSpPr>
        <p:spPr/>
        <p:txBody>
          <a:bodyPr/>
          <a:lstStyle/>
          <a:p>
            <a:fld id="{2C03746F-B42A-474D-94FA-02D6826DE614}" type="slidenum">
              <a:rPr lang="de-DE" smtClean="0"/>
              <a:t>28</a:t>
            </a:fld>
            <a:endParaRPr lang="de-DE" dirty="0"/>
          </a:p>
        </p:txBody>
      </p:sp>
    </p:spTree>
    <p:extLst>
      <p:ext uri="{BB962C8B-B14F-4D97-AF65-F5344CB8AC3E}">
        <p14:creationId xmlns:p14="http://schemas.microsoft.com/office/powerpoint/2010/main" val="47570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400" dirty="0" smtClean="0"/>
              <a:t>Programmierung – Maschinennahe </a:t>
            </a:r>
            <a:r>
              <a:rPr lang="de-DE" sz="2400" dirty="0" err="1" smtClean="0"/>
              <a:t>datenformate</a:t>
            </a:r>
            <a:endParaRPr lang="de-DE" sz="2400" dirty="0"/>
          </a:p>
        </p:txBody>
      </p:sp>
      <p:graphicFrame>
        <p:nvGraphicFramePr>
          <p:cNvPr id="6" name="Tabelle 5"/>
          <p:cNvGraphicFramePr>
            <a:graphicFrameLocks noGrp="1"/>
          </p:cNvGraphicFramePr>
          <p:nvPr>
            <p:extLst>
              <p:ext uri="{D42A27DB-BD31-4B8C-83A1-F6EECF244321}">
                <p14:modId xmlns:p14="http://schemas.microsoft.com/office/powerpoint/2010/main" val="2289301700"/>
              </p:ext>
            </p:extLst>
          </p:nvPr>
        </p:nvGraphicFramePr>
        <p:xfrm>
          <a:off x="311286" y="1412776"/>
          <a:ext cx="9283435" cy="4536504"/>
        </p:xfrm>
        <a:graphic>
          <a:graphicData uri="http://schemas.openxmlformats.org/drawingml/2006/table">
            <a:tbl>
              <a:tblPr>
                <a:effectLst>
                  <a:outerShdw blurRad="50800" dist="38100" dir="5400000" algn="t" rotWithShape="0">
                    <a:prstClr val="black">
                      <a:alpha val="40000"/>
                    </a:prstClr>
                  </a:outerShdw>
                </a:effectLst>
              </a:tblPr>
              <a:tblGrid>
                <a:gridCol w="1856687">
                  <a:extLst>
                    <a:ext uri="{9D8B030D-6E8A-4147-A177-3AD203B41FA5}">
                      <a16:colId xmlns:a16="http://schemas.microsoft.com/office/drawing/2014/main" val="2254910760"/>
                    </a:ext>
                  </a:extLst>
                </a:gridCol>
                <a:gridCol w="1856687">
                  <a:extLst>
                    <a:ext uri="{9D8B030D-6E8A-4147-A177-3AD203B41FA5}">
                      <a16:colId xmlns:a16="http://schemas.microsoft.com/office/drawing/2014/main" val="194813349"/>
                    </a:ext>
                  </a:extLst>
                </a:gridCol>
                <a:gridCol w="1856687">
                  <a:extLst>
                    <a:ext uri="{9D8B030D-6E8A-4147-A177-3AD203B41FA5}">
                      <a16:colId xmlns:a16="http://schemas.microsoft.com/office/drawing/2014/main" val="2064112723"/>
                    </a:ext>
                  </a:extLst>
                </a:gridCol>
                <a:gridCol w="1735949">
                  <a:extLst>
                    <a:ext uri="{9D8B030D-6E8A-4147-A177-3AD203B41FA5}">
                      <a16:colId xmlns:a16="http://schemas.microsoft.com/office/drawing/2014/main" val="1470232761"/>
                    </a:ext>
                  </a:extLst>
                </a:gridCol>
                <a:gridCol w="1977425">
                  <a:extLst>
                    <a:ext uri="{9D8B030D-6E8A-4147-A177-3AD203B41FA5}">
                      <a16:colId xmlns:a16="http://schemas.microsoft.com/office/drawing/2014/main" val="3822783003"/>
                    </a:ext>
                  </a:extLst>
                </a:gridCol>
              </a:tblGrid>
              <a:tr h="614318">
                <a:tc rowSpan="2">
                  <a:txBody>
                    <a:bodyPr/>
                    <a:lstStyle/>
                    <a:p>
                      <a:pPr algn="ctr"/>
                      <a:r>
                        <a:rPr lang="de-DE" sz="1600" b="0" dirty="0">
                          <a:solidFill>
                            <a:schemeClr val="bg1"/>
                          </a:solidFill>
                          <a:effectLst>
                            <a:outerShdw blurRad="38100" dist="38100" dir="2700000" algn="tl">
                              <a:srgbClr val="000000">
                                <a:alpha val="43137"/>
                              </a:srgbClr>
                            </a:outerShdw>
                          </a:effectLst>
                        </a:rPr>
                        <a:t>Datenbreite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solidFill>
                  </a:tcPr>
                </a:tc>
                <a:tc rowSpan="2">
                  <a:txBody>
                    <a:bodyPr/>
                    <a:lstStyle/>
                    <a:p>
                      <a:pPr algn="ctr"/>
                      <a:r>
                        <a:rPr lang="de-DE" sz="1600" b="0" dirty="0">
                          <a:solidFill>
                            <a:schemeClr val="bg1"/>
                          </a:solidFill>
                          <a:effectLst>
                            <a:outerShdw blurRad="38100" dist="38100" dir="2700000" algn="tl">
                              <a:srgbClr val="000000">
                                <a:alpha val="43137"/>
                              </a:srgbClr>
                            </a:outerShdw>
                          </a:effectLst>
                        </a:rPr>
                        <a:t>Bit-Datentypen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solidFill>
                  </a:tcPr>
                </a:tc>
                <a:tc rowSpan="2">
                  <a:txBody>
                    <a:bodyPr/>
                    <a:lstStyle/>
                    <a:p>
                      <a:pPr algn="ctr"/>
                      <a:r>
                        <a:rPr lang="de-DE" sz="1600" b="0" u="none" strike="noStrike" dirty="0">
                          <a:solidFill>
                            <a:schemeClr val="bg1"/>
                          </a:solidFill>
                          <a:effectLst>
                            <a:outerShdw blurRad="38100" dist="38100" dir="2700000" algn="tl">
                              <a:srgbClr val="000000">
                                <a:alpha val="43137"/>
                              </a:srgbClr>
                            </a:outerShdw>
                          </a:effectLst>
                        </a:rPr>
                        <a:t>Integer-Datentypen</a:t>
                      </a:r>
                      <a:endParaRPr lang="de-DE" sz="1600" b="0" u="none" dirty="0">
                        <a:solidFill>
                          <a:schemeClr val="bg1"/>
                        </a:solidFill>
                        <a:effectLst>
                          <a:outerShdw blurRad="38100" dist="38100" dir="2700000" algn="tl">
                            <a:srgbClr val="000000">
                              <a:alpha val="43137"/>
                            </a:srgbClr>
                          </a:outerShdw>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solidFill>
                  </a:tcPr>
                </a:tc>
                <a:tc gridSpan="2">
                  <a:txBody>
                    <a:bodyPr/>
                    <a:lstStyle/>
                    <a:p>
                      <a:pPr algn="ctr"/>
                      <a:r>
                        <a:rPr lang="de-DE" sz="1600" b="0" dirty="0">
                          <a:solidFill>
                            <a:schemeClr val="bg1"/>
                          </a:solidFill>
                          <a:effectLst>
                            <a:outerShdw blurRad="38100" dist="38100" dir="2700000" algn="tl">
                              <a:srgbClr val="000000">
                                <a:alpha val="43137"/>
                              </a:srgbClr>
                            </a:outerShdw>
                          </a:effectLst>
                        </a:rPr>
                        <a:t>Wertebereich</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solidFill>
                  </a:tcPr>
                </a:tc>
                <a:tc hMerge="1">
                  <a:txBody>
                    <a:bodyPr/>
                    <a:lstStyle/>
                    <a:p>
                      <a:endParaRPr lang="de-DE"/>
                    </a:p>
                  </a:txBody>
                  <a:tcPr/>
                </a:tc>
                <a:extLst>
                  <a:ext uri="{0D108BD9-81ED-4DB2-BD59-A6C34878D82A}">
                    <a16:rowId xmlns:a16="http://schemas.microsoft.com/office/drawing/2014/main" val="2559954332"/>
                  </a:ext>
                </a:extLst>
              </a:tr>
              <a:tr h="614318">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algn="ctr"/>
                      <a:r>
                        <a:rPr lang="de-DE" sz="1600" b="0" dirty="0" smtClean="0">
                          <a:solidFill>
                            <a:schemeClr val="bg1"/>
                          </a:solidFill>
                          <a:effectLst>
                            <a:outerShdw blurRad="38100" dist="38100" dir="2700000" algn="tl">
                              <a:srgbClr val="000000">
                                <a:alpha val="43137"/>
                              </a:srgbClr>
                            </a:outerShdw>
                          </a:effectLst>
                        </a:rPr>
                        <a:t>Vorzeichenlos</a:t>
                      </a:r>
                    </a:p>
                    <a:p>
                      <a:pPr algn="ctr"/>
                      <a:r>
                        <a:rPr lang="de-DE" sz="1600" b="0" dirty="0" smtClean="0">
                          <a:solidFill>
                            <a:schemeClr val="bg1"/>
                          </a:solidFill>
                          <a:effectLst>
                            <a:outerShdw blurRad="38100" dist="38100" dir="2700000" algn="tl">
                              <a:srgbClr val="000000">
                                <a:alpha val="43137"/>
                              </a:srgbClr>
                            </a:outerShdw>
                          </a:effectLst>
                        </a:rPr>
                        <a:t>(unsigned)</a:t>
                      </a:r>
                      <a:endParaRPr lang="de-DE" sz="1600" b="0" dirty="0">
                        <a:solidFill>
                          <a:schemeClr val="bg1"/>
                        </a:solidFill>
                        <a:effectLst>
                          <a:outerShdw blurRad="38100" dist="38100" dir="2700000" algn="tl">
                            <a:srgbClr val="000000">
                              <a:alpha val="43137"/>
                            </a:srgbClr>
                          </a:outerShdw>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solidFill>
                  </a:tcPr>
                </a:tc>
                <a:tc>
                  <a:txBody>
                    <a:bodyPr/>
                    <a:lstStyle/>
                    <a:p>
                      <a:pPr algn="ctr"/>
                      <a:r>
                        <a:rPr lang="de-DE" sz="1600" b="0" dirty="0" smtClean="0">
                          <a:solidFill>
                            <a:schemeClr val="bg1"/>
                          </a:solidFill>
                          <a:effectLst>
                            <a:outerShdw blurRad="38100" dist="38100" dir="2700000" algn="tl">
                              <a:srgbClr val="000000">
                                <a:alpha val="43137"/>
                              </a:srgbClr>
                            </a:outerShdw>
                          </a:effectLst>
                        </a:rPr>
                        <a:t>Vorzeichenbehaftet</a:t>
                      </a:r>
                    </a:p>
                    <a:p>
                      <a:pPr algn="ctr"/>
                      <a:r>
                        <a:rPr lang="de-DE" sz="1600" b="0" dirty="0" smtClean="0">
                          <a:solidFill>
                            <a:schemeClr val="bg1"/>
                          </a:solidFill>
                          <a:effectLst>
                            <a:outerShdw blurRad="38100" dist="38100" dir="2700000" algn="tl">
                              <a:srgbClr val="000000">
                                <a:alpha val="43137"/>
                              </a:srgbClr>
                            </a:outerShdw>
                          </a:effectLst>
                        </a:rPr>
                        <a:t>(signed)</a:t>
                      </a:r>
                      <a:endParaRPr lang="de-DE" sz="1600" b="0" dirty="0">
                        <a:solidFill>
                          <a:schemeClr val="bg1"/>
                        </a:solidFill>
                        <a:effectLst>
                          <a:outerShdw blurRad="38100" dist="38100" dir="2700000" algn="tl">
                            <a:srgbClr val="000000">
                              <a:alpha val="43137"/>
                            </a:srgbClr>
                          </a:outerShdw>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solidFill>
                  </a:tcPr>
                </a:tc>
                <a:extLst>
                  <a:ext uri="{0D108BD9-81ED-4DB2-BD59-A6C34878D82A}">
                    <a16:rowId xmlns:a16="http://schemas.microsoft.com/office/drawing/2014/main" val="606706430"/>
                  </a:ext>
                </a:extLst>
              </a:tr>
              <a:tr h="614318">
                <a:tc>
                  <a:txBody>
                    <a:bodyPr/>
                    <a:lstStyle/>
                    <a:p>
                      <a:r>
                        <a:rPr lang="de-DE" sz="1600" dirty="0">
                          <a:effectLst/>
                        </a:rPr>
                        <a:t>8 Bit </a:t>
                      </a:r>
                      <a:r>
                        <a:rPr lang="de-DE" sz="1600" dirty="0" smtClean="0">
                          <a:effectLst/>
                        </a:rPr>
                        <a:t>  = </a:t>
                      </a:r>
                      <a:r>
                        <a:rPr lang="de-DE" sz="1600" dirty="0">
                          <a:effectLst/>
                        </a:rPr>
                        <a:t>1 </a:t>
                      </a:r>
                      <a:r>
                        <a:rPr lang="de-DE" sz="1600" dirty="0" smtClean="0">
                          <a:effectLst/>
                        </a:rPr>
                        <a:t>Byte</a:t>
                      </a:r>
                    </a:p>
                    <a:p>
                      <a:pPr algn="ctr"/>
                      <a:r>
                        <a:rPr lang="de-DE" sz="1200" dirty="0" smtClean="0">
                          <a:effectLst/>
                        </a:rPr>
                        <a:t>0000 0000</a:t>
                      </a:r>
                      <a:endParaRPr lang="de-DE" sz="12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b="1" dirty="0" smtClean="0">
                          <a:effectLst/>
                        </a:rPr>
                        <a:t>BYTE      </a:t>
                      </a:r>
                      <a:r>
                        <a:rPr lang="de-DE" sz="1600" dirty="0">
                          <a:effectLst/>
                        </a:rPr>
                        <a:t> (Byte)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pPr algn="ctr"/>
                      <a:r>
                        <a:rPr lang="de-DE" sz="1600" dirty="0" smtClean="0">
                          <a:effectLst/>
                        </a:rPr>
                        <a:t>Short-Integer</a:t>
                      </a:r>
                      <a:endParaRPr lang="de-DE"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a:effectLst/>
                        </a:rPr>
                        <a:t>0..255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a:effectLst/>
                        </a:rPr>
                        <a:t>−128..127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1274542"/>
                  </a:ext>
                </a:extLst>
              </a:tr>
              <a:tr h="614318">
                <a:tc>
                  <a:txBody>
                    <a:bodyPr/>
                    <a:lstStyle/>
                    <a:p>
                      <a:r>
                        <a:rPr lang="de-DE" sz="1600" dirty="0">
                          <a:effectLst/>
                        </a:rPr>
                        <a:t>16 Bit = 2 </a:t>
                      </a:r>
                      <a:r>
                        <a:rPr lang="de-DE" sz="1600" dirty="0" smtClean="0">
                          <a:effectLst/>
                        </a:rPr>
                        <a:t>Byte</a:t>
                      </a:r>
                    </a:p>
                    <a:p>
                      <a:pPr algn="ctr"/>
                      <a:r>
                        <a:rPr lang="de-DE" sz="1200" dirty="0" smtClean="0">
                          <a:effectLst/>
                        </a:rPr>
                        <a:t>0000 0000 0000 0000</a:t>
                      </a:r>
                      <a:endParaRPr lang="de-DE" sz="12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b="1" dirty="0" smtClean="0">
                          <a:effectLst/>
                        </a:rPr>
                        <a:t>WORD    </a:t>
                      </a:r>
                      <a:r>
                        <a:rPr lang="de-DE" sz="1600" dirty="0">
                          <a:effectLst/>
                        </a:rPr>
                        <a:t> (Wort)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pPr algn="ctr"/>
                      <a:r>
                        <a:rPr lang="de-DE" sz="1600" dirty="0" smtClean="0">
                          <a:effectLst/>
                        </a:rPr>
                        <a:t>Integer</a:t>
                      </a:r>
                      <a:endParaRPr lang="de-DE"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a:effectLst/>
                        </a:rPr>
                        <a:t>0..65 535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a:effectLst/>
                        </a:rPr>
                        <a:t>−32 768..32 767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67572848"/>
                  </a:ext>
                </a:extLst>
              </a:tr>
              <a:tr h="1039616">
                <a:tc>
                  <a:txBody>
                    <a:bodyPr/>
                    <a:lstStyle/>
                    <a:p>
                      <a:r>
                        <a:rPr lang="de-DE" sz="1600" dirty="0">
                          <a:effectLst/>
                        </a:rPr>
                        <a:t>32 Bit = 4 </a:t>
                      </a:r>
                      <a:r>
                        <a:rPr lang="de-DE" sz="1600" dirty="0" smtClean="0">
                          <a:effectLst/>
                        </a:rPr>
                        <a:t>Byte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b="1" dirty="0">
                          <a:effectLst/>
                        </a:rPr>
                        <a:t>DWORD</a:t>
                      </a:r>
                      <a:r>
                        <a:rPr lang="de-DE" sz="1600" dirty="0">
                          <a:effectLst/>
                        </a:rPr>
                        <a:t> </a:t>
                      </a:r>
                      <a:r>
                        <a:rPr lang="de-DE" sz="1600" dirty="0" smtClean="0">
                          <a:effectLst/>
                        </a:rPr>
                        <a:t> (Double-Wort</a:t>
                      </a:r>
                      <a:r>
                        <a:rPr lang="de-DE" sz="1600"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pPr algn="ctr"/>
                      <a:r>
                        <a:rPr lang="de-DE" sz="1600" dirty="0" smtClean="0">
                          <a:effectLst/>
                        </a:rPr>
                        <a:t>Double Integer</a:t>
                      </a:r>
                      <a:endParaRPr lang="de-DE"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dirty="0">
                          <a:effectLst/>
                        </a:rPr>
                        <a:t>0..</a:t>
                      </a:r>
                      <a:r>
                        <a:rPr lang="de-DE" sz="1600" dirty="0" smtClean="0">
                          <a:effectLst/>
                        </a:rPr>
                        <a:t>2</a:t>
                      </a:r>
                      <a:r>
                        <a:rPr lang="de-DE" sz="1600" baseline="30000" dirty="0" smtClean="0">
                          <a:effectLst/>
                        </a:rPr>
                        <a:t>32</a:t>
                      </a:r>
                      <a:r>
                        <a:rPr lang="de-DE" sz="1600" dirty="0" smtClean="0">
                          <a:effectLst/>
                        </a:rPr>
                        <a:t>-1</a:t>
                      </a:r>
                    </a:p>
                    <a:p>
                      <a:r>
                        <a:rPr lang="de-DE" sz="800" i="1" dirty="0" smtClean="0">
                          <a:effectLst/>
                        </a:rPr>
                        <a:t>(0 – </a:t>
                      </a:r>
                      <a:r>
                        <a:rPr lang="de-DE" sz="800" b="0" i="1" kern="1200" dirty="0" smtClean="0">
                          <a:solidFill>
                            <a:schemeClr val="tx1"/>
                          </a:solidFill>
                          <a:effectLst/>
                          <a:latin typeface="+mn-lt"/>
                          <a:ea typeface="+mn-ea"/>
                          <a:cs typeface="+mn-cs"/>
                        </a:rPr>
                        <a:t>4.294.967.295)</a:t>
                      </a:r>
                      <a:endParaRPr lang="de-DE" sz="800" i="1"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dirty="0">
                          <a:effectLst/>
                        </a:rPr>
                        <a:t>-2</a:t>
                      </a:r>
                      <a:r>
                        <a:rPr lang="de-DE" sz="1600" baseline="30000" dirty="0">
                          <a:effectLst/>
                        </a:rPr>
                        <a:t>31</a:t>
                      </a:r>
                      <a:r>
                        <a:rPr lang="de-DE" sz="1600" dirty="0">
                          <a:effectLst/>
                        </a:rPr>
                        <a:t>..</a:t>
                      </a:r>
                      <a:r>
                        <a:rPr lang="de-DE" sz="1600" dirty="0" smtClean="0">
                          <a:effectLst/>
                        </a:rPr>
                        <a:t>2</a:t>
                      </a:r>
                      <a:r>
                        <a:rPr lang="de-DE" sz="1600" baseline="30000" dirty="0" smtClean="0">
                          <a:effectLst/>
                        </a:rPr>
                        <a:t>31</a:t>
                      </a:r>
                      <a:r>
                        <a:rPr lang="de-DE" sz="1600" dirty="0" smtClean="0">
                          <a:effectLst/>
                        </a:rPr>
                        <a:t>-1</a:t>
                      </a:r>
                    </a:p>
                    <a:p>
                      <a:pPr marL="0" algn="l" defTabSz="685800" rtl="0" eaLnBrk="1" latinLnBrk="0" hangingPunct="1"/>
                      <a:r>
                        <a:rPr lang="de-DE" sz="800" i="1" kern="1200" dirty="0" smtClean="0">
                          <a:solidFill>
                            <a:schemeClr val="tx1"/>
                          </a:solidFill>
                          <a:effectLst/>
                          <a:latin typeface="+mn-lt"/>
                          <a:ea typeface="+mn-ea"/>
                          <a:cs typeface="+mn-cs"/>
                        </a:rPr>
                        <a:t>(-2.147.483.648 – 2.147.483.647)</a:t>
                      </a:r>
                      <a:endParaRPr lang="de-DE" sz="800" i="1" kern="1200" dirty="0">
                        <a:solidFill>
                          <a:schemeClr val="tx1"/>
                        </a:solidFill>
                        <a:effectLst/>
                        <a:latin typeface="+mn-lt"/>
                        <a:ea typeface="+mn-ea"/>
                        <a:cs typeface="+mn-cs"/>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32736375"/>
                  </a:ext>
                </a:extLst>
              </a:tr>
              <a:tr h="1039616">
                <a:tc>
                  <a:txBody>
                    <a:bodyPr/>
                    <a:lstStyle/>
                    <a:p>
                      <a:r>
                        <a:rPr lang="de-DE" sz="1600" dirty="0">
                          <a:effectLst/>
                        </a:rPr>
                        <a:t>64 Bit = 8 Byte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b="1" dirty="0" smtClean="0">
                          <a:effectLst/>
                        </a:rPr>
                        <a:t>QWORD  </a:t>
                      </a:r>
                      <a:r>
                        <a:rPr lang="de-DE" sz="1600" dirty="0">
                          <a:effectLst/>
                        </a:rPr>
                        <a:t> </a:t>
                      </a:r>
                      <a:r>
                        <a:rPr lang="de-DE" sz="1600" dirty="0" smtClean="0">
                          <a:effectLst/>
                        </a:rPr>
                        <a:t>(Quad-Wort</a:t>
                      </a:r>
                      <a:r>
                        <a:rPr lang="de-DE" sz="1600"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pPr algn="ctr"/>
                      <a:r>
                        <a:rPr lang="de-DE" sz="1600" dirty="0" smtClean="0">
                          <a:effectLst/>
                        </a:rPr>
                        <a:t>Long Integer</a:t>
                      </a:r>
                      <a:endParaRPr lang="de-DE"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dirty="0">
                          <a:effectLst/>
                        </a:rPr>
                        <a:t>0..</a:t>
                      </a:r>
                      <a:r>
                        <a:rPr lang="de-DE" sz="1600" dirty="0" smtClean="0">
                          <a:effectLst/>
                        </a:rPr>
                        <a:t>2</a:t>
                      </a:r>
                      <a:r>
                        <a:rPr lang="de-DE" sz="1600" baseline="30000" dirty="0" smtClean="0">
                          <a:effectLst/>
                        </a:rPr>
                        <a:t>64</a:t>
                      </a:r>
                      <a:r>
                        <a:rPr lang="de-DE" sz="1600" dirty="0" smtClean="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600" dirty="0">
                          <a:effectLst/>
                        </a:rPr>
                        <a:t>-2</a:t>
                      </a:r>
                      <a:r>
                        <a:rPr lang="de-DE" sz="1600" baseline="30000" dirty="0">
                          <a:effectLst/>
                        </a:rPr>
                        <a:t>63</a:t>
                      </a:r>
                      <a:r>
                        <a:rPr lang="de-DE" sz="1600" dirty="0">
                          <a:effectLst/>
                        </a:rPr>
                        <a:t>..2</a:t>
                      </a:r>
                      <a:r>
                        <a:rPr lang="de-DE" sz="1600" baseline="30000" dirty="0">
                          <a:effectLst/>
                        </a:rPr>
                        <a:t>63</a:t>
                      </a:r>
                      <a:r>
                        <a:rPr lang="de-DE" sz="1600" dirty="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33659661"/>
                  </a:ext>
                </a:extLst>
              </a:tr>
            </a:tbl>
          </a:graphicData>
        </a:graphic>
      </p:graphicFrame>
      <p:sp>
        <p:nvSpPr>
          <p:cNvPr id="2" name="Foliennummernplatzhalter 1"/>
          <p:cNvSpPr>
            <a:spLocks noGrp="1"/>
          </p:cNvSpPr>
          <p:nvPr>
            <p:ph type="sldNum" sz="quarter" idx="12"/>
          </p:nvPr>
        </p:nvSpPr>
        <p:spPr/>
        <p:txBody>
          <a:bodyPr/>
          <a:lstStyle/>
          <a:p>
            <a:fld id="{2C03746F-B42A-474D-94FA-02D6826DE614}" type="slidenum">
              <a:rPr lang="de-DE" smtClean="0"/>
              <a:t>29</a:t>
            </a:fld>
            <a:endParaRPr lang="de-DE" dirty="0"/>
          </a:p>
        </p:txBody>
      </p:sp>
    </p:spTree>
    <p:extLst>
      <p:ext uri="{BB962C8B-B14F-4D97-AF65-F5344CB8AC3E}">
        <p14:creationId xmlns:p14="http://schemas.microsoft.com/office/powerpoint/2010/main" val="69247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a:t>Informatik</a:t>
            </a:r>
          </a:p>
        </p:txBody>
      </p:sp>
      <p:sp>
        <p:nvSpPr>
          <p:cNvPr id="18" name="Textplatzhalter 17">
            <a:extLst>
              <a:ext uri="{FF2B5EF4-FFF2-40B4-BE49-F238E27FC236}">
                <a16:creationId xmlns:a16="http://schemas.microsoft.com/office/drawing/2014/main" id="{54601F2A-B21E-42B2-B82E-1F7A7B13A92B}"/>
              </a:ext>
            </a:extLst>
          </p:cNvPr>
          <p:cNvSpPr>
            <a:spLocks noGrp="1"/>
          </p:cNvSpPr>
          <p:nvPr>
            <p:ph type="body" sz="quarter" idx="4294967295"/>
          </p:nvPr>
        </p:nvSpPr>
        <p:spPr>
          <a:xfrm>
            <a:off x="0" y="692150"/>
            <a:ext cx="9906000" cy="5761038"/>
          </a:xfrm>
        </p:spPr>
        <p:txBody>
          <a:bodyPr lIns="0" tIns="0" bIns="0"/>
          <a:lstStyle/>
          <a:p>
            <a:pPr marL="288000" indent="0">
              <a:lnSpc>
                <a:spcPct val="120000"/>
              </a:lnSpc>
            </a:pPr>
            <a:endParaRPr lang="de-DE" sz="2000" dirty="0">
              <a:latin typeface="Century Gothic" panose="020B0502020202020204" pitchFamily="34" charset="0"/>
            </a:endParaRPr>
          </a:p>
          <a:p>
            <a:pPr marL="288000" indent="0">
              <a:lnSpc>
                <a:spcPct val="120000"/>
              </a:lnSpc>
            </a:pPr>
            <a:r>
              <a:rPr lang="de-DE" sz="2000" dirty="0" smtClean="0">
                <a:latin typeface="Century Gothic" panose="020B0502020202020204" pitchFamily="34" charset="0"/>
              </a:rPr>
              <a:t> Die </a:t>
            </a:r>
            <a:r>
              <a:rPr lang="de-DE" sz="2000" dirty="0">
                <a:latin typeface="Century Gothic" panose="020B0502020202020204" pitchFamily="34" charset="0"/>
              </a:rPr>
              <a:t>Informatik ist wie die Mathematik eine auf alle  anderen Wissensgebiete ausstrahlende Grundlagen- und Formalwissenschaft.</a:t>
            </a:r>
            <a:r>
              <a:rPr lang="de-DE" sz="2000" b="0" dirty="0">
                <a:latin typeface="Century Gothic" panose="020B0502020202020204" pitchFamily="34" charset="0"/>
              </a:rPr>
              <a:t> Fasst man die Mathematik als die Wissenschaft vom »formal Denkbaren« auf, </a:t>
            </a:r>
            <a:r>
              <a:rPr lang="de-DE" sz="2000" b="0">
                <a:latin typeface="Century Gothic" panose="020B0502020202020204" pitchFamily="34" charset="0"/>
              </a:rPr>
              <a:t>so </a:t>
            </a:r>
            <a:r>
              <a:rPr lang="de-DE" sz="2000" b="0" smtClean="0">
                <a:latin typeface="Century Gothic" panose="020B0502020202020204" pitchFamily="34" charset="0"/>
              </a:rPr>
              <a:t>konzentriert </a:t>
            </a:r>
            <a:r>
              <a:rPr lang="de-DE" sz="2000" b="0" dirty="0">
                <a:latin typeface="Century Gothic" panose="020B0502020202020204" pitchFamily="34" charset="0"/>
              </a:rPr>
              <a:t>sich die Informatik auf das »Realisierbare«, also auf Formalismen und Begriffe, die der maschinellen </a:t>
            </a:r>
            <a:r>
              <a:rPr lang="de-DE" sz="2000" b="0">
                <a:latin typeface="Century Gothic" panose="020B0502020202020204" pitchFamily="34" charset="0"/>
              </a:rPr>
              <a:t>Verarbeitung </a:t>
            </a:r>
            <a:r>
              <a:rPr lang="de-DE" sz="2000" b="0" smtClean="0">
                <a:latin typeface="Century Gothic" panose="020B0502020202020204" pitchFamily="34" charset="0"/>
              </a:rPr>
              <a:t>zugänglich </a:t>
            </a:r>
            <a:r>
              <a:rPr lang="de-DE" sz="2000" b="0" dirty="0">
                <a:latin typeface="Century Gothic" panose="020B0502020202020204" pitchFamily="34" charset="0"/>
              </a:rPr>
              <a:t>sind. </a:t>
            </a:r>
          </a:p>
          <a:p>
            <a:pPr marL="288000" indent="0">
              <a:lnSpc>
                <a:spcPct val="120000"/>
              </a:lnSpc>
            </a:pPr>
            <a:endParaRPr lang="de-DE" sz="2000" b="0" dirty="0">
              <a:latin typeface="Century Gothic" panose="020B0502020202020204" pitchFamily="34" charset="0"/>
            </a:endParaRPr>
          </a:p>
          <a:p>
            <a:pPr marL="288000" indent="0">
              <a:lnSpc>
                <a:spcPct val="120000"/>
              </a:lnSpc>
            </a:pPr>
            <a:r>
              <a:rPr lang="de-DE" sz="2000" dirty="0" smtClean="0">
                <a:latin typeface="Century Gothic" panose="020B0502020202020204" pitchFamily="34" charset="0"/>
              </a:rPr>
              <a:t> Wissenschaft </a:t>
            </a:r>
            <a:r>
              <a:rPr lang="de-DE" sz="2000" dirty="0">
                <a:latin typeface="Century Gothic" panose="020B0502020202020204" pitchFamily="34" charset="0"/>
              </a:rPr>
              <a:t>von der systematischen Verarbeitung von Informationen, </a:t>
            </a:r>
            <a:r>
              <a:rPr lang="de-DE" sz="2000" dirty="0" smtClean="0">
                <a:latin typeface="Century Gothic" panose="020B0502020202020204" pitchFamily="34" charset="0"/>
              </a:rPr>
              <a:t>insbesondere der </a:t>
            </a:r>
            <a:r>
              <a:rPr lang="de-DE" sz="2000" dirty="0">
                <a:latin typeface="Century Gothic" panose="020B0502020202020204" pitchFamily="34" charset="0"/>
              </a:rPr>
              <a:t>automatischen Verarbeitung mithilfe von Computern; </a:t>
            </a:r>
            <a:r>
              <a:rPr lang="de-DE" sz="2000" b="0" dirty="0">
                <a:latin typeface="Century Gothic" panose="020B0502020202020204" pitchFamily="34" charset="0"/>
              </a:rPr>
              <a:t>im angelsächsischen Raum als </a:t>
            </a:r>
            <a:r>
              <a:rPr lang="de-DE" sz="2000" b="0" i="1" dirty="0">
                <a:latin typeface="Century Gothic" panose="020B0502020202020204" pitchFamily="34" charset="0"/>
              </a:rPr>
              <a:t>Computer Science</a:t>
            </a:r>
            <a:r>
              <a:rPr lang="de-DE" sz="2000" b="0">
                <a:latin typeface="Century Gothic" panose="020B0502020202020204" pitchFamily="34" charset="0"/>
              </a:rPr>
              <a:t> </a:t>
            </a:r>
            <a:r>
              <a:rPr lang="de-DE" sz="2000" b="0" smtClean="0">
                <a:latin typeface="Century Gothic" panose="020B0502020202020204" pitchFamily="34" charset="0"/>
              </a:rPr>
              <a:t>bezeichnet</a:t>
            </a:r>
            <a:r>
              <a:rPr lang="de-DE" sz="2000" b="0" dirty="0">
                <a:latin typeface="Century Gothic" panose="020B0502020202020204" pitchFamily="34" charset="0"/>
              </a:rPr>
              <a:t>. Die Informatik </a:t>
            </a:r>
            <a:r>
              <a:rPr lang="de-DE" sz="2000" b="0">
                <a:latin typeface="Century Gothic" panose="020B0502020202020204" pitchFamily="34" charset="0"/>
              </a:rPr>
              <a:t>untersucht </a:t>
            </a:r>
            <a:r>
              <a:rPr lang="de-DE" sz="2000" b="0" smtClean="0">
                <a:latin typeface="Century Gothic" panose="020B0502020202020204" pitchFamily="34" charset="0"/>
              </a:rPr>
              <a:t>grundsätzliche </a:t>
            </a:r>
            <a:r>
              <a:rPr lang="de-DE" sz="2000" b="0" dirty="0">
                <a:latin typeface="Century Gothic" panose="020B0502020202020204" pitchFamily="34" charset="0"/>
              </a:rPr>
              <a:t>Verfahrensweisen für die Verarbeitung von Informationen sowie </a:t>
            </a:r>
            <a:r>
              <a:rPr lang="de-DE" sz="2000" b="0" dirty="0" smtClean="0">
                <a:latin typeface="Century Gothic" panose="020B0502020202020204" pitchFamily="34" charset="0"/>
              </a:rPr>
              <a:t>allgemeinen </a:t>
            </a:r>
            <a:r>
              <a:rPr lang="de-DE" sz="2000" b="0" dirty="0">
                <a:latin typeface="Century Gothic" panose="020B0502020202020204" pitchFamily="34" charset="0"/>
              </a:rPr>
              <a:t>Methoden der Anwendung solcher Verfahrensweisen in den verschiedensten Bereichen.</a:t>
            </a:r>
          </a:p>
        </p:txBody>
      </p:sp>
      <p:sp>
        <p:nvSpPr>
          <p:cNvPr id="15" name="Textfeld 14">
            <a:extLst>
              <a:ext uri="{FF2B5EF4-FFF2-40B4-BE49-F238E27FC236}">
                <a16:creationId xmlns:a16="http://schemas.microsoft.com/office/drawing/2014/main" id="{7CBA4230-A52C-412C-B11B-4C0AC915E1BA}"/>
              </a:ext>
            </a:extLst>
          </p:cNvPr>
          <p:cNvSpPr txBox="1"/>
          <p:nvPr/>
        </p:nvSpPr>
        <p:spPr>
          <a:xfrm>
            <a:off x="200471" y="2992216"/>
            <a:ext cx="1907895" cy="215444"/>
          </a:xfrm>
          <a:prstGeom prst="rect">
            <a:avLst/>
          </a:prstGeom>
          <a:noFill/>
        </p:spPr>
        <p:txBody>
          <a:bodyPr wrap="none" rtlCol="0">
            <a:spAutoFit/>
          </a:bodyPr>
          <a:lstStyle/>
          <a:p>
            <a:r>
              <a:rPr lang="de-DE" sz="800" b="1" dirty="0"/>
              <a:t>Gesellschaft für Informatik e.V. (GI)</a:t>
            </a:r>
          </a:p>
        </p:txBody>
      </p:sp>
      <p:sp>
        <p:nvSpPr>
          <p:cNvPr id="21" name="Textfeld 20">
            <a:extLst>
              <a:ext uri="{FF2B5EF4-FFF2-40B4-BE49-F238E27FC236}">
                <a16:creationId xmlns:a16="http://schemas.microsoft.com/office/drawing/2014/main" id="{8C65BD13-979E-4786-A854-58C08693016D}"/>
              </a:ext>
            </a:extLst>
          </p:cNvPr>
          <p:cNvSpPr txBox="1"/>
          <p:nvPr/>
        </p:nvSpPr>
        <p:spPr>
          <a:xfrm>
            <a:off x="204482" y="5805264"/>
            <a:ext cx="5737468" cy="215444"/>
          </a:xfrm>
          <a:prstGeom prst="rect">
            <a:avLst/>
          </a:prstGeom>
          <a:noFill/>
        </p:spPr>
        <p:txBody>
          <a:bodyPr wrap="none" rtlCol="0">
            <a:spAutoFit/>
          </a:bodyPr>
          <a:lstStyle/>
          <a:p>
            <a:r>
              <a:rPr lang="de-DE" sz="800" b="1" dirty="0"/>
              <a:t>Gabler Wirtschaftslexikon, http://wirtschaftslexikon.gabler.de/Definition/informatik.html, abgerufen am 20.10.2017</a:t>
            </a:r>
          </a:p>
        </p:txBody>
      </p:sp>
      <p:sp>
        <p:nvSpPr>
          <p:cNvPr id="2" name="Foliennummernplatzhalter 1"/>
          <p:cNvSpPr>
            <a:spLocks noGrp="1"/>
          </p:cNvSpPr>
          <p:nvPr>
            <p:ph type="sldNum" sz="quarter" idx="12"/>
          </p:nvPr>
        </p:nvSpPr>
        <p:spPr/>
        <p:txBody>
          <a:bodyPr/>
          <a:lstStyle/>
          <a:p>
            <a:fld id="{2C03746F-B42A-474D-94FA-02D6826DE614}" type="slidenum">
              <a:rPr lang="de-DE" smtClean="0"/>
              <a:t>3</a:t>
            </a:fld>
            <a:endParaRPr lang="de-DE" dirty="0"/>
          </a:p>
        </p:txBody>
      </p:sp>
    </p:spTree>
    <p:extLst>
      <p:ext uri="{BB962C8B-B14F-4D97-AF65-F5344CB8AC3E}">
        <p14:creationId xmlns:p14="http://schemas.microsoft.com/office/powerpoint/2010/main" val="62856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60"/>
                                  </p:iterate>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par>
                          <p:cTn id="7" fill="hold">
                            <p:stCondLst>
                              <p:cond delay="18001"/>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60"/>
                                  </p:iterate>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par>
                          <p:cTn id="15" fill="hold">
                            <p:stCondLst>
                              <p:cond delay="20881"/>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2"/>
          <p:cNvSpPr>
            <a:spLocks noGrp="1"/>
          </p:cNvSpPr>
          <p:nvPr>
            <p:ph type="body" sz="quarter" idx="15"/>
          </p:nvPr>
        </p:nvSpPr>
        <p:spPr>
          <a:xfrm>
            <a:off x="311287" y="0"/>
            <a:ext cx="9283435" cy="825500"/>
          </a:xfrm>
        </p:spPr>
        <p:txBody>
          <a:bodyPr/>
          <a:lstStyle/>
          <a:p>
            <a:pPr algn="ctr"/>
            <a:r>
              <a:rPr lang="de-DE" sz="2800" dirty="0" smtClean="0"/>
              <a:t>Programmierung – Grundeinheiten eines </a:t>
            </a:r>
            <a:r>
              <a:rPr lang="de-DE" sz="2800" dirty="0" err="1" smtClean="0"/>
              <a:t>programms</a:t>
            </a:r>
            <a:endParaRPr lang="de-DE" sz="2800" dirty="0"/>
          </a:p>
        </p:txBody>
      </p:sp>
      <p:sp>
        <p:nvSpPr>
          <p:cNvPr id="25" name="Rechteck 24">
            <a:extLst>
              <a:ext uri="{FF2B5EF4-FFF2-40B4-BE49-F238E27FC236}">
                <a16:creationId xmlns:a16="http://schemas.microsoft.com/office/drawing/2014/main" id="{5D3DC08E-820C-4313-A9D7-FD16D681F70C}"/>
              </a:ext>
            </a:extLst>
          </p:cNvPr>
          <p:cNvSpPr/>
          <p:nvPr/>
        </p:nvSpPr>
        <p:spPr>
          <a:xfrm>
            <a:off x="5169024" y="2120902"/>
            <a:ext cx="3649905" cy="1485165"/>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Anweisungen</a:t>
            </a:r>
            <a:endParaRPr lang="de-DE" sz="4000" kern="1200" dirty="0">
              <a:latin typeface="Century Gothic" panose="020B0502020202020204" pitchFamily="34" charset="0"/>
            </a:endParaRPr>
          </a:p>
        </p:txBody>
      </p:sp>
      <p:sp>
        <p:nvSpPr>
          <p:cNvPr id="26" name="Rechteck 25">
            <a:extLst>
              <a:ext uri="{FF2B5EF4-FFF2-40B4-BE49-F238E27FC236}">
                <a16:creationId xmlns:a16="http://schemas.microsoft.com/office/drawing/2014/main" id="{5D3DC08E-820C-4313-A9D7-FD16D681F70C}"/>
              </a:ext>
            </a:extLst>
          </p:cNvPr>
          <p:cNvSpPr/>
          <p:nvPr/>
        </p:nvSpPr>
        <p:spPr>
          <a:xfrm>
            <a:off x="1424608" y="2120902"/>
            <a:ext cx="3649905" cy="1485165"/>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Vereinbarung</a:t>
            </a:r>
            <a:endParaRPr lang="de-DE" sz="4000" kern="1200" dirty="0">
              <a:latin typeface="Century Gothic" panose="020B0502020202020204" pitchFamily="34" charset="0"/>
            </a:endParaRPr>
          </a:p>
        </p:txBody>
      </p:sp>
      <p:sp>
        <p:nvSpPr>
          <p:cNvPr id="27" name="Rechteck 26">
            <a:extLst>
              <a:ext uri="{FF2B5EF4-FFF2-40B4-BE49-F238E27FC236}">
                <a16:creationId xmlns:a16="http://schemas.microsoft.com/office/drawing/2014/main" id="{5D3DC08E-820C-4313-A9D7-FD16D681F70C}"/>
              </a:ext>
            </a:extLst>
          </p:cNvPr>
          <p:cNvSpPr/>
          <p:nvPr/>
        </p:nvSpPr>
        <p:spPr>
          <a:xfrm>
            <a:off x="3249560" y="3717032"/>
            <a:ext cx="3649905" cy="1485165"/>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Syntax</a:t>
            </a:r>
            <a:endParaRPr lang="de-DE" sz="4000" kern="1200" dirty="0">
              <a:latin typeface="Century Gothic" panose="020B0502020202020204" pitchFamily="34" charset="0"/>
            </a:endParaRPr>
          </a:p>
        </p:txBody>
      </p:sp>
      <p:sp>
        <p:nvSpPr>
          <p:cNvPr id="29" name="Rechteck 28">
            <a:extLst>
              <a:ext uri="{FF2B5EF4-FFF2-40B4-BE49-F238E27FC236}">
                <a16:creationId xmlns:a16="http://schemas.microsoft.com/office/drawing/2014/main" id="{78D9FF1D-4607-4978-849B-0AE354D2189F}"/>
              </a:ext>
            </a:extLst>
          </p:cNvPr>
          <p:cNvSpPr/>
          <p:nvPr/>
        </p:nvSpPr>
        <p:spPr>
          <a:xfrm>
            <a:off x="5263536" y="2492896"/>
            <a:ext cx="3555394" cy="3839430"/>
          </a:xfrm>
          <a:prstGeom prst="rect">
            <a:avLst/>
          </a:prstGeom>
          <a:noFill/>
          <a:ln w="76200">
            <a:solidFill>
              <a:schemeClr val="tx2">
                <a:lumMod val="60000"/>
                <a:lumOff val="40000"/>
              </a:schemeClr>
            </a:solidFill>
            <a:miter lim="800000"/>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smtClean="0">
                <a:solidFill>
                  <a:schemeClr val="tx2"/>
                </a:solidFill>
                <a:effectLst>
                  <a:outerShdw blurRad="38100" dist="38100" dir="2700000" algn="tl">
                    <a:srgbClr val="000000">
                      <a:alpha val="43137"/>
                    </a:srgbClr>
                  </a:outerShdw>
                </a:effectLst>
              </a:rPr>
              <a:t>Umfasst die:</a:t>
            </a:r>
          </a:p>
          <a:p>
            <a:pPr marL="285750"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Schreibweise der Befehle</a:t>
            </a:r>
          </a:p>
          <a:p>
            <a:pPr marL="285750"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Namenvereinbarungen </a:t>
            </a:r>
            <a:r>
              <a:rPr lang="de-DE" dirty="0">
                <a:solidFill>
                  <a:schemeClr val="tx2"/>
                </a:solidFill>
                <a:effectLst>
                  <a:outerShdw blurRad="38100" dist="38100" dir="2700000" algn="tl">
                    <a:srgbClr val="000000">
                      <a:alpha val="43137"/>
                    </a:srgbClr>
                  </a:outerShdw>
                </a:effectLst>
              </a:rPr>
              <a:t>für Variablen, Funktionen, </a:t>
            </a:r>
            <a:r>
              <a:rPr lang="de-DE" dirty="0" smtClean="0">
                <a:solidFill>
                  <a:schemeClr val="tx2"/>
                </a:solidFill>
                <a:effectLst>
                  <a:outerShdw blurRad="38100" dist="38100" dir="2700000" algn="tl">
                    <a:srgbClr val="000000">
                      <a:alpha val="43137"/>
                    </a:srgbClr>
                  </a:outerShdw>
                </a:effectLst>
              </a:rPr>
              <a:t>etc.</a:t>
            </a:r>
          </a:p>
          <a:p>
            <a:pPr marL="285750"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Blockierte / </a:t>
            </a:r>
            <a:r>
              <a:rPr lang="de-DE" dirty="0">
                <a:solidFill>
                  <a:schemeClr val="tx2"/>
                </a:solidFill>
                <a:effectLst>
                  <a:outerShdw blurRad="38100" dist="38100" dir="2700000" algn="tl">
                    <a:srgbClr val="000000">
                      <a:alpha val="43137"/>
                    </a:srgbClr>
                  </a:outerShdw>
                </a:effectLst>
              </a:rPr>
              <a:t>Verbotene </a:t>
            </a:r>
            <a:r>
              <a:rPr lang="de-DE" dirty="0" smtClean="0">
                <a:solidFill>
                  <a:schemeClr val="tx2"/>
                </a:solidFill>
                <a:effectLst>
                  <a:outerShdw blurRad="38100" dist="38100" dir="2700000" algn="tl">
                    <a:srgbClr val="000000">
                      <a:alpha val="43137"/>
                    </a:srgbClr>
                  </a:outerShdw>
                </a:effectLst>
              </a:rPr>
              <a:t>Namen</a:t>
            </a:r>
          </a:p>
          <a:p>
            <a:pPr marL="285750"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Verknüpfungen </a:t>
            </a:r>
            <a:r>
              <a:rPr lang="de-DE" dirty="0">
                <a:solidFill>
                  <a:schemeClr val="tx2"/>
                </a:solidFill>
                <a:effectLst>
                  <a:outerShdw blurRad="38100" dist="38100" dir="2700000" algn="tl">
                    <a:srgbClr val="000000">
                      <a:alpha val="43137"/>
                    </a:srgbClr>
                  </a:outerShdw>
                </a:effectLst>
              </a:rPr>
              <a:t>von </a:t>
            </a:r>
            <a:r>
              <a:rPr lang="de-DE">
                <a:solidFill>
                  <a:schemeClr val="tx2"/>
                </a:solidFill>
                <a:effectLst>
                  <a:outerShdw blurRad="38100" dist="38100" dir="2700000" algn="tl">
                    <a:srgbClr val="000000">
                      <a:alpha val="43137"/>
                    </a:srgbClr>
                  </a:outerShdw>
                </a:effectLst>
              </a:rPr>
              <a:t>Anweisungen </a:t>
            </a:r>
            <a:r>
              <a:rPr lang="de-DE" smtClean="0">
                <a:solidFill>
                  <a:schemeClr val="tx2"/>
                </a:solidFill>
                <a:effectLst>
                  <a:outerShdw blurRad="38100" dist="38100" dir="2700000" algn="tl">
                    <a:srgbClr val="000000">
                      <a:alpha val="43137"/>
                    </a:srgbClr>
                  </a:outerShdw>
                </a:effectLst>
              </a:rPr>
              <a:t>(z.B</a:t>
            </a:r>
            <a:r>
              <a:rPr lang="de-DE" dirty="0">
                <a:solidFill>
                  <a:schemeClr val="tx2"/>
                </a:solidFill>
                <a:effectLst>
                  <a:outerShdw blurRad="38100" dist="38100" dir="2700000" algn="tl">
                    <a:srgbClr val="000000">
                      <a:alpha val="43137"/>
                    </a:srgbClr>
                  </a:outerShdw>
                </a:effectLst>
              </a:rPr>
              <a:t>. Prioritäten bei Rechenoperationen</a:t>
            </a:r>
            <a:r>
              <a:rPr lang="de-DE" dirty="0" smtClean="0">
                <a:solidFill>
                  <a:schemeClr val="tx2"/>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Stellung </a:t>
            </a:r>
            <a:r>
              <a:rPr lang="de-DE" dirty="0">
                <a:solidFill>
                  <a:schemeClr val="tx2"/>
                </a:solidFill>
                <a:effectLst>
                  <a:outerShdw blurRad="38100" dist="38100" dir="2700000" algn="tl">
                    <a:srgbClr val="000000">
                      <a:alpha val="43137"/>
                    </a:srgbClr>
                  </a:outerShdw>
                </a:effectLst>
              </a:rPr>
              <a:t>der </a:t>
            </a:r>
            <a:r>
              <a:rPr lang="de-DE">
                <a:solidFill>
                  <a:schemeClr val="tx2"/>
                </a:solidFill>
                <a:effectLst>
                  <a:outerShdw blurRad="38100" dist="38100" dir="2700000" algn="tl">
                    <a:srgbClr val="000000">
                      <a:alpha val="43137"/>
                    </a:srgbClr>
                  </a:outerShdw>
                </a:effectLst>
              </a:rPr>
              <a:t>Befehle </a:t>
            </a:r>
            <a:r>
              <a:rPr lang="de-DE" smtClean="0">
                <a:solidFill>
                  <a:schemeClr val="tx2"/>
                </a:solidFill>
                <a:effectLst>
                  <a:outerShdw blurRad="38100" dist="38100" dir="2700000" algn="tl">
                    <a:srgbClr val="000000">
                      <a:alpha val="43137"/>
                    </a:srgbClr>
                  </a:outerShdw>
                </a:effectLst>
              </a:rPr>
              <a:t>zueinander (z.B</a:t>
            </a:r>
            <a:r>
              <a:rPr lang="de-DE" dirty="0">
                <a:solidFill>
                  <a:schemeClr val="tx2"/>
                </a:solidFill>
                <a:effectLst>
                  <a:outerShdw blurRad="38100" dist="38100" dir="2700000" algn="tl">
                    <a:srgbClr val="000000">
                      <a:alpha val="43137"/>
                    </a:srgbClr>
                  </a:outerShdw>
                </a:effectLst>
              </a:rPr>
              <a:t>. wo ein BEGIN kommt und wo nicht</a:t>
            </a:r>
            <a:r>
              <a:rPr lang="de-DE" dirty="0" smtClean="0">
                <a:solidFill>
                  <a:schemeClr val="tx2"/>
                </a:solidFill>
                <a:effectLst>
                  <a:outerShdw blurRad="38100" dist="38100" dir="2700000" algn="tl">
                    <a:srgbClr val="000000">
                      <a:alpha val="43137"/>
                    </a:srgbClr>
                  </a:outerShdw>
                </a:effectLst>
              </a:rPr>
              <a:t>)</a:t>
            </a:r>
            <a:endParaRPr lang="de-DE" dirty="0">
              <a:solidFill>
                <a:schemeClr val="tx2"/>
              </a:solidFill>
              <a:effectLst>
                <a:outerShdw blurRad="38100" dist="38100" dir="2700000" algn="tl">
                  <a:srgbClr val="000000">
                    <a:alpha val="43137"/>
                  </a:srgbClr>
                </a:outerShdw>
              </a:effectLst>
            </a:endParaRPr>
          </a:p>
          <a:p>
            <a:endParaRPr lang="de-DE" dirty="0">
              <a:solidFill>
                <a:schemeClr val="tx2"/>
              </a:solidFill>
              <a:effectLst>
                <a:outerShdw blurRad="38100" dist="38100" dir="2700000" algn="tl">
                  <a:srgbClr val="000000">
                    <a:alpha val="43137"/>
                  </a:srgbClr>
                </a:outerShdw>
              </a:effectLst>
            </a:endParaRPr>
          </a:p>
          <a:p>
            <a:endParaRPr lang="de-DE" dirty="0">
              <a:solidFill>
                <a:schemeClr val="tx2"/>
              </a:solidFill>
              <a:effectLst>
                <a:outerShdw blurRad="38100" dist="38100" dir="2700000" algn="tl">
                  <a:srgbClr val="000000">
                    <a:alpha val="43137"/>
                  </a:srgbClr>
                </a:outerShdw>
              </a:effectLst>
            </a:endParaRPr>
          </a:p>
        </p:txBody>
      </p:sp>
      <p:sp>
        <p:nvSpPr>
          <p:cNvPr id="30" name="Rechteck 29">
            <a:extLst>
              <a:ext uri="{FF2B5EF4-FFF2-40B4-BE49-F238E27FC236}">
                <a16:creationId xmlns:a16="http://schemas.microsoft.com/office/drawing/2014/main" id="{78D9FF1D-4607-4978-849B-0AE354D2189F}"/>
              </a:ext>
            </a:extLst>
          </p:cNvPr>
          <p:cNvSpPr/>
          <p:nvPr/>
        </p:nvSpPr>
        <p:spPr>
          <a:xfrm>
            <a:off x="1420526" y="2492896"/>
            <a:ext cx="3555394" cy="3839430"/>
          </a:xfrm>
          <a:prstGeom prst="rect">
            <a:avLst/>
          </a:prstGeom>
          <a:noFill/>
          <a:ln w="76200">
            <a:solidFill>
              <a:schemeClr val="tx2">
                <a:lumMod val="60000"/>
                <a:lumOff val="40000"/>
              </a:schemeClr>
            </a:solidFill>
            <a:miter lim="800000"/>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smtClean="0">
                <a:solidFill>
                  <a:schemeClr val="tx2"/>
                </a:solidFill>
                <a:effectLst>
                  <a:outerShdw blurRad="38100" dist="38100" dir="2700000" algn="tl">
                    <a:srgbClr val="000000">
                      <a:alpha val="43137"/>
                    </a:srgbClr>
                  </a:outerShdw>
                </a:effectLst>
              </a:rPr>
              <a:t>„Festlegung von Sprachelementen aus Anweisungen.“</a:t>
            </a:r>
          </a:p>
          <a:p>
            <a:endParaRPr lang="de-DE" dirty="0">
              <a:solidFill>
                <a:schemeClr val="tx2"/>
              </a:solidFill>
              <a:effectLst>
                <a:outerShdw blurRad="38100" dist="38100" dir="2700000" algn="tl">
                  <a:srgbClr val="000000">
                    <a:alpha val="43137"/>
                  </a:srgbClr>
                </a:outerShdw>
              </a:effectLst>
            </a:endParaRPr>
          </a:p>
          <a:p>
            <a:r>
              <a:rPr lang="de-DE" dirty="0" smtClean="0">
                <a:solidFill>
                  <a:schemeClr val="tx2"/>
                </a:solidFill>
                <a:effectLst>
                  <a:outerShdw blurRad="38100" dist="38100" dir="2700000" algn="tl">
                    <a:srgbClr val="000000">
                      <a:alpha val="43137"/>
                    </a:srgbClr>
                  </a:outerShdw>
                </a:effectLst>
              </a:rPr>
              <a:t>Festlegbar für:</a:t>
            </a:r>
          </a:p>
          <a:p>
            <a:pPr marL="742898" lvl="1" indent="-285750" hangingPunct="0">
              <a:buFont typeface="Arial" panose="020B0604020202020204" pitchFamily="34" charset="0"/>
              <a:buChar char="•"/>
            </a:pPr>
            <a:r>
              <a:rPr lang="de-DE" dirty="0">
                <a:solidFill>
                  <a:schemeClr val="tx2"/>
                </a:solidFill>
                <a:effectLst>
                  <a:outerShdw blurRad="38100" dist="38100" dir="2700000" algn="tl">
                    <a:srgbClr val="000000">
                      <a:alpha val="43137"/>
                    </a:srgbClr>
                  </a:outerShdw>
                </a:effectLst>
              </a:rPr>
              <a:t>Namen </a:t>
            </a:r>
            <a:r>
              <a:rPr lang="de-DE">
                <a:solidFill>
                  <a:schemeClr val="tx2"/>
                </a:solidFill>
                <a:effectLst>
                  <a:outerShdw blurRad="38100" dist="38100" dir="2700000" algn="tl">
                    <a:srgbClr val="000000">
                      <a:alpha val="43137"/>
                    </a:srgbClr>
                  </a:outerShdw>
                </a:effectLst>
              </a:rPr>
              <a:t>/ </a:t>
            </a:r>
            <a:r>
              <a:rPr lang="de-DE" smtClean="0">
                <a:solidFill>
                  <a:schemeClr val="tx2"/>
                </a:solidFill>
                <a:effectLst>
                  <a:outerShdw blurRad="38100" dist="38100" dir="2700000" algn="tl">
                    <a:srgbClr val="000000">
                      <a:alpha val="43137"/>
                    </a:srgbClr>
                  </a:outerShdw>
                </a:effectLst>
              </a:rPr>
              <a:t>Bezeichner</a:t>
            </a:r>
            <a:endParaRPr lang="de-DE" dirty="0">
              <a:solidFill>
                <a:schemeClr val="tx2"/>
              </a:solidFill>
              <a:effectLst>
                <a:outerShdw blurRad="38100" dist="38100" dir="2700000" algn="tl">
                  <a:srgbClr val="000000">
                    <a:alpha val="43137"/>
                  </a:srgbClr>
                </a:outerShdw>
              </a:effectLst>
            </a:endParaRPr>
          </a:p>
          <a:p>
            <a:pPr marL="742898" lvl="1" indent="-285750" hangingPunct="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Dimension</a:t>
            </a:r>
            <a:endParaRPr lang="de-DE" dirty="0">
              <a:solidFill>
                <a:schemeClr val="tx2"/>
              </a:solidFill>
              <a:effectLst>
                <a:outerShdw blurRad="38100" dist="38100" dir="2700000" algn="tl">
                  <a:srgbClr val="000000">
                    <a:alpha val="43137"/>
                  </a:srgbClr>
                </a:outerShdw>
              </a:effectLst>
            </a:endParaRPr>
          </a:p>
          <a:p>
            <a:pPr marL="742898" lvl="1" indent="-285750" hangingPunct="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Formate</a:t>
            </a:r>
            <a:endParaRPr lang="de-DE" dirty="0">
              <a:solidFill>
                <a:schemeClr val="tx2"/>
              </a:solidFill>
              <a:effectLst>
                <a:outerShdw blurRad="38100" dist="38100" dir="2700000" algn="tl">
                  <a:srgbClr val="000000">
                    <a:alpha val="43137"/>
                  </a:srgbClr>
                </a:outerShdw>
              </a:effectLst>
            </a:endParaRPr>
          </a:p>
          <a:p>
            <a:pPr marL="742898" lvl="1" indent="-285750" hangingPunct="0">
              <a:buFont typeface="Arial" panose="020B0604020202020204" pitchFamily="34" charset="0"/>
              <a:buChar char="•"/>
            </a:pPr>
            <a:r>
              <a:rPr lang="de-DE" smtClean="0">
                <a:solidFill>
                  <a:schemeClr val="tx2"/>
                </a:solidFill>
                <a:effectLst>
                  <a:outerShdw blurRad="38100" dist="38100" dir="2700000" algn="tl">
                    <a:srgbClr val="000000">
                      <a:alpha val="43137"/>
                    </a:srgbClr>
                  </a:outerShdw>
                </a:effectLst>
              </a:rPr>
              <a:t>Prozeduren</a:t>
            </a:r>
            <a:endParaRPr lang="de-DE" dirty="0">
              <a:solidFill>
                <a:schemeClr val="tx2"/>
              </a:solidFill>
              <a:effectLst>
                <a:outerShdw blurRad="38100" dist="38100" dir="2700000" algn="tl">
                  <a:srgbClr val="000000">
                    <a:alpha val="43137"/>
                  </a:srgbClr>
                </a:outerShdw>
              </a:effectLst>
            </a:endParaRPr>
          </a:p>
          <a:p>
            <a:pPr marL="742898" lvl="1" indent="-285750">
              <a:buFont typeface="Arial" panose="020B0604020202020204" pitchFamily="34" charset="0"/>
              <a:buChar char="•"/>
            </a:pPr>
            <a:endParaRPr lang="de-DE" dirty="0">
              <a:solidFill>
                <a:schemeClr val="tx2"/>
              </a:solidFill>
              <a:effectLst>
                <a:outerShdw blurRad="38100" dist="38100" dir="2700000" algn="tl">
                  <a:srgbClr val="000000">
                    <a:alpha val="43137"/>
                  </a:srgbClr>
                </a:outerShdw>
              </a:effectLst>
            </a:endParaRPr>
          </a:p>
          <a:p>
            <a:pPr marL="742898" lvl="1" indent="-285750">
              <a:buFont typeface="Arial" panose="020B0604020202020204" pitchFamily="34" charset="0"/>
              <a:buChar char="•"/>
            </a:pPr>
            <a:endParaRPr lang="de-DE" dirty="0">
              <a:solidFill>
                <a:schemeClr val="tx2"/>
              </a:solidFill>
              <a:effectLst>
                <a:outerShdw blurRad="38100" dist="38100" dir="2700000" algn="tl">
                  <a:srgbClr val="000000">
                    <a:alpha val="43137"/>
                  </a:srgbClr>
                </a:outerShdw>
              </a:effectLst>
            </a:endParaRPr>
          </a:p>
        </p:txBody>
      </p:sp>
      <p:sp>
        <p:nvSpPr>
          <p:cNvPr id="2" name="Foliennummernplatzhalter 1"/>
          <p:cNvSpPr>
            <a:spLocks noGrp="1"/>
          </p:cNvSpPr>
          <p:nvPr>
            <p:ph type="sldNum" sz="quarter" idx="12"/>
          </p:nvPr>
        </p:nvSpPr>
        <p:spPr/>
        <p:txBody>
          <a:bodyPr/>
          <a:lstStyle/>
          <a:p>
            <a:fld id="{2C03746F-B42A-474D-94FA-02D6826DE614}" type="slidenum">
              <a:rPr lang="de-DE" smtClean="0"/>
              <a:t>30</a:t>
            </a:fld>
            <a:endParaRPr lang="de-DE" dirty="0"/>
          </a:p>
        </p:txBody>
      </p:sp>
    </p:spTree>
    <p:extLst>
      <p:ext uri="{BB962C8B-B14F-4D97-AF65-F5344CB8AC3E}">
        <p14:creationId xmlns:p14="http://schemas.microsoft.com/office/powerpoint/2010/main" val="189621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4.87179E-6 -2.59259E-6 L -0.0024 -2.59259E-6 C -0.00336 -2.59259E-6 -0.00464 -0.04977 -0.00464 -0.09004 L -0.00464 -0.18009 " pathEditMode="relative" rAng="0" ptsTypes="AAAA">
                                      <p:cBhvr>
                                        <p:cTn id="6" dur="2000" fill="hold"/>
                                        <p:tgtEl>
                                          <p:spTgt spid="26"/>
                                        </p:tgtEl>
                                        <p:attrNameLst>
                                          <p:attrName>ppt_x</p:attrName>
                                          <p:attrName>ppt_y</p:attrName>
                                        </p:attrNameLst>
                                      </p:cBhvr>
                                      <p:rCtr x="-240" y="-9005"/>
                                    </p:animMotion>
                                  </p:childTnLst>
                                </p:cTn>
                              </p:par>
                              <p:par>
                                <p:cTn id="7" presetID="50" presetClass="path" presetSubtype="0" accel="50000" decel="50000" fill="hold" grpId="0" nodeType="withEffect">
                                  <p:stCondLst>
                                    <p:cond delay="0"/>
                                  </p:stCondLst>
                                  <p:childTnLst>
                                    <p:animMotion origin="layout" path="M 5.12821E-7 -1.48148E-6 L 0.0992 -1.48148E-6 C 0.14343 -1.48148E-6 0.19856 -0.11389 0.19856 -0.20648 L 0.19856 -0.41273 " pathEditMode="relative" rAng="0" ptsTypes="AAAA">
                                      <p:cBhvr>
                                        <p:cTn id="8" dur="2000" fill="hold"/>
                                        <p:tgtEl>
                                          <p:spTgt spid="27"/>
                                        </p:tgtEl>
                                        <p:attrNameLst>
                                          <p:attrName>ppt_x</p:attrName>
                                          <p:attrName>ppt_y</p:attrName>
                                        </p:attrNameLst>
                                      </p:cBhvr>
                                      <p:rCtr x="9920" y="-20648"/>
                                    </p:animMotion>
                                  </p:childTnLst>
                                </p:cTn>
                              </p:par>
                              <p:par>
                                <p:cTn id="9" presetID="10" presetClass="exit" presetSubtype="0" fill="hold" grpId="0" nodeType="withEffect">
                                  <p:stCondLst>
                                    <p:cond delay="0"/>
                                  </p:stCondLst>
                                  <p:childTnLst>
                                    <p:animEffect transition="out" filter="fade">
                                      <p:cBhvr>
                                        <p:cTn id="10" dur="500"/>
                                        <p:tgtEl>
                                          <p:spTgt spid="25"/>
                                        </p:tgtEl>
                                      </p:cBhvr>
                                    </p:animEffect>
                                    <p:set>
                                      <p:cBhvr>
                                        <p:cTn id="11" dur="1" fill="hold">
                                          <p:stCondLst>
                                            <p:cond delay="499"/>
                                          </p:stCondLst>
                                        </p:cTn>
                                        <p:tgtEl>
                                          <p:spTgt spid="25"/>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9"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2"/>
          <p:cNvSpPr>
            <a:spLocks noGrp="1"/>
          </p:cNvSpPr>
          <p:nvPr>
            <p:ph type="body" sz="quarter" idx="15"/>
          </p:nvPr>
        </p:nvSpPr>
        <p:spPr>
          <a:xfrm>
            <a:off x="311287" y="0"/>
            <a:ext cx="9283435" cy="825500"/>
          </a:xfrm>
        </p:spPr>
        <p:txBody>
          <a:bodyPr/>
          <a:lstStyle/>
          <a:p>
            <a:pPr algn="ctr"/>
            <a:r>
              <a:rPr lang="de-DE" sz="2800" dirty="0" smtClean="0"/>
              <a:t>Programmierung – Grundeinheiten eines </a:t>
            </a:r>
            <a:r>
              <a:rPr lang="de-DE" sz="2800" dirty="0" err="1" smtClean="0"/>
              <a:t>programms</a:t>
            </a:r>
            <a:endParaRPr lang="de-DE" sz="2800" dirty="0"/>
          </a:p>
        </p:txBody>
      </p:sp>
      <p:sp>
        <p:nvSpPr>
          <p:cNvPr id="25" name="Rechteck 24">
            <a:extLst>
              <a:ext uri="{FF2B5EF4-FFF2-40B4-BE49-F238E27FC236}">
                <a16:creationId xmlns:a16="http://schemas.microsoft.com/office/drawing/2014/main" id="{5D3DC08E-820C-4313-A9D7-FD16D681F70C}"/>
              </a:ext>
            </a:extLst>
          </p:cNvPr>
          <p:cNvSpPr/>
          <p:nvPr/>
        </p:nvSpPr>
        <p:spPr>
          <a:xfrm>
            <a:off x="5169024" y="2120902"/>
            <a:ext cx="3649905" cy="1485165"/>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Anweisungen</a:t>
            </a:r>
            <a:endParaRPr lang="de-DE" sz="4000" kern="1200" dirty="0">
              <a:latin typeface="Century Gothic" panose="020B0502020202020204" pitchFamily="34" charset="0"/>
            </a:endParaRPr>
          </a:p>
        </p:txBody>
      </p:sp>
      <p:sp>
        <p:nvSpPr>
          <p:cNvPr id="26" name="Rechteck 25">
            <a:extLst>
              <a:ext uri="{FF2B5EF4-FFF2-40B4-BE49-F238E27FC236}">
                <a16:creationId xmlns:a16="http://schemas.microsoft.com/office/drawing/2014/main" id="{5D3DC08E-820C-4313-A9D7-FD16D681F70C}"/>
              </a:ext>
            </a:extLst>
          </p:cNvPr>
          <p:cNvSpPr/>
          <p:nvPr/>
        </p:nvSpPr>
        <p:spPr>
          <a:xfrm>
            <a:off x="1424608" y="2120902"/>
            <a:ext cx="3649905" cy="1485165"/>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Vereinbarung</a:t>
            </a:r>
            <a:endParaRPr lang="de-DE" sz="4000" kern="1200" dirty="0">
              <a:latin typeface="Century Gothic" panose="020B0502020202020204" pitchFamily="34" charset="0"/>
            </a:endParaRPr>
          </a:p>
        </p:txBody>
      </p:sp>
      <p:sp>
        <p:nvSpPr>
          <p:cNvPr id="27" name="Rechteck 26">
            <a:extLst>
              <a:ext uri="{FF2B5EF4-FFF2-40B4-BE49-F238E27FC236}">
                <a16:creationId xmlns:a16="http://schemas.microsoft.com/office/drawing/2014/main" id="{5D3DC08E-820C-4313-A9D7-FD16D681F70C}"/>
              </a:ext>
            </a:extLst>
          </p:cNvPr>
          <p:cNvSpPr/>
          <p:nvPr/>
        </p:nvSpPr>
        <p:spPr>
          <a:xfrm>
            <a:off x="3249560" y="3717032"/>
            <a:ext cx="3649905" cy="1485165"/>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Syntax</a:t>
            </a:r>
            <a:endParaRPr lang="de-DE" sz="4000" kern="1200" dirty="0">
              <a:latin typeface="Century Gothic" panose="020B0502020202020204" pitchFamily="34" charset="0"/>
            </a:endParaRPr>
          </a:p>
        </p:txBody>
      </p:sp>
      <p:sp>
        <p:nvSpPr>
          <p:cNvPr id="29" name="Rechteck 28">
            <a:extLst>
              <a:ext uri="{FF2B5EF4-FFF2-40B4-BE49-F238E27FC236}">
                <a16:creationId xmlns:a16="http://schemas.microsoft.com/office/drawing/2014/main" id="{78D9FF1D-4607-4978-849B-0AE354D2189F}"/>
              </a:ext>
            </a:extLst>
          </p:cNvPr>
          <p:cNvSpPr/>
          <p:nvPr/>
        </p:nvSpPr>
        <p:spPr>
          <a:xfrm>
            <a:off x="5216279" y="3429000"/>
            <a:ext cx="3555394" cy="2399270"/>
          </a:xfrm>
          <a:prstGeom prst="rect">
            <a:avLst/>
          </a:prstGeom>
          <a:noFill/>
          <a:ln w="76200">
            <a:solidFill>
              <a:schemeClr val="tx2">
                <a:lumMod val="60000"/>
                <a:lumOff val="40000"/>
              </a:schemeClr>
            </a:solidFill>
            <a:miter lim="800000"/>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a:solidFill>
                  <a:schemeClr val="tx2"/>
                </a:solidFill>
                <a:effectLst>
                  <a:outerShdw blurRad="38100" dist="38100" dir="2700000" algn="tl">
                    <a:srgbClr val="000000">
                      <a:alpha val="43137"/>
                    </a:srgbClr>
                  </a:outerShdw>
                </a:effectLst>
              </a:rPr>
              <a:t>Beispiel:</a:t>
            </a:r>
          </a:p>
          <a:p>
            <a:pPr marL="742898" lvl="1" indent="-285750">
              <a:buFont typeface="Arial" panose="020B0604020202020204" pitchFamily="34" charset="0"/>
              <a:buChar char="•"/>
            </a:pPr>
            <a:r>
              <a:rPr lang="de-DE" smtClean="0">
                <a:solidFill>
                  <a:schemeClr val="tx2"/>
                </a:solidFill>
                <a:effectLst>
                  <a:outerShdw blurRad="38100" dist="38100" dir="2700000" algn="tl">
                    <a:srgbClr val="000000">
                      <a:alpha val="43137"/>
                    </a:srgbClr>
                  </a:outerShdw>
                </a:effectLst>
              </a:rPr>
              <a:t>Zuweisungen</a:t>
            </a:r>
            <a:endParaRPr lang="de-DE" dirty="0" smtClean="0">
              <a:solidFill>
                <a:schemeClr val="tx2"/>
              </a:solidFill>
              <a:effectLst>
                <a:outerShdw blurRad="38100" dist="38100" dir="2700000" algn="tl">
                  <a:srgbClr val="000000">
                    <a:alpha val="43137"/>
                  </a:srgbClr>
                </a:outerShdw>
              </a:effectLst>
            </a:endParaRPr>
          </a:p>
          <a:p>
            <a:pPr marL="742898" lvl="1"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Sprunganweisungen</a:t>
            </a:r>
          </a:p>
          <a:p>
            <a:pPr marL="742898" lvl="1"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Eingabe-, Ausgabe-Anweisungen</a:t>
            </a:r>
          </a:p>
          <a:p>
            <a:pPr marL="742898" lvl="1"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Transportanweisungen</a:t>
            </a:r>
            <a:endParaRPr lang="de-DE" dirty="0">
              <a:solidFill>
                <a:schemeClr val="tx2"/>
              </a:solidFill>
              <a:effectLst>
                <a:outerShdw blurRad="38100" dist="38100" dir="2700000" algn="tl">
                  <a:srgbClr val="000000">
                    <a:alpha val="43137"/>
                  </a:srgbClr>
                </a:outerShdw>
              </a:effectLst>
            </a:endParaRPr>
          </a:p>
          <a:p>
            <a:pPr lvl="1"/>
            <a:endParaRPr lang="de-DE" dirty="0">
              <a:solidFill>
                <a:schemeClr val="tx2"/>
              </a:solidFill>
              <a:effectLst>
                <a:outerShdw blurRad="38100" dist="38100" dir="2700000" algn="tl">
                  <a:srgbClr val="000000">
                    <a:alpha val="43137"/>
                  </a:srgbClr>
                </a:outerShdw>
              </a:effectLst>
            </a:endParaRPr>
          </a:p>
          <a:p>
            <a:pPr lvl="1"/>
            <a:endParaRPr lang="de-DE" dirty="0">
              <a:solidFill>
                <a:schemeClr val="tx2"/>
              </a:solidFill>
              <a:effectLst>
                <a:outerShdw blurRad="38100" dist="38100" dir="2700000" algn="tl">
                  <a:srgbClr val="000000">
                    <a:alpha val="43137"/>
                  </a:srgbClr>
                </a:outerShdw>
              </a:effectLst>
            </a:endParaRPr>
          </a:p>
        </p:txBody>
      </p:sp>
      <p:sp>
        <p:nvSpPr>
          <p:cNvPr id="30" name="Rechteck 29">
            <a:extLst>
              <a:ext uri="{FF2B5EF4-FFF2-40B4-BE49-F238E27FC236}">
                <a16:creationId xmlns:a16="http://schemas.microsoft.com/office/drawing/2014/main" id="{78D9FF1D-4607-4978-849B-0AE354D2189F}"/>
              </a:ext>
            </a:extLst>
          </p:cNvPr>
          <p:cNvSpPr/>
          <p:nvPr/>
        </p:nvSpPr>
        <p:spPr>
          <a:xfrm>
            <a:off x="1466711" y="3429000"/>
            <a:ext cx="3555394" cy="2399270"/>
          </a:xfrm>
          <a:prstGeom prst="rect">
            <a:avLst/>
          </a:prstGeom>
          <a:noFill/>
          <a:ln w="76200">
            <a:solidFill>
              <a:schemeClr val="tx2">
                <a:lumMod val="60000"/>
                <a:lumOff val="40000"/>
              </a:schemeClr>
            </a:solidFill>
            <a:miter lim="800000"/>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dirty="0" smtClean="0">
                <a:solidFill>
                  <a:schemeClr val="tx2"/>
                </a:solidFill>
                <a:effectLst>
                  <a:outerShdw blurRad="38100" dist="38100" dir="2700000" algn="tl">
                    <a:srgbClr val="000000">
                      <a:alpha val="43137"/>
                    </a:srgbClr>
                  </a:outerShdw>
                </a:effectLst>
              </a:rPr>
              <a:t>Beispiel:</a:t>
            </a:r>
          </a:p>
          <a:p>
            <a:pPr marL="742898" lvl="1" indent="-285750">
              <a:buFont typeface="Arial" panose="020B0604020202020204" pitchFamily="34" charset="0"/>
              <a:buChar char="•"/>
            </a:pPr>
            <a:r>
              <a:rPr lang="de-DE" smtClean="0">
                <a:solidFill>
                  <a:schemeClr val="tx2"/>
                </a:solidFill>
                <a:effectLst>
                  <a:outerShdw blurRad="38100" dist="38100" dir="2700000" algn="tl">
                    <a:srgbClr val="000000">
                      <a:alpha val="43137"/>
                    </a:srgbClr>
                  </a:outerShdw>
                </a:effectLst>
              </a:rPr>
              <a:t>Verzweigungen</a:t>
            </a:r>
            <a:endParaRPr lang="de-DE" dirty="0" smtClean="0">
              <a:solidFill>
                <a:schemeClr val="tx2"/>
              </a:solidFill>
              <a:effectLst>
                <a:outerShdw blurRad="38100" dist="38100" dir="2700000" algn="tl">
                  <a:srgbClr val="000000">
                    <a:alpha val="43137"/>
                  </a:srgbClr>
                </a:outerShdw>
              </a:effectLst>
            </a:endParaRPr>
          </a:p>
          <a:p>
            <a:pPr marL="742898" lvl="1"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Wiederholungen</a:t>
            </a:r>
          </a:p>
          <a:p>
            <a:pPr lvl="1"/>
            <a:endParaRPr lang="de-DE" dirty="0">
              <a:solidFill>
                <a:schemeClr val="tx2"/>
              </a:solidFill>
              <a:effectLst>
                <a:outerShdw blurRad="38100" dist="38100" dir="2700000" algn="tl">
                  <a:srgbClr val="000000">
                    <a:alpha val="43137"/>
                  </a:srgbClr>
                </a:outerShdw>
              </a:effectLst>
            </a:endParaRPr>
          </a:p>
          <a:p>
            <a:pPr lvl="1"/>
            <a:endParaRPr lang="de-DE" dirty="0">
              <a:solidFill>
                <a:schemeClr val="tx2"/>
              </a:solidFill>
              <a:effectLst>
                <a:outerShdw blurRad="38100" dist="38100" dir="2700000" algn="tl">
                  <a:srgbClr val="000000">
                    <a:alpha val="43137"/>
                  </a:srgbClr>
                </a:outerShdw>
              </a:effectLst>
            </a:endParaRPr>
          </a:p>
        </p:txBody>
      </p:sp>
      <p:sp>
        <p:nvSpPr>
          <p:cNvPr id="8" name="Rechteck 7">
            <a:extLst>
              <a:ext uri="{FF2B5EF4-FFF2-40B4-BE49-F238E27FC236}">
                <a16:creationId xmlns:a16="http://schemas.microsoft.com/office/drawing/2014/main" id="{5D3DC08E-820C-4313-A9D7-FD16D681F70C}"/>
              </a:ext>
            </a:extLst>
          </p:cNvPr>
          <p:cNvSpPr/>
          <p:nvPr/>
        </p:nvSpPr>
        <p:spPr>
          <a:xfrm>
            <a:off x="3244409" y="874658"/>
            <a:ext cx="3649905" cy="1485165"/>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Bedingte Anweisungen</a:t>
            </a:r>
            <a:endParaRPr lang="de-DE" sz="4000" kern="1200" dirty="0">
              <a:latin typeface="Century Gothic" panose="020B0502020202020204" pitchFamily="34" charset="0"/>
            </a:endParaRPr>
          </a:p>
        </p:txBody>
      </p:sp>
      <p:sp>
        <p:nvSpPr>
          <p:cNvPr id="9" name="Rechteck 8">
            <a:extLst>
              <a:ext uri="{FF2B5EF4-FFF2-40B4-BE49-F238E27FC236}">
                <a16:creationId xmlns:a16="http://schemas.microsoft.com/office/drawing/2014/main" id="{5D3DC08E-820C-4313-A9D7-FD16D681F70C}"/>
              </a:ext>
            </a:extLst>
          </p:cNvPr>
          <p:cNvSpPr/>
          <p:nvPr/>
        </p:nvSpPr>
        <p:spPr>
          <a:xfrm>
            <a:off x="3244409" y="874658"/>
            <a:ext cx="3649905" cy="1485165"/>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Unbedingte Anweisungen</a:t>
            </a:r>
            <a:endParaRPr lang="de-DE" sz="4000" kern="1200" dirty="0">
              <a:latin typeface="Century Gothic" panose="020B0502020202020204" pitchFamily="34" charset="0"/>
            </a:endParaRPr>
          </a:p>
        </p:txBody>
      </p:sp>
      <p:sp>
        <p:nvSpPr>
          <p:cNvPr id="2" name="Foliennummernplatzhalter 1"/>
          <p:cNvSpPr>
            <a:spLocks noGrp="1"/>
          </p:cNvSpPr>
          <p:nvPr>
            <p:ph type="sldNum" sz="quarter" idx="12"/>
          </p:nvPr>
        </p:nvSpPr>
        <p:spPr/>
        <p:txBody>
          <a:bodyPr/>
          <a:lstStyle/>
          <a:p>
            <a:fld id="{2C03746F-B42A-474D-94FA-02D6826DE614}" type="slidenum">
              <a:rPr lang="de-DE" smtClean="0"/>
              <a:t>31</a:t>
            </a:fld>
            <a:endParaRPr lang="de-DE" dirty="0"/>
          </a:p>
        </p:txBody>
      </p:sp>
    </p:spTree>
    <p:extLst>
      <p:ext uri="{BB962C8B-B14F-4D97-AF65-F5344CB8AC3E}">
        <p14:creationId xmlns:p14="http://schemas.microsoft.com/office/powerpoint/2010/main" val="226753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7"/>
                                        </p:tgtEl>
                                      </p:cBhvr>
                                    </p:animEffect>
                                    <p:set>
                                      <p:cBhvr>
                                        <p:cTn id="10" dur="1" fill="hold">
                                          <p:stCondLst>
                                            <p:cond delay="499"/>
                                          </p:stCondLst>
                                        </p:cTn>
                                        <p:tgtEl>
                                          <p:spTgt spid="27"/>
                                        </p:tgtEl>
                                        <p:attrNameLst>
                                          <p:attrName>style.visibility</p:attrName>
                                        </p:attrNameLst>
                                      </p:cBhvr>
                                      <p:to>
                                        <p:strVal val="hidden"/>
                                      </p:to>
                                    </p:set>
                                  </p:childTnLst>
                                </p:cTn>
                              </p:par>
                            </p:childTnLst>
                          </p:cTn>
                        </p:par>
                        <p:par>
                          <p:cTn id="11" fill="hold">
                            <p:stCondLst>
                              <p:cond delay="500"/>
                            </p:stCondLst>
                            <p:childTnLst>
                              <p:par>
                                <p:cTn id="12" presetID="50" presetClass="path" presetSubtype="0" accel="50000" decel="50000" fill="hold" grpId="0" nodeType="afterEffect">
                                  <p:stCondLst>
                                    <p:cond delay="0"/>
                                  </p:stCondLst>
                                  <p:childTnLst>
                                    <p:animMotion origin="layout" path="M 5.12821E-7 -2.59259E-6 L -0.0968 -2.59259E-6 C -0.14022 -2.59259E-6 -0.19359 -0.04977 -0.19359 -0.09004 L -0.19359 -0.18009 " pathEditMode="relative" rAng="0" ptsTypes="AAAA">
                                      <p:cBhvr>
                                        <p:cTn id="13" dur="2000" fill="hold"/>
                                        <p:tgtEl>
                                          <p:spTgt spid="25"/>
                                        </p:tgtEl>
                                        <p:attrNameLst>
                                          <p:attrName>ppt_x</p:attrName>
                                          <p:attrName>ppt_y</p:attrName>
                                        </p:attrNameLst>
                                      </p:cBhvr>
                                      <p:rCtr x="-9679" y="-9005"/>
                                    </p:animMotion>
                                  </p:childTnLst>
                                </p:cTn>
                              </p:par>
                            </p:childTnLst>
                          </p:cTn>
                        </p:par>
                        <p:par>
                          <p:cTn id="14" fill="hold">
                            <p:stCondLst>
                              <p:cond delay="2500"/>
                            </p:stCondLst>
                            <p:childTnLst>
                              <p:par>
                                <p:cTn id="15" presetID="10" presetClass="exit" presetSubtype="0" fill="hold" grpId="1" nodeType="afterEffect">
                                  <p:stCondLst>
                                    <p:cond delay="0"/>
                                  </p:stCondLst>
                                  <p:childTnLst>
                                    <p:animEffect transition="out" filter="fade">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par>
                                <p:cTn id="18" presetID="10" presetClass="entr"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3000"/>
                            </p:stCondLst>
                            <p:childTnLst>
                              <p:par>
                                <p:cTn id="25" presetID="50" presetClass="path" presetSubtype="0" accel="50000" decel="50000" fill="hold" grpId="2" nodeType="afterEffect">
                                  <p:stCondLst>
                                    <p:cond delay="0"/>
                                  </p:stCondLst>
                                  <p:childTnLst>
                                    <p:animMotion origin="layout" path="M 0.00064 0.00162 L 0.09711 0.00162 C 0.14038 0.00162 0.19439 0.03912 0.19439 0.07037 L 0.19439 0.13981 " pathEditMode="relative" rAng="0" ptsTypes="AAAA">
                                      <p:cBhvr>
                                        <p:cTn id="26" dur="2000" fill="hold"/>
                                        <p:tgtEl>
                                          <p:spTgt spid="9"/>
                                        </p:tgtEl>
                                        <p:attrNameLst>
                                          <p:attrName>ppt_x</p:attrName>
                                          <p:attrName>ppt_y</p:attrName>
                                        </p:attrNameLst>
                                      </p:cBhvr>
                                      <p:rCtr x="9679" y="6898"/>
                                    </p:animMotion>
                                  </p:childTnLst>
                                </p:cTn>
                              </p:par>
                              <p:par>
                                <p:cTn id="27" presetID="50" presetClass="path" presetSubtype="0" accel="50000" decel="50000" fill="hold" grpId="2" nodeType="withEffect">
                                  <p:stCondLst>
                                    <p:cond delay="0"/>
                                  </p:stCondLst>
                                  <p:childTnLst>
                                    <p:animMotion origin="layout" path="M 0.00064 0.00162 L -0.09151 0.00162 C -0.13269 0.00162 -0.1835 0.03958 -0.1835 0.0706 L -0.1835 0.13981 " pathEditMode="relative" rAng="0" ptsTypes="AAAA">
                                      <p:cBhvr>
                                        <p:cTn id="28" dur="2000" fill="hold"/>
                                        <p:tgtEl>
                                          <p:spTgt spid="8"/>
                                        </p:tgtEl>
                                        <p:attrNameLst>
                                          <p:attrName>ppt_x</p:attrName>
                                          <p:attrName>ppt_y</p:attrName>
                                        </p:attrNameLst>
                                      </p:cBhvr>
                                      <p:rCtr x="-9215" y="6898"/>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7" grpId="0" animBg="1"/>
      <p:bldP spid="29" grpId="0" animBg="1"/>
      <p:bldP spid="30" grpId="0" animBg="1"/>
      <p:bldP spid="8" grpId="1" animBg="1"/>
      <p:bldP spid="8" grpId="2" animBg="1"/>
      <p:bldP spid="9" grpId="1" animBg="1"/>
      <p:bldP spid="9"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smtClean="0"/>
              <a:t>Programmierung - </a:t>
            </a:r>
            <a:r>
              <a:rPr lang="de-DE" sz="2800" dirty="0" err="1" smtClean="0"/>
              <a:t>programmierparadigmen</a:t>
            </a:r>
            <a:endParaRPr lang="de-DE" sz="2800" dirty="0"/>
          </a:p>
        </p:txBody>
      </p:sp>
      <p:grpSp>
        <p:nvGrpSpPr>
          <p:cNvPr id="14" name="Gruppieren 13"/>
          <p:cNvGrpSpPr/>
          <p:nvPr/>
        </p:nvGrpSpPr>
        <p:grpSpPr>
          <a:xfrm>
            <a:off x="306000" y="2687874"/>
            <a:ext cx="3672000" cy="1523380"/>
            <a:chOff x="-1" y="189021"/>
            <a:chExt cx="2501432" cy="1485165"/>
          </a:xfrm>
          <a:solidFill>
            <a:schemeClr val="tx2"/>
          </a:solidFill>
        </p:grpSpPr>
        <p:sp>
          <p:nvSpPr>
            <p:cNvPr id="15" name="Rechteck 14"/>
            <p:cNvSpPr/>
            <p:nvPr/>
          </p:nvSpPr>
          <p:spPr>
            <a:xfrm>
              <a:off x="0" y="189021"/>
              <a:ext cx="2475274" cy="1485165"/>
            </a:xfrm>
            <a:prstGeom prst="rect">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6" name="Rechteck 15"/>
            <p:cNvSpPr/>
            <p:nvPr/>
          </p:nvSpPr>
          <p:spPr>
            <a:xfrm>
              <a:off x="-1" y="189021"/>
              <a:ext cx="2501432" cy="1485165"/>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dirty="0" smtClean="0">
                  <a:latin typeface="Century Gothic" panose="020B0502020202020204" pitchFamily="34" charset="0"/>
                </a:rPr>
                <a:t>i</a:t>
              </a:r>
              <a:r>
                <a:rPr lang="de-DE" sz="4000" kern="1200" dirty="0" smtClean="0">
                  <a:latin typeface="Century Gothic" panose="020B0502020202020204" pitchFamily="34" charset="0"/>
                </a:rPr>
                <a:t>mperativ</a:t>
              </a:r>
              <a:endParaRPr lang="de-DE" sz="4000" kern="1200" dirty="0">
                <a:latin typeface="Century Gothic" panose="020B0502020202020204" pitchFamily="34" charset="0"/>
              </a:endParaRPr>
            </a:p>
          </p:txBody>
        </p:sp>
      </p:grpSp>
      <p:grpSp>
        <p:nvGrpSpPr>
          <p:cNvPr id="12" name="Gruppieren 11">
            <a:extLst>
              <a:ext uri="{FF2B5EF4-FFF2-40B4-BE49-F238E27FC236}">
                <a16:creationId xmlns:a16="http://schemas.microsoft.com/office/drawing/2014/main" id="{431813BB-C0E4-4952-9275-64EA7CE51B85}"/>
              </a:ext>
            </a:extLst>
          </p:cNvPr>
          <p:cNvGrpSpPr/>
          <p:nvPr/>
        </p:nvGrpSpPr>
        <p:grpSpPr>
          <a:xfrm>
            <a:off x="5976790" y="2687873"/>
            <a:ext cx="3706236" cy="1522800"/>
            <a:chOff x="0" y="189021"/>
            <a:chExt cx="2513476" cy="1485165"/>
          </a:xfrm>
          <a:solidFill>
            <a:schemeClr val="tx2"/>
          </a:solidFill>
          <a:scene3d>
            <a:camera prst="orthographicFront">
              <a:rot lat="0" lon="0" rev="0"/>
            </a:camera>
            <a:lightRig rig="balanced" dir="t">
              <a:rot lat="0" lon="0" rev="8700000"/>
            </a:lightRig>
          </a:scene3d>
        </p:grpSpPr>
        <p:sp>
          <p:nvSpPr>
            <p:cNvPr id="13" name="Rechteck 12">
              <a:extLst>
                <a:ext uri="{FF2B5EF4-FFF2-40B4-BE49-F238E27FC236}">
                  <a16:creationId xmlns:a16="http://schemas.microsoft.com/office/drawing/2014/main" id="{CDED3879-D147-4D48-A976-B9B7D4D69242}"/>
                </a:ext>
              </a:extLst>
            </p:cNvPr>
            <p:cNvSpPr/>
            <p:nvPr/>
          </p:nvSpPr>
          <p:spPr>
            <a:xfrm>
              <a:off x="0"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Rechteck 20">
              <a:extLst>
                <a:ext uri="{FF2B5EF4-FFF2-40B4-BE49-F238E27FC236}">
                  <a16:creationId xmlns:a16="http://schemas.microsoft.com/office/drawing/2014/main" id="{5D3DC08E-820C-4313-A9D7-FD16D681F70C}"/>
                </a:ext>
              </a:extLst>
            </p:cNvPr>
            <p:cNvSpPr/>
            <p:nvPr/>
          </p:nvSpPr>
          <p:spPr>
            <a:xfrm>
              <a:off x="38202"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4000" kern="1200" dirty="0">
                  <a:latin typeface="Century Gothic" panose="020B0502020202020204" pitchFamily="34" charset="0"/>
                </a:rPr>
                <a:t>deklarativ</a:t>
              </a:r>
            </a:p>
          </p:txBody>
        </p:sp>
      </p:grpSp>
      <p:sp>
        <p:nvSpPr>
          <p:cNvPr id="20" name="Rechteck 19">
            <a:extLst>
              <a:ext uri="{FF2B5EF4-FFF2-40B4-BE49-F238E27FC236}">
                <a16:creationId xmlns:a16="http://schemas.microsoft.com/office/drawing/2014/main" id="{78D9FF1D-4607-4978-849B-0AE354D2189F}"/>
              </a:ext>
            </a:extLst>
          </p:cNvPr>
          <p:cNvSpPr/>
          <p:nvPr/>
        </p:nvSpPr>
        <p:spPr>
          <a:xfrm>
            <a:off x="344488" y="2492896"/>
            <a:ext cx="3600400" cy="3983446"/>
          </a:xfrm>
          <a:prstGeom prst="rect">
            <a:avLst/>
          </a:prstGeom>
          <a:noFill/>
          <a:ln w="76200">
            <a:solidFill>
              <a:schemeClr val="tx2">
                <a:lumMod val="60000"/>
                <a:lumOff val="40000"/>
              </a:schemeClr>
            </a:solidFill>
            <a:miter lim="800000"/>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Der Maschine einen genauen Ablauf vermitteln mit dem ein gewünschtes Ergebnis erzielt werden soll</a:t>
            </a:r>
            <a:endParaRPr lang="de-DE" dirty="0">
              <a:solidFill>
                <a:schemeClr val="tx2"/>
              </a:solidFill>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de-DE" dirty="0" smtClean="0">
              <a:solidFill>
                <a:schemeClr val="tx2"/>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Beispiele:</a:t>
            </a:r>
          </a:p>
          <a:p>
            <a:r>
              <a:rPr lang="de-DE" dirty="0">
                <a:solidFill>
                  <a:schemeClr val="tx2"/>
                </a:solidFill>
                <a:effectLst>
                  <a:outerShdw blurRad="38100" dist="38100" dir="2700000" algn="tl">
                    <a:srgbClr val="000000">
                      <a:alpha val="43137"/>
                    </a:srgbClr>
                  </a:outerShdw>
                </a:effectLst>
              </a:rPr>
              <a:t>	</a:t>
            </a:r>
            <a:r>
              <a:rPr lang="de-DE" dirty="0" smtClean="0">
                <a:solidFill>
                  <a:schemeClr val="tx2"/>
                </a:solidFill>
                <a:effectLst>
                  <a:outerShdw blurRad="38100" dist="38100" dir="2700000" algn="tl">
                    <a:srgbClr val="000000">
                      <a:alpha val="43137"/>
                    </a:srgbClr>
                  </a:outerShdw>
                </a:effectLst>
              </a:rPr>
              <a:t>C#, C++, 	Java, </a:t>
            </a:r>
            <a:r>
              <a:rPr lang="de-DE" dirty="0">
                <a:solidFill>
                  <a:schemeClr val="tx2"/>
                </a:solidFill>
                <a:effectLst>
                  <a:outerShdw blurRad="38100" dist="38100" dir="2700000" algn="tl">
                    <a:srgbClr val="000000">
                      <a:alpha val="43137"/>
                    </a:srgbClr>
                  </a:outerShdw>
                </a:effectLst>
              </a:rPr>
              <a:t> ALGOL, Fortran, </a:t>
            </a:r>
            <a:r>
              <a:rPr lang="de-DE" dirty="0" smtClean="0">
                <a:solidFill>
                  <a:schemeClr val="tx2"/>
                </a:solidFill>
                <a:effectLst>
                  <a:outerShdw blurRad="38100" dist="38100" dir="2700000" algn="tl">
                    <a:srgbClr val="000000">
                      <a:alpha val="43137"/>
                    </a:srgbClr>
                  </a:outerShdw>
                </a:effectLst>
              </a:rPr>
              <a:t>	Pascal</a:t>
            </a:r>
            <a:r>
              <a:rPr lang="de-DE" dirty="0">
                <a:solidFill>
                  <a:schemeClr val="tx2"/>
                </a:solidFill>
                <a:effectLst>
                  <a:outerShdw blurRad="38100" dist="38100" dir="2700000" algn="tl">
                    <a:srgbClr val="000000">
                      <a:alpha val="43137"/>
                    </a:srgbClr>
                  </a:outerShdw>
                </a:effectLst>
              </a:rPr>
              <a:t>, Ada, PL/I, </a:t>
            </a:r>
            <a:r>
              <a:rPr lang="de-DE" dirty="0" smtClean="0">
                <a:solidFill>
                  <a:schemeClr val="tx2"/>
                </a:solidFill>
                <a:effectLst>
                  <a:outerShdw blurRad="38100" dist="38100" dir="2700000" algn="tl">
                    <a:srgbClr val="000000">
                      <a:alpha val="43137"/>
                    </a:srgbClr>
                  </a:outerShdw>
                </a:effectLst>
              </a:rPr>
              <a:t>Cobol</a:t>
            </a:r>
            <a:r>
              <a:rPr lang="de-DE" dirty="0">
                <a:solidFill>
                  <a:schemeClr val="tx2"/>
                </a:solidFill>
                <a:effectLst>
                  <a:outerShdw blurRad="38100" dist="38100" dir="2700000" algn="tl">
                    <a:srgbClr val="000000">
                      <a:alpha val="43137"/>
                    </a:srgbClr>
                  </a:outerShdw>
                </a:effectLst>
              </a:rPr>
              <a:t> </a:t>
            </a:r>
            <a:r>
              <a:rPr lang="de-DE" dirty="0" smtClean="0">
                <a:solidFill>
                  <a:schemeClr val="tx2"/>
                </a:solidFill>
                <a:effectLst>
                  <a:outerShdw blurRad="38100" dist="38100" dir="2700000" algn="tl">
                    <a:srgbClr val="000000">
                      <a:alpha val="43137"/>
                    </a:srgbClr>
                  </a:outerShdw>
                </a:effectLst>
              </a:rPr>
              <a:t>	C</a:t>
            </a:r>
          </a:p>
          <a:p>
            <a:endParaRPr lang="de-DE" dirty="0">
              <a:solidFill>
                <a:schemeClr val="tx1"/>
              </a:solidFill>
            </a:endParaRPr>
          </a:p>
          <a:p>
            <a:endParaRPr lang="de-DE" dirty="0">
              <a:solidFill>
                <a:schemeClr val="tx1"/>
              </a:solidFill>
            </a:endParaRPr>
          </a:p>
        </p:txBody>
      </p:sp>
      <p:sp>
        <p:nvSpPr>
          <p:cNvPr id="22" name="Rechteck 21">
            <a:extLst>
              <a:ext uri="{FF2B5EF4-FFF2-40B4-BE49-F238E27FC236}">
                <a16:creationId xmlns:a16="http://schemas.microsoft.com/office/drawing/2014/main" id="{78D9FF1D-4607-4978-849B-0AE354D2189F}"/>
              </a:ext>
            </a:extLst>
          </p:cNvPr>
          <p:cNvSpPr/>
          <p:nvPr/>
        </p:nvSpPr>
        <p:spPr>
          <a:xfrm>
            <a:off x="6003852" y="2492896"/>
            <a:ext cx="3649905" cy="3983446"/>
          </a:xfrm>
          <a:prstGeom prst="rect">
            <a:avLst/>
          </a:prstGeom>
          <a:noFill/>
          <a:ln w="76200">
            <a:solidFill>
              <a:schemeClr val="tx2">
                <a:lumMod val="60000"/>
                <a:lumOff val="40000"/>
              </a:schemeClr>
            </a:solidFill>
            <a:miter lim="800000"/>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DE" dirty="0" smtClean="0">
                <a:solidFill>
                  <a:schemeClr val="tx2"/>
                </a:solidFill>
                <a:effectLst>
                  <a:outerShdw blurRad="38100" dist="38100" dir="2700000" algn="tl">
                    <a:srgbClr val="000000">
                      <a:alpha val="43137"/>
                    </a:srgbClr>
                  </a:outerShdw>
                </a:effectLst>
              </a:rPr>
              <a:t>Der Maschine vermitteln WAS man möchte. </a:t>
            </a:r>
            <a:r>
              <a:rPr lang="de-DE" smtClean="0">
                <a:solidFill>
                  <a:schemeClr val="tx2"/>
                </a:solidFill>
                <a:effectLst>
                  <a:outerShdw blurRad="38100" dist="38100" dir="2700000" algn="tl">
                    <a:srgbClr val="000000">
                      <a:alpha val="43137"/>
                    </a:srgbClr>
                  </a:outerShdw>
                </a:effectLst>
              </a:rPr>
              <a:t>Die zugehöriger </a:t>
            </a:r>
            <a:r>
              <a:rPr lang="de-DE" dirty="0" smtClean="0">
                <a:solidFill>
                  <a:schemeClr val="tx2"/>
                </a:solidFill>
                <a:effectLst>
                  <a:outerShdw blurRad="38100" dist="38100" dir="2700000" algn="tl">
                    <a:srgbClr val="000000">
                      <a:alpha val="43137"/>
                    </a:srgbClr>
                  </a:outerShdw>
                </a:effectLst>
              </a:rPr>
              <a:t>Software entscheidet selbst über die Herangehensweise</a:t>
            </a:r>
            <a:endParaRPr lang="de-DE" dirty="0">
              <a:solidFill>
                <a:schemeClr val="tx2"/>
              </a:solidFill>
              <a:effectLst>
                <a:outerShdw blurRad="38100" dist="38100" dir="2700000" algn="tl">
                  <a:srgbClr val="000000">
                    <a:alpha val="43137"/>
                  </a:srgbClr>
                </a:outerShdw>
              </a:effectLst>
            </a:endParaRPr>
          </a:p>
          <a:p>
            <a:r>
              <a:rPr lang="de-DE" dirty="0">
                <a:solidFill>
                  <a:schemeClr val="tx2"/>
                </a:solidFill>
                <a:effectLst>
                  <a:outerShdw blurRad="38100" dist="38100" dir="2700000" algn="tl">
                    <a:srgbClr val="000000">
                      <a:alpha val="43137"/>
                    </a:srgbClr>
                  </a:outerShdw>
                </a:effectLst>
              </a:rPr>
              <a:t> </a:t>
            </a:r>
          </a:p>
          <a:p>
            <a:pPr marL="285750" indent="-285750">
              <a:buFont typeface="Arial" panose="020B0604020202020204" pitchFamily="34" charset="0"/>
              <a:buChar char="•"/>
            </a:pPr>
            <a:r>
              <a:rPr lang="de-DE" dirty="0">
                <a:solidFill>
                  <a:schemeClr val="tx2"/>
                </a:solidFill>
                <a:effectLst>
                  <a:outerShdw blurRad="38100" dist="38100" dir="2700000" algn="tl">
                    <a:srgbClr val="000000">
                      <a:alpha val="43137"/>
                    </a:srgbClr>
                  </a:outerShdw>
                </a:effectLst>
              </a:rPr>
              <a:t>Beispiele:</a:t>
            </a:r>
          </a:p>
          <a:p>
            <a:r>
              <a:rPr lang="de-DE" dirty="0">
                <a:solidFill>
                  <a:schemeClr val="tx2"/>
                </a:solidFill>
                <a:effectLst>
                  <a:outerShdw blurRad="38100" dist="38100" dir="2700000" algn="tl">
                    <a:srgbClr val="000000">
                      <a:alpha val="43137"/>
                    </a:srgbClr>
                  </a:outerShdw>
                </a:effectLst>
              </a:rPr>
              <a:t>	</a:t>
            </a:r>
            <a:r>
              <a:rPr lang="de-DE" dirty="0" smtClean="0">
                <a:solidFill>
                  <a:schemeClr val="tx2"/>
                </a:solidFill>
                <a:effectLst>
                  <a:outerShdw blurRad="38100" dist="38100" dir="2700000" algn="tl">
                    <a:srgbClr val="000000">
                      <a:alpha val="43137"/>
                    </a:srgbClr>
                  </a:outerShdw>
                </a:effectLst>
              </a:rPr>
              <a:t>SQL, Linda, </a:t>
            </a:r>
            <a:r>
              <a:rPr lang="de-DE" dirty="0" err="1" smtClean="0">
                <a:solidFill>
                  <a:schemeClr val="tx2"/>
                </a:solidFill>
                <a:effectLst>
                  <a:outerShdw blurRad="38100" dist="38100" dir="2700000" algn="tl">
                    <a:srgbClr val="000000">
                      <a:alpha val="43137"/>
                    </a:srgbClr>
                  </a:outerShdw>
                </a:effectLst>
              </a:rPr>
              <a:t>Haskell</a:t>
            </a:r>
            <a:r>
              <a:rPr lang="de-DE" dirty="0" smtClean="0">
                <a:solidFill>
                  <a:schemeClr val="tx2"/>
                </a:solidFill>
                <a:effectLst>
                  <a:outerShdw blurRad="38100" dist="38100" dir="2700000" algn="tl">
                    <a:srgbClr val="000000">
                      <a:alpha val="43137"/>
                    </a:srgbClr>
                  </a:outerShdw>
                </a:effectLst>
              </a:rPr>
              <a:t>, 	Prolog, </a:t>
            </a:r>
            <a:r>
              <a:rPr lang="de-DE" dirty="0" err="1" smtClean="0">
                <a:solidFill>
                  <a:schemeClr val="tx2"/>
                </a:solidFill>
                <a:effectLst>
                  <a:outerShdw blurRad="38100" dist="38100" dir="2700000" algn="tl">
                    <a:srgbClr val="000000">
                      <a:alpha val="43137"/>
                    </a:srgbClr>
                  </a:outerShdw>
                </a:effectLst>
              </a:rPr>
              <a:t>Lustre</a:t>
            </a:r>
            <a:r>
              <a:rPr lang="de-DE" dirty="0" smtClean="0">
                <a:solidFill>
                  <a:schemeClr val="tx2"/>
                </a:solidFill>
                <a:effectLst>
                  <a:outerShdw blurRad="38100" dist="38100" dir="2700000" algn="tl">
                    <a:srgbClr val="000000">
                      <a:alpha val="43137"/>
                    </a:srgbClr>
                  </a:outerShdw>
                </a:effectLst>
              </a:rPr>
              <a:t>, </a:t>
            </a:r>
            <a:r>
              <a:rPr lang="de-DE" dirty="0" err="1" smtClean="0">
                <a:solidFill>
                  <a:schemeClr val="tx2"/>
                </a:solidFill>
                <a:effectLst>
                  <a:outerShdw blurRad="38100" dist="38100" dir="2700000" algn="tl">
                    <a:srgbClr val="000000">
                      <a:alpha val="43137"/>
                    </a:srgbClr>
                  </a:outerShdw>
                </a:effectLst>
              </a:rPr>
              <a:t>Ant</a:t>
            </a:r>
            <a:r>
              <a:rPr lang="de-DE" dirty="0" smtClean="0">
                <a:solidFill>
                  <a:schemeClr val="tx2"/>
                </a:solidFill>
                <a:effectLst>
                  <a:outerShdw blurRad="38100" dist="38100" dir="2700000" algn="tl">
                    <a:srgbClr val="000000">
                      <a:alpha val="43137"/>
                    </a:srgbClr>
                  </a:outerShdw>
                </a:effectLst>
              </a:rPr>
              <a:t>, 	XSLT</a:t>
            </a:r>
            <a:endParaRPr lang="de-DE" dirty="0">
              <a:solidFill>
                <a:schemeClr val="tx2"/>
              </a:solidFill>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de-DE" dirty="0">
              <a:solidFill>
                <a:schemeClr val="tx1"/>
              </a:solidFill>
            </a:endParaRPr>
          </a:p>
        </p:txBody>
      </p:sp>
      <p:sp>
        <p:nvSpPr>
          <p:cNvPr id="2" name="Foliennummernplatzhalter 1"/>
          <p:cNvSpPr>
            <a:spLocks noGrp="1"/>
          </p:cNvSpPr>
          <p:nvPr>
            <p:ph type="sldNum" sz="quarter" idx="12"/>
          </p:nvPr>
        </p:nvSpPr>
        <p:spPr/>
        <p:txBody>
          <a:bodyPr/>
          <a:lstStyle/>
          <a:p>
            <a:fld id="{2C03746F-B42A-474D-94FA-02D6826DE614}" type="slidenum">
              <a:rPr lang="de-DE" smtClean="0"/>
              <a:t>32</a:t>
            </a:fld>
            <a:endParaRPr lang="de-DE" dirty="0"/>
          </a:p>
        </p:txBody>
      </p:sp>
    </p:spTree>
    <p:extLst>
      <p:ext uri="{BB962C8B-B14F-4D97-AF65-F5344CB8AC3E}">
        <p14:creationId xmlns:p14="http://schemas.microsoft.com/office/powerpoint/2010/main" val="287754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0256E-6 7.40741E-7 L 0.00032 -0.26551 " pathEditMode="relative" rAng="0" ptsTypes="AA">
                                      <p:cBhvr>
                                        <p:cTn id="6" dur="2000" fill="hold"/>
                                        <p:tgtEl>
                                          <p:spTgt spid="14"/>
                                        </p:tgtEl>
                                        <p:attrNameLst>
                                          <p:attrName>ppt_x</p:attrName>
                                          <p:attrName>ppt_y</p:attrName>
                                        </p:attrNameLst>
                                      </p:cBhvr>
                                      <p:rCtr x="16" y="-13287"/>
                                    </p:animMotion>
                                  </p:childTnLst>
                                </p:cTn>
                              </p:par>
                              <p:par>
                                <p:cTn id="7" presetID="42" presetClass="path" presetSubtype="0" accel="50000" decel="50000" fill="hold" nodeType="withEffect">
                                  <p:stCondLst>
                                    <p:cond delay="0"/>
                                  </p:stCondLst>
                                  <p:childTnLst>
                                    <p:animMotion origin="layout" path="M -4.61538E-6 2.22222E-6 L 0.00033 -0.26528 " pathEditMode="relative" rAng="0" ptsTypes="AA">
                                      <p:cBhvr>
                                        <p:cTn id="8" dur="2000" fill="hold"/>
                                        <p:tgtEl>
                                          <p:spTgt spid="12"/>
                                        </p:tgtEl>
                                        <p:attrNameLst>
                                          <p:attrName>ppt_x</p:attrName>
                                          <p:attrName>ppt_y</p:attrName>
                                        </p:attrNameLst>
                                      </p:cBhvr>
                                      <p:rCtr x="16" y="-13264"/>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400" dirty="0" smtClean="0"/>
              <a:t>Programmierung – Popularität verschiedener sprachen</a:t>
            </a:r>
            <a:endParaRPr lang="de-DE" sz="2400" dirty="0"/>
          </a:p>
        </p:txBody>
      </p:sp>
      <p:sp>
        <p:nvSpPr>
          <p:cNvPr id="8" name="Textfeld 7">
            <a:extLst>
              <a:ext uri="{FF2B5EF4-FFF2-40B4-BE49-F238E27FC236}">
                <a16:creationId xmlns:a16="http://schemas.microsoft.com/office/drawing/2014/main" id="{0E3F2325-14A7-4F76-9DF7-47D86706F18C}"/>
              </a:ext>
            </a:extLst>
          </p:cNvPr>
          <p:cNvSpPr txBox="1"/>
          <p:nvPr/>
        </p:nvSpPr>
        <p:spPr>
          <a:xfrm>
            <a:off x="2226104" y="6242560"/>
            <a:ext cx="5453096" cy="276999"/>
          </a:xfrm>
          <a:prstGeom prst="rect">
            <a:avLst/>
          </a:prstGeom>
          <a:solidFill>
            <a:schemeClr val="bg1"/>
          </a:solidFill>
        </p:spPr>
        <p:txBody>
          <a:bodyPr wrap="none" rtlCol="0">
            <a:spAutoFit/>
          </a:bodyPr>
          <a:lstStyle/>
          <a:p>
            <a:r>
              <a:rPr lang="de-DE" sz="1200" b="1" dirty="0"/>
              <a:t>https://www.tiobe.com/tiobe-index/ </a:t>
            </a:r>
            <a:r>
              <a:rPr lang="de-DE" sz="1200" b="1" dirty="0" smtClean="0"/>
              <a:t>- Abgerufen am 19.07.2021 um 11:10 </a:t>
            </a:r>
            <a:endParaRPr lang="de-DE" sz="1200" b="1" dirty="0"/>
          </a:p>
        </p:txBody>
      </p:sp>
      <p:pic>
        <p:nvPicPr>
          <p:cNvPr id="6" name="Grafik 5"/>
          <p:cNvPicPr>
            <a:picLocks noChangeAspect="1"/>
          </p:cNvPicPr>
          <p:nvPr/>
        </p:nvPicPr>
        <p:blipFill>
          <a:blip r:embed="rId3"/>
          <a:stretch>
            <a:fillRect/>
          </a:stretch>
        </p:blipFill>
        <p:spPr>
          <a:xfrm>
            <a:off x="3008784" y="938943"/>
            <a:ext cx="4895849" cy="5250620"/>
          </a:xfrm>
          <a:prstGeom prst="rect">
            <a:avLst/>
          </a:prstGeom>
        </p:spPr>
      </p:pic>
      <p:sp>
        <p:nvSpPr>
          <p:cNvPr id="9" name="Textfeld 8"/>
          <p:cNvSpPr txBox="1"/>
          <p:nvPr/>
        </p:nvSpPr>
        <p:spPr>
          <a:xfrm>
            <a:off x="200472" y="1268760"/>
            <a:ext cx="2808312" cy="3240360"/>
          </a:xfrm>
          <a:prstGeom prst="rect">
            <a:avLst/>
          </a:prstGeom>
          <a:noFill/>
        </p:spPr>
        <p:txBody>
          <a:bodyPr wrap="square" lIns="0" tIns="0" rIns="0" bIns="0" rtlCol="0">
            <a:noAutofit/>
          </a:bodyPr>
          <a:lstStyle/>
          <a:p>
            <a:pPr algn="l"/>
            <a:r>
              <a:rPr lang="de-DE" sz="1600" dirty="0" smtClean="0">
                <a:solidFill>
                  <a:schemeClr val="tx2">
                    <a:lumMod val="75000"/>
                  </a:schemeClr>
                </a:solidFill>
                <a:effectLst>
                  <a:outerShdw blurRad="38100" dist="38100" dir="2700000" algn="tl">
                    <a:srgbClr val="000000">
                      <a:alpha val="43137"/>
                    </a:srgbClr>
                  </a:outerShdw>
                </a:effectLst>
              </a:rPr>
              <a:t>TIOBE Index </a:t>
            </a:r>
          </a:p>
          <a:p>
            <a:pPr algn="l"/>
            <a:r>
              <a:rPr lang="de-DE" sz="1600" dirty="0" smtClean="0">
                <a:solidFill>
                  <a:schemeClr val="tx2">
                    <a:lumMod val="75000"/>
                  </a:schemeClr>
                </a:solidFill>
                <a:effectLst>
                  <a:outerShdw blurRad="38100" dist="38100" dir="2700000" algn="tl">
                    <a:srgbClr val="000000">
                      <a:alpha val="43137"/>
                    </a:srgbClr>
                  </a:outerShdw>
                </a:effectLst>
              </a:rPr>
              <a:t>(TIOBE = Firmenname)</a:t>
            </a:r>
          </a:p>
          <a:p>
            <a:pPr algn="l"/>
            <a:endParaRPr lang="de-DE" sz="1600" dirty="0">
              <a:solidFill>
                <a:schemeClr val="tx2">
                  <a:lumMod val="75000"/>
                </a:schemeClr>
              </a:solidFill>
              <a:effectLst>
                <a:outerShdw blurRad="38100" dist="38100" dir="2700000" algn="tl">
                  <a:srgbClr val="000000">
                    <a:alpha val="43137"/>
                  </a:srgbClr>
                </a:outerShdw>
              </a:effectLst>
            </a:endParaRPr>
          </a:p>
          <a:p>
            <a:r>
              <a:rPr lang="de-DE" sz="1600" dirty="0" smtClean="0">
                <a:solidFill>
                  <a:schemeClr val="tx2">
                    <a:lumMod val="75000"/>
                  </a:schemeClr>
                </a:solidFill>
                <a:effectLst>
                  <a:outerShdw blurRad="38100" dist="38100" dir="2700000" algn="tl">
                    <a:srgbClr val="000000">
                      <a:alpha val="43137"/>
                    </a:srgbClr>
                  </a:outerShdw>
                </a:effectLst>
              </a:rPr>
              <a:t>Zeigt welche Programmiersprache </a:t>
            </a:r>
            <a:r>
              <a:rPr lang="de-DE" sz="1600" dirty="0">
                <a:solidFill>
                  <a:schemeClr val="tx2">
                    <a:lumMod val="75000"/>
                  </a:schemeClr>
                </a:solidFill>
                <a:effectLst>
                  <a:outerShdw blurRad="38100" dist="38100" dir="2700000" algn="tl">
                    <a:srgbClr val="000000">
                      <a:alpha val="43137"/>
                    </a:srgbClr>
                  </a:outerShdw>
                </a:effectLst>
              </a:rPr>
              <a:t>in den, gemäß Alexa Internet, wichtigsten Internetseiten mit </a:t>
            </a:r>
            <a:r>
              <a:rPr lang="de-DE" sz="1600" dirty="0" smtClean="0">
                <a:solidFill>
                  <a:schemeClr val="tx2">
                    <a:lumMod val="75000"/>
                  </a:schemeClr>
                </a:solidFill>
                <a:effectLst>
                  <a:outerShdw blurRad="38100" dist="38100" dir="2700000" algn="tl">
                    <a:srgbClr val="000000">
                      <a:alpha val="43137"/>
                    </a:srgbClr>
                  </a:outerShdw>
                </a:effectLst>
              </a:rPr>
              <a:t>Suchfunktion, am meisten gesucht wurde.</a:t>
            </a:r>
            <a:endParaRPr lang="de-DE" sz="1600" dirty="0">
              <a:solidFill>
                <a:schemeClr val="tx2">
                  <a:lumMod val="75000"/>
                </a:schemeClr>
              </a:solidFill>
              <a:effectLst>
                <a:outerShdw blurRad="38100" dist="38100" dir="2700000" algn="tl">
                  <a:srgbClr val="000000">
                    <a:alpha val="43137"/>
                  </a:srgbClr>
                </a:outerShdw>
              </a:effectLst>
            </a:endParaRPr>
          </a:p>
        </p:txBody>
      </p:sp>
      <p:sp>
        <p:nvSpPr>
          <p:cNvPr id="2" name="Foliennummernplatzhalter 1"/>
          <p:cNvSpPr>
            <a:spLocks noGrp="1"/>
          </p:cNvSpPr>
          <p:nvPr>
            <p:ph type="sldNum" sz="quarter" idx="12"/>
          </p:nvPr>
        </p:nvSpPr>
        <p:spPr/>
        <p:txBody>
          <a:bodyPr/>
          <a:lstStyle/>
          <a:p>
            <a:fld id="{2C03746F-B42A-474D-94FA-02D6826DE614}" type="slidenum">
              <a:rPr lang="de-DE" smtClean="0"/>
              <a:t>33</a:t>
            </a:fld>
            <a:endParaRPr lang="de-DE" dirty="0"/>
          </a:p>
        </p:txBody>
      </p:sp>
    </p:spTree>
    <p:extLst>
      <p:ext uri="{BB962C8B-B14F-4D97-AF65-F5344CB8AC3E}">
        <p14:creationId xmlns:p14="http://schemas.microsoft.com/office/powerpoint/2010/main" val="423042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400" dirty="0" smtClean="0"/>
              <a:t>Programmierung – Popularität verschiedener sprachen</a:t>
            </a:r>
            <a:endParaRPr lang="de-DE" sz="2400" dirty="0"/>
          </a:p>
        </p:txBody>
      </p:sp>
      <p:sp>
        <p:nvSpPr>
          <p:cNvPr id="8" name="Textfeld 7">
            <a:extLst>
              <a:ext uri="{FF2B5EF4-FFF2-40B4-BE49-F238E27FC236}">
                <a16:creationId xmlns:a16="http://schemas.microsoft.com/office/drawing/2014/main" id="{0E3F2325-14A7-4F76-9DF7-47D86706F18C}"/>
              </a:ext>
            </a:extLst>
          </p:cNvPr>
          <p:cNvSpPr txBox="1"/>
          <p:nvPr/>
        </p:nvSpPr>
        <p:spPr>
          <a:xfrm>
            <a:off x="2226104" y="6242560"/>
            <a:ext cx="5203925" cy="276999"/>
          </a:xfrm>
          <a:prstGeom prst="rect">
            <a:avLst/>
          </a:prstGeom>
          <a:solidFill>
            <a:schemeClr val="bg1"/>
          </a:solidFill>
        </p:spPr>
        <p:txBody>
          <a:bodyPr wrap="none" rtlCol="0">
            <a:spAutoFit/>
          </a:bodyPr>
          <a:lstStyle/>
          <a:p>
            <a:r>
              <a:rPr lang="en-US" sz="1200" b="1" dirty="0" smtClean="0"/>
              <a:t>https://pypl.github.io/PYPL.html </a:t>
            </a:r>
            <a:r>
              <a:rPr lang="de-DE" sz="1200" b="1" dirty="0" smtClean="0"/>
              <a:t>- Abgerufen am 20.07.2021 um 11:27</a:t>
            </a:r>
            <a:endParaRPr lang="de-DE" sz="1200" b="1" dirty="0"/>
          </a:p>
        </p:txBody>
      </p:sp>
      <p:pic>
        <p:nvPicPr>
          <p:cNvPr id="2" name="Grafik 1"/>
          <p:cNvPicPr>
            <a:picLocks noChangeAspect="1"/>
          </p:cNvPicPr>
          <p:nvPr/>
        </p:nvPicPr>
        <p:blipFill>
          <a:blip r:embed="rId3"/>
          <a:stretch>
            <a:fillRect/>
          </a:stretch>
        </p:blipFill>
        <p:spPr>
          <a:xfrm>
            <a:off x="3296816" y="845271"/>
            <a:ext cx="3319823" cy="5400331"/>
          </a:xfrm>
          <a:prstGeom prst="rect">
            <a:avLst/>
          </a:prstGeom>
        </p:spPr>
      </p:pic>
      <p:sp>
        <p:nvSpPr>
          <p:cNvPr id="4" name="Textfeld 3"/>
          <p:cNvSpPr txBox="1"/>
          <p:nvPr/>
        </p:nvSpPr>
        <p:spPr>
          <a:xfrm>
            <a:off x="200472" y="1268760"/>
            <a:ext cx="2808312" cy="3240360"/>
          </a:xfrm>
          <a:prstGeom prst="rect">
            <a:avLst/>
          </a:prstGeom>
          <a:noFill/>
        </p:spPr>
        <p:txBody>
          <a:bodyPr wrap="square" lIns="0" tIns="0" rIns="0" bIns="0" rtlCol="0">
            <a:noAutofit/>
          </a:bodyPr>
          <a:lstStyle/>
          <a:p>
            <a:pPr algn="l"/>
            <a:r>
              <a:rPr lang="de-DE" sz="1600" dirty="0" smtClean="0">
                <a:solidFill>
                  <a:schemeClr val="tx2">
                    <a:lumMod val="75000"/>
                  </a:schemeClr>
                </a:solidFill>
                <a:effectLst>
                  <a:outerShdw blurRad="38100" dist="38100" dir="2700000" algn="tl">
                    <a:srgbClr val="000000">
                      <a:alpha val="43137"/>
                    </a:srgbClr>
                  </a:outerShdw>
                </a:effectLst>
              </a:rPr>
              <a:t>PYPL (</a:t>
            </a:r>
            <a:r>
              <a:rPr lang="de-DE" sz="1600" u="sng" dirty="0" err="1" smtClean="0">
                <a:solidFill>
                  <a:srgbClr val="FF0000"/>
                </a:solidFill>
                <a:effectLst>
                  <a:outerShdw blurRad="38100" dist="38100" dir="2700000" algn="tl">
                    <a:srgbClr val="000000">
                      <a:alpha val="43137"/>
                    </a:srgbClr>
                  </a:outerShdw>
                </a:effectLst>
              </a:rPr>
              <a:t>P</a:t>
            </a:r>
            <a:r>
              <a:rPr lang="de-DE" sz="1600" dirty="0" err="1" smtClean="0">
                <a:solidFill>
                  <a:schemeClr val="tx2">
                    <a:lumMod val="75000"/>
                  </a:schemeClr>
                </a:solidFill>
                <a:effectLst>
                  <a:outerShdw blurRad="38100" dist="38100" dir="2700000" algn="tl">
                    <a:srgbClr val="000000">
                      <a:alpha val="43137"/>
                    </a:srgbClr>
                  </a:outerShdw>
                </a:effectLst>
              </a:rPr>
              <a:t>opularit</a:t>
            </a:r>
            <a:r>
              <a:rPr lang="de-DE" sz="1600" u="sng" dirty="0" err="1" smtClean="0">
                <a:solidFill>
                  <a:srgbClr val="FF0000"/>
                </a:solidFill>
                <a:effectLst>
                  <a:outerShdw blurRad="38100" dist="38100" dir="2700000" algn="tl">
                    <a:srgbClr val="000000">
                      <a:alpha val="43137"/>
                    </a:srgbClr>
                  </a:outerShdw>
                </a:effectLst>
              </a:rPr>
              <a:t>Y</a:t>
            </a:r>
            <a:r>
              <a:rPr lang="de-DE" sz="1600" dirty="0" smtClean="0">
                <a:solidFill>
                  <a:schemeClr val="tx2">
                    <a:lumMod val="75000"/>
                  </a:schemeClr>
                </a:solidFill>
                <a:effectLst>
                  <a:outerShdw blurRad="38100" dist="38100" dir="2700000" algn="tl">
                    <a:srgbClr val="000000">
                      <a:alpha val="43137"/>
                    </a:srgbClr>
                  </a:outerShdw>
                </a:effectLst>
              </a:rPr>
              <a:t> </a:t>
            </a:r>
            <a:r>
              <a:rPr lang="de-DE" sz="1600" dirty="0" err="1" smtClean="0">
                <a:solidFill>
                  <a:schemeClr val="tx2">
                    <a:lumMod val="75000"/>
                  </a:schemeClr>
                </a:solidFill>
                <a:effectLst>
                  <a:outerShdw blurRad="38100" dist="38100" dir="2700000" algn="tl">
                    <a:srgbClr val="000000">
                      <a:alpha val="43137"/>
                    </a:srgbClr>
                  </a:outerShdw>
                </a:effectLst>
              </a:rPr>
              <a:t>of</a:t>
            </a:r>
            <a:r>
              <a:rPr lang="de-DE" sz="1600" dirty="0" smtClean="0">
                <a:solidFill>
                  <a:schemeClr val="tx2">
                    <a:lumMod val="75000"/>
                  </a:schemeClr>
                </a:solidFill>
                <a:effectLst>
                  <a:outerShdw blurRad="38100" dist="38100" dir="2700000" algn="tl">
                    <a:srgbClr val="000000">
                      <a:alpha val="43137"/>
                    </a:srgbClr>
                  </a:outerShdw>
                </a:effectLst>
              </a:rPr>
              <a:t> </a:t>
            </a:r>
            <a:r>
              <a:rPr lang="de-DE" sz="1600" u="sng" dirty="0" err="1" smtClean="0">
                <a:solidFill>
                  <a:srgbClr val="FF0000"/>
                </a:solidFill>
                <a:effectLst>
                  <a:outerShdw blurRad="38100" dist="38100" dir="2700000" algn="tl">
                    <a:srgbClr val="000000">
                      <a:alpha val="43137"/>
                    </a:srgbClr>
                  </a:outerShdw>
                </a:effectLst>
              </a:rPr>
              <a:t>P</a:t>
            </a:r>
            <a:r>
              <a:rPr lang="de-DE" sz="1600" dirty="0" err="1" smtClean="0">
                <a:solidFill>
                  <a:schemeClr val="tx2">
                    <a:lumMod val="75000"/>
                  </a:schemeClr>
                </a:solidFill>
                <a:effectLst>
                  <a:outerShdw blurRad="38100" dist="38100" dir="2700000" algn="tl">
                    <a:srgbClr val="000000">
                      <a:alpha val="43137"/>
                    </a:srgbClr>
                  </a:outerShdw>
                </a:effectLst>
              </a:rPr>
              <a:t>rogramming</a:t>
            </a:r>
            <a:r>
              <a:rPr lang="de-DE" sz="1600" dirty="0" smtClean="0">
                <a:solidFill>
                  <a:schemeClr val="tx2">
                    <a:lumMod val="75000"/>
                  </a:schemeClr>
                </a:solidFill>
                <a:effectLst>
                  <a:outerShdw blurRad="38100" dist="38100" dir="2700000" algn="tl">
                    <a:srgbClr val="000000">
                      <a:alpha val="43137"/>
                    </a:srgbClr>
                  </a:outerShdw>
                </a:effectLst>
              </a:rPr>
              <a:t> </a:t>
            </a:r>
            <a:r>
              <a:rPr lang="de-DE" sz="1600" u="sng" dirty="0" smtClean="0">
                <a:solidFill>
                  <a:srgbClr val="FF0000"/>
                </a:solidFill>
                <a:effectLst>
                  <a:outerShdw blurRad="38100" dist="38100" dir="2700000" algn="tl">
                    <a:srgbClr val="000000">
                      <a:alpha val="43137"/>
                    </a:srgbClr>
                  </a:outerShdw>
                </a:effectLst>
              </a:rPr>
              <a:t>L</a:t>
            </a:r>
            <a:r>
              <a:rPr lang="de-DE" sz="1600" dirty="0" smtClean="0">
                <a:solidFill>
                  <a:schemeClr val="tx2">
                    <a:lumMod val="75000"/>
                  </a:schemeClr>
                </a:solidFill>
                <a:effectLst>
                  <a:outerShdw blurRad="38100" dist="38100" dir="2700000" algn="tl">
                    <a:srgbClr val="000000">
                      <a:alpha val="43137"/>
                    </a:srgbClr>
                  </a:outerShdw>
                </a:effectLst>
              </a:rPr>
              <a:t>anguage)</a:t>
            </a:r>
          </a:p>
          <a:p>
            <a:pPr algn="l"/>
            <a:endParaRPr lang="de-DE" sz="1600" dirty="0">
              <a:solidFill>
                <a:schemeClr val="tx2">
                  <a:lumMod val="75000"/>
                </a:schemeClr>
              </a:solidFill>
              <a:effectLst>
                <a:outerShdw blurRad="38100" dist="38100" dir="2700000" algn="tl">
                  <a:srgbClr val="000000">
                    <a:alpha val="43137"/>
                  </a:srgbClr>
                </a:outerShdw>
              </a:effectLst>
            </a:endParaRPr>
          </a:p>
          <a:p>
            <a:pPr algn="l"/>
            <a:r>
              <a:rPr lang="de-DE" sz="1600" smtClean="0">
                <a:solidFill>
                  <a:schemeClr val="tx2">
                    <a:lumMod val="75000"/>
                  </a:schemeClr>
                </a:solidFill>
                <a:effectLst>
                  <a:outerShdw blurRad="38100" dist="38100" dir="2700000" algn="tl">
                    <a:srgbClr val="000000">
                      <a:alpha val="43137"/>
                    </a:srgbClr>
                  </a:outerShdw>
                </a:effectLst>
              </a:rPr>
              <a:t>Zeigt </a:t>
            </a:r>
            <a:r>
              <a:rPr lang="de-DE" sz="1600" dirty="0" smtClean="0">
                <a:solidFill>
                  <a:schemeClr val="tx2">
                    <a:lumMod val="75000"/>
                  </a:schemeClr>
                </a:solidFill>
                <a:effectLst>
                  <a:outerShdw blurRad="38100" dist="38100" dir="2700000" algn="tl">
                    <a:srgbClr val="000000">
                      <a:alpha val="43137"/>
                    </a:srgbClr>
                  </a:outerShdw>
                </a:effectLst>
              </a:rPr>
              <a:t>gem. Google Trends die Sprache für die am meisten nach Tutorials gesucht wird.</a:t>
            </a:r>
          </a:p>
        </p:txBody>
      </p:sp>
      <p:sp>
        <p:nvSpPr>
          <p:cNvPr id="5" name="Foliennummernplatzhalter 4"/>
          <p:cNvSpPr>
            <a:spLocks noGrp="1"/>
          </p:cNvSpPr>
          <p:nvPr>
            <p:ph type="sldNum" sz="quarter" idx="12"/>
          </p:nvPr>
        </p:nvSpPr>
        <p:spPr/>
        <p:txBody>
          <a:bodyPr/>
          <a:lstStyle/>
          <a:p>
            <a:fld id="{2C03746F-B42A-474D-94FA-02D6826DE614}" type="slidenum">
              <a:rPr lang="de-DE" smtClean="0"/>
              <a:t>34</a:t>
            </a:fld>
            <a:endParaRPr lang="de-DE" dirty="0"/>
          </a:p>
        </p:txBody>
      </p:sp>
    </p:spTree>
    <p:extLst>
      <p:ext uri="{BB962C8B-B14F-4D97-AF65-F5344CB8AC3E}">
        <p14:creationId xmlns:p14="http://schemas.microsoft.com/office/powerpoint/2010/main" val="409842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157D428-AB15-4AE7-96DD-4F14B172E3B3}"/>
              </a:ext>
            </a:extLst>
          </p:cNvPr>
          <p:cNvSpPr>
            <a:spLocks noGrp="1"/>
          </p:cNvSpPr>
          <p:nvPr>
            <p:ph type="body" sz="quarter" idx="12"/>
          </p:nvPr>
        </p:nvSpPr>
        <p:spPr/>
        <p:txBody>
          <a:bodyPr/>
          <a:lstStyle/>
          <a:p>
            <a:endParaRPr lang="de-DE" dirty="0"/>
          </a:p>
        </p:txBody>
      </p:sp>
      <p:sp>
        <p:nvSpPr>
          <p:cNvPr id="4" name="Titel 3">
            <a:extLst>
              <a:ext uri="{FF2B5EF4-FFF2-40B4-BE49-F238E27FC236}">
                <a16:creationId xmlns:a16="http://schemas.microsoft.com/office/drawing/2014/main" id="{33C9922C-C02C-492C-ACB3-C7934EA6C81B}"/>
              </a:ext>
            </a:extLst>
          </p:cNvPr>
          <p:cNvSpPr>
            <a:spLocks noGrp="1"/>
          </p:cNvSpPr>
          <p:nvPr>
            <p:ph type="title"/>
          </p:nvPr>
        </p:nvSpPr>
        <p:spPr/>
        <p:txBody>
          <a:bodyPr/>
          <a:lstStyle/>
          <a:p>
            <a:endParaRPr lang="de-DE"/>
          </a:p>
        </p:txBody>
      </p:sp>
      <p:sp>
        <p:nvSpPr>
          <p:cNvPr id="5" name="Foliennummernplatzhalter 4">
            <a:extLst>
              <a:ext uri="{FF2B5EF4-FFF2-40B4-BE49-F238E27FC236}">
                <a16:creationId xmlns:a16="http://schemas.microsoft.com/office/drawing/2014/main" id="{F4AEF72D-8CDC-4CDF-A6E3-B137201551E9}"/>
              </a:ext>
            </a:extLst>
          </p:cNvPr>
          <p:cNvSpPr>
            <a:spLocks noGrp="1"/>
          </p:cNvSpPr>
          <p:nvPr>
            <p:ph type="sldNum" sz="quarter" idx="4"/>
          </p:nvPr>
        </p:nvSpPr>
        <p:spPr/>
        <p:txBody>
          <a:bodyPr/>
          <a:lstStyle/>
          <a:p>
            <a:pPr lvl="1"/>
            <a:r>
              <a:rPr lang="de-DE"/>
              <a:t>Seite </a:t>
            </a:r>
            <a:fld id="{1D1D483D-FEC3-446D-8179-266568F5915B}" type="slidenum">
              <a:rPr lang="de-DE" smtClean="0"/>
              <a:pPr lvl="1"/>
              <a:t>35</a:t>
            </a:fld>
            <a:endParaRPr lang="de-DE" dirty="0"/>
          </a:p>
        </p:txBody>
      </p:sp>
      <p:pic>
        <p:nvPicPr>
          <p:cNvPr id="6" name="Grafik 5">
            <a:extLst>
              <a:ext uri="{FF2B5EF4-FFF2-40B4-BE49-F238E27FC236}">
                <a16:creationId xmlns:a16="http://schemas.microsoft.com/office/drawing/2014/main" id="{20F70618-E327-43B4-92F9-C89CDF044C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9916695" cy="6858000"/>
          </a:xfrm>
          <a:prstGeom prst="rect">
            <a:avLst/>
          </a:prstGeom>
        </p:spPr>
      </p:pic>
    </p:spTree>
    <p:extLst>
      <p:ext uri="{BB962C8B-B14F-4D97-AF65-F5344CB8AC3E}">
        <p14:creationId xmlns:p14="http://schemas.microsoft.com/office/powerpoint/2010/main" val="36604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feil nach rechts 29"/>
          <p:cNvSpPr/>
          <p:nvPr/>
        </p:nvSpPr>
        <p:spPr>
          <a:xfrm>
            <a:off x="3477712" y="2758618"/>
            <a:ext cx="2900405"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rechts 20"/>
          <p:cNvSpPr/>
          <p:nvPr/>
        </p:nvSpPr>
        <p:spPr>
          <a:xfrm rot="5400000">
            <a:off x="1487874" y="2139154"/>
            <a:ext cx="626741"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p:cNvSpPr>
            <a:spLocks noGrp="1"/>
          </p:cNvSpPr>
          <p:nvPr>
            <p:ph type="body" sz="quarter" idx="15"/>
          </p:nvPr>
        </p:nvSpPr>
        <p:spPr/>
        <p:txBody>
          <a:bodyPr/>
          <a:lstStyle/>
          <a:p>
            <a:pPr algn="ctr"/>
            <a:r>
              <a:rPr lang="de-DE" sz="2400" dirty="0" smtClean="0"/>
              <a:t>Programmierung – Compilersprachen</a:t>
            </a:r>
            <a:endParaRPr lang="de-DE" sz="2400" dirty="0"/>
          </a:p>
        </p:txBody>
      </p:sp>
      <p:sp>
        <p:nvSpPr>
          <p:cNvPr id="16" name="Rechteck 15"/>
          <p:cNvSpPr/>
          <p:nvPr/>
        </p:nvSpPr>
        <p:spPr>
          <a:xfrm>
            <a:off x="416496" y="1052736"/>
            <a:ext cx="2769505"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Programmtext</a:t>
            </a:r>
          </a:p>
          <a:p>
            <a:pPr lvl="0" algn="ctr" defTabSz="1111250">
              <a:lnSpc>
                <a:spcPct val="90000"/>
              </a:lnSpc>
              <a:spcBef>
                <a:spcPct val="0"/>
              </a:spcBef>
              <a:spcAft>
                <a:spcPct val="35000"/>
              </a:spcAft>
            </a:pPr>
            <a:r>
              <a:rPr lang="de-DE" sz="2800" kern="1200" smtClean="0">
                <a:latin typeface="Century Gothic" panose="020B0502020202020204" pitchFamily="34" charset="0"/>
              </a:rPr>
              <a:t>(Z.B</a:t>
            </a:r>
            <a:r>
              <a:rPr lang="de-DE" sz="2800" kern="1200" dirty="0" smtClean="0">
                <a:latin typeface="Century Gothic" panose="020B0502020202020204" pitchFamily="34" charset="0"/>
              </a:rPr>
              <a:t>. </a:t>
            </a:r>
            <a:r>
              <a:rPr lang="de-DE" sz="2800" dirty="0" smtClean="0">
                <a:latin typeface="Century Gothic" panose="020B0502020202020204" pitchFamily="34" charset="0"/>
              </a:rPr>
              <a:t>C++)</a:t>
            </a:r>
            <a:endParaRPr lang="de-DE" sz="2800" kern="1200" dirty="0">
              <a:latin typeface="Century Gothic" panose="020B0502020202020204" pitchFamily="34" charset="0"/>
            </a:endParaRPr>
          </a:p>
        </p:txBody>
      </p:sp>
      <p:sp>
        <p:nvSpPr>
          <p:cNvPr id="20" name="Rechteck 19"/>
          <p:cNvSpPr/>
          <p:nvPr/>
        </p:nvSpPr>
        <p:spPr>
          <a:xfrm>
            <a:off x="416496" y="2780930"/>
            <a:ext cx="2769505"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Compiler</a:t>
            </a:r>
            <a:endParaRPr lang="de-DE" sz="2800" kern="1200" dirty="0">
              <a:latin typeface="Century Gothic" panose="020B0502020202020204" pitchFamily="34" charset="0"/>
            </a:endParaRPr>
          </a:p>
        </p:txBody>
      </p:sp>
      <p:sp>
        <p:nvSpPr>
          <p:cNvPr id="22" name="Pfeil nach rechts 21"/>
          <p:cNvSpPr/>
          <p:nvPr/>
        </p:nvSpPr>
        <p:spPr>
          <a:xfrm rot="5400000">
            <a:off x="1357753" y="4025258"/>
            <a:ext cx="886980"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416496" y="4795938"/>
            <a:ext cx="2769505"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Maschinen-näherer Code</a:t>
            </a:r>
            <a:endParaRPr lang="de-DE" sz="2800" kern="1200" dirty="0">
              <a:latin typeface="Century Gothic" panose="020B0502020202020204" pitchFamily="34" charset="0"/>
            </a:endParaRPr>
          </a:p>
        </p:txBody>
      </p:sp>
      <p:sp>
        <p:nvSpPr>
          <p:cNvPr id="25" name="Rechteck 24"/>
          <p:cNvSpPr/>
          <p:nvPr/>
        </p:nvSpPr>
        <p:spPr>
          <a:xfrm>
            <a:off x="5241032" y="1059226"/>
            <a:ext cx="2769505"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Linker</a:t>
            </a:r>
            <a:endParaRPr lang="de-DE" sz="2800" kern="1200" dirty="0">
              <a:latin typeface="Century Gothic" panose="020B0502020202020204" pitchFamily="34" charset="0"/>
            </a:endParaRPr>
          </a:p>
        </p:txBody>
      </p:sp>
      <p:sp>
        <p:nvSpPr>
          <p:cNvPr id="26" name="Textfeld 25"/>
          <p:cNvSpPr txBox="1"/>
          <p:nvPr/>
        </p:nvSpPr>
        <p:spPr>
          <a:xfrm>
            <a:off x="2129649" y="4171575"/>
            <a:ext cx="4248468" cy="371481"/>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Syntaxprüfung, Analyse und Optimierung </a:t>
            </a:r>
          </a:p>
        </p:txBody>
      </p:sp>
      <p:sp>
        <p:nvSpPr>
          <p:cNvPr id="28" name="Pfeil nach rechts 27"/>
          <p:cNvSpPr/>
          <p:nvPr/>
        </p:nvSpPr>
        <p:spPr>
          <a:xfrm rot="5400000">
            <a:off x="2358195" y="2844432"/>
            <a:ext cx="1997475"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rot="5400000">
            <a:off x="5617084" y="2854388"/>
            <a:ext cx="2017387"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p:cNvSpPr txBox="1"/>
          <p:nvPr/>
        </p:nvSpPr>
        <p:spPr>
          <a:xfrm>
            <a:off x="3718032" y="3323747"/>
            <a:ext cx="2469943" cy="867739"/>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Im Code </a:t>
            </a:r>
            <a:r>
              <a:rPr lang="de-DE" smtClean="0">
                <a:solidFill>
                  <a:schemeClr val="tx2"/>
                </a:solidFill>
                <a:effectLst>
                  <a:outerShdw blurRad="38100" dist="38100" dir="2700000" algn="tl">
                    <a:srgbClr val="000000">
                      <a:alpha val="43137"/>
                    </a:srgbClr>
                  </a:outerShdw>
                </a:effectLst>
              </a:rPr>
              <a:t>definierte Zusatzbibliotheken</a:t>
            </a:r>
            <a:endParaRPr lang="de-DE" dirty="0" smtClean="0">
              <a:solidFill>
                <a:schemeClr val="tx2"/>
              </a:solidFill>
              <a:effectLst>
                <a:outerShdw blurRad="38100" dist="38100" dir="2700000" algn="tl">
                  <a:srgbClr val="000000">
                    <a:alpha val="43137"/>
                  </a:srgbClr>
                </a:outerShdw>
              </a:effectLst>
            </a:endParaRPr>
          </a:p>
        </p:txBody>
      </p:sp>
      <p:sp>
        <p:nvSpPr>
          <p:cNvPr id="32" name="Pfeil nach rechts 31"/>
          <p:cNvSpPr/>
          <p:nvPr/>
        </p:nvSpPr>
        <p:spPr>
          <a:xfrm rot="10800000">
            <a:off x="6825207" y="2784387"/>
            <a:ext cx="951150"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p:cNvSpPr/>
          <p:nvPr/>
        </p:nvSpPr>
        <p:spPr>
          <a:xfrm>
            <a:off x="7776359" y="2524590"/>
            <a:ext cx="1818364"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000" dirty="0" smtClean="0">
                <a:latin typeface="Century Gothic" panose="020B0502020202020204" pitchFamily="34" charset="0"/>
              </a:rPr>
              <a:t>Vordefinierte </a:t>
            </a:r>
            <a:r>
              <a:rPr lang="de-DE" sz="2000" smtClean="0">
                <a:latin typeface="Century Gothic" panose="020B0502020202020204" pitchFamily="34" charset="0"/>
              </a:rPr>
              <a:t>Bibliotheken (z.B</a:t>
            </a:r>
            <a:r>
              <a:rPr lang="de-DE" sz="2000" dirty="0" smtClean="0">
                <a:latin typeface="Century Gothic" panose="020B0502020202020204" pitchFamily="34" charset="0"/>
              </a:rPr>
              <a:t>. .</a:t>
            </a:r>
            <a:r>
              <a:rPr lang="de-DE" sz="2000" dirty="0" err="1" smtClean="0">
                <a:latin typeface="Century Gothic" panose="020B0502020202020204" pitchFamily="34" charset="0"/>
              </a:rPr>
              <a:t>dll</a:t>
            </a:r>
            <a:r>
              <a:rPr lang="de-DE" sz="2000" dirty="0" smtClean="0">
                <a:latin typeface="Century Gothic" panose="020B0502020202020204" pitchFamily="34" charset="0"/>
              </a:rPr>
              <a:t>)</a:t>
            </a:r>
            <a:endParaRPr lang="de-DE" sz="2000" kern="1200" dirty="0">
              <a:latin typeface="Century Gothic" panose="020B0502020202020204" pitchFamily="34" charset="0"/>
            </a:endParaRPr>
          </a:p>
        </p:txBody>
      </p:sp>
      <p:sp>
        <p:nvSpPr>
          <p:cNvPr id="34" name="Rechteck 33"/>
          <p:cNvSpPr/>
          <p:nvPr/>
        </p:nvSpPr>
        <p:spPr>
          <a:xfrm>
            <a:off x="2519854" y="4220714"/>
            <a:ext cx="5356025" cy="1614304"/>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Ausführbare Datei</a:t>
            </a:r>
            <a:endParaRPr lang="de-DE" sz="2800" kern="1200" dirty="0">
              <a:latin typeface="Century Gothic" panose="020B0502020202020204" pitchFamily="34" charset="0"/>
            </a:endParaRPr>
          </a:p>
        </p:txBody>
      </p:sp>
      <p:sp>
        <p:nvSpPr>
          <p:cNvPr id="35" name="Ellipse 34"/>
          <p:cNvSpPr/>
          <p:nvPr/>
        </p:nvSpPr>
        <p:spPr>
          <a:xfrm>
            <a:off x="3330876" y="3112792"/>
            <a:ext cx="2555408" cy="1001519"/>
          </a:xfrm>
          <a:prstGeom prst="ellipse">
            <a:avLst/>
          </a:prstGeom>
          <a:noFill/>
          <a:ln w="57150">
            <a:solidFill>
              <a:srgbClr val="FF33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Pfeil nach rechts 35"/>
          <p:cNvSpPr/>
          <p:nvPr/>
        </p:nvSpPr>
        <p:spPr>
          <a:xfrm rot="18986767">
            <a:off x="2108443" y="4315273"/>
            <a:ext cx="1747369" cy="656811"/>
          </a:xfrm>
          <a:prstGeom prst="rightArrow">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p:cNvSpPr txBox="1"/>
          <p:nvPr/>
        </p:nvSpPr>
        <p:spPr>
          <a:xfrm>
            <a:off x="27328" y="5128936"/>
            <a:ext cx="2469943" cy="867739"/>
          </a:xfrm>
          <a:prstGeom prst="rect">
            <a:avLst/>
          </a:prstGeom>
          <a:noFill/>
        </p:spPr>
        <p:txBody>
          <a:bodyPr wrap="square" lIns="0" tIns="0" rIns="0" bIns="0" rtlCol="0">
            <a:noAutofit/>
          </a:bodyPr>
          <a:lstStyle/>
          <a:p>
            <a:pPr algn="ctr"/>
            <a:r>
              <a:rPr lang="de-DE" sz="3600" dirty="0" smtClean="0">
                <a:solidFill>
                  <a:srgbClr val="FF3300"/>
                </a:solidFill>
                <a:effectLst>
                  <a:outerShdw blurRad="38100" dist="38100" dir="2700000" algn="tl">
                    <a:srgbClr val="000000">
                      <a:alpha val="43137"/>
                    </a:srgbClr>
                  </a:outerShdw>
                </a:effectLst>
              </a:rPr>
              <a:t>Statisches Linken</a:t>
            </a:r>
          </a:p>
        </p:txBody>
      </p:sp>
      <p:sp>
        <p:nvSpPr>
          <p:cNvPr id="38" name="Ellipse 37"/>
          <p:cNvSpPr/>
          <p:nvPr/>
        </p:nvSpPr>
        <p:spPr>
          <a:xfrm>
            <a:off x="6969224" y="2003736"/>
            <a:ext cx="2808312" cy="2318290"/>
          </a:xfrm>
          <a:prstGeom prst="ellipse">
            <a:avLst/>
          </a:prstGeom>
          <a:noFill/>
          <a:ln w="57150">
            <a:solidFill>
              <a:srgbClr val="FF33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rechts 38"/>
          <p:cNvSpPr/>
          <p:nvPr/>
        </p:nvSpPr>
        <p:spPr>
          <a:xfrm rot="16200000">
            <a:off x="7763001" y="4673937"/>
            <a:ext cx="1188269" cy="656811"/>
          </a:xfrm>
          <a:prstGeom prst="rightArrow">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p:cNvSpPr txBox="1"/>
          <p:nvPr/>
        </p:nvSpPr>
        <p:spPr>
          <a:xfrm>
            <a:off x="6944847" y="5596477"/>
            <a:ext cx="2824576" cy="867739"/>
          </a:xfrm>
          <a:prstGeom prst="rect">
            <a:avLst/>
          </a:prstGeom>
          <a:noFill/>
        </p:spPr>
        <p:txBody>
          <a:bodyPr wrap="square" lIns="0" tIns="0" rIns="0" bIns="0" rtlCol="0">
            <a:noAutofit/>
          </a:bodyPr>
          <a:lstStyle/>
          <a:p>
            <a:pPr algn="ctr"/>
            <a:r>
              <a:rPr lang="de-DE" sz="3600" dirty="0" smtClean="0">
                <a:solidFill>
                  <a:srgbClr val="FF3300"/>
                </a:solidFill>
                <a:effectLst>
                  <a:outerShdw blurRad="38100" dist="38100" dir="2700000" algn="tl">
                    <a:srgbClr val="000000">
                      <a:alpha val="43137"/>
                    </a:srgbClr>
                  </a:outerShdw>
                </a:effectLst>
              </a:rPr>
              <a:t>Dynamisches Linken</a:t>
            </a:r>
          </a:p>
        </p:txBody>
      </p:sp>
      <p:sp>
        <p:nvSpPr>
          <p:cNvPr id="2" name="Foliennummernplatzhalter 1"/>
          <p:cNvSpPr>
            <a:spLocks noGrp="1"/>
          </p:cNvSpPr>
          <p:nvPr>
            <p:ph type="sldNum" sz="quarter" idx="12"/>
          </p:nvPr>
        </p:nvSpPr>
        <p:spPr/>
        <p:txBody>
          <a:bodyPr/>
          <a:lstStyle/>
          <a:p>
            <a:fld id="{2C03746F-B42A-474D-94FA-02D6826DE614}" type="slidenum">
              <a:rPr lang="de-DE" smtClean="0"/>
              <a:t>36</a:t>
            </a:fld>
            <a:endParaRPr lang="de-DE" dirty="0"/>
          </a:p>
        </p:txBody>
      </p:sp>
    </p:spTree>
    <p:extLst>
      <p:ext uri="{BB962C8B-B14F-4D97-AF65-F5344CB8AC3E}">
        <p14:creationId xmlns:p14="http://schemas.microsoft.com/office/powerpoint/2010/main" val="137166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1" nodeType="clickEffect">
                                  <p:stCondLst>
                                    <p:cond delay="0"/>
                                  </p:stCondLst>
                                  <p:childTnLst>
                                    <p:animMotion origin="layout" path="M -7.69231E-7 3.7037E-7 L 0.16555 -0.54213 " pathEditMode="relative" rAng="0" ptsTypes="AA">
                                      <p:cBhvr>
                                        <p:cTn id="32" dur="2000" fill="hold"/>
                                        <p:tgtEl>
                                          <p:spTgt spid="23"/>
                                        </p:tgtEl>
                                        <p:attrNameLst>
                                          <p:attrName>ppt_x</p:attrName>
                                          <p:attrName>ppt_y</p:attrName>
                                        </p:attrNameLst>
                                      </p:cBhvr>
                                      <p:rCtr x="8269" y="-27106"/>
                                    </p:animMotion>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xit" presetSubtype="0" fill="hold" grpId="1"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1000"/>
                                        <p:tgtEl>
                                          <p:spTgt spid="2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up)">
                                      <p:cBhvr>
                                        <p:cTn id="58" dur="1000"/>
                                        <p:tgtEl>
                                          <p:spTgt spid="28"/>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1000"/>
                                        <p:tgtEl>
                                          <p:spTgt spid="30"/>
                                        </p:tgtEl>
                                      </p:cBhvr>
                                    </p:animEffect>
                                  </p:childTnLst>
                                </p:cTn>
                              </p:par>
                            </p:childTnLst>
                          </p:cTn>
                        </p:par>
                        <p:par>
                          <p:cTn id="62" fill="hold">
                            <p:stCondLst>
                              <p:cond delay="1400"/>
                            </p:stCondLst>
                            <p:childTnLst>
                              <p:par>
                                <p:cTn id="63" presetID="10" presetClass="entr" presetSubtype="0"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childTnLst>
                          </p:cTn>
                        </p:par>
                        <p:par>
                          <p:cTn id="66" fill="hold">
                            <p:stCondLst>
                              <p:cond delay="2400"/>
                            </p:stCondLst>
                            <p:childTnLst>
                              <p:par>
                                <p:cTn id="67" presetID="10" presetClass="entr" presetSubtype="0"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par>
                          <p:cTn id="75" fill="hold">
                            <p:stCondLst>
                              <p:cond delay="500"/>
                            </p:stCondLst>
                            <p:childTnLst>
                              <p:par>
                                <p:cTn id="76" presetID="22" presetClass="entr" presetSubtype="2" fill="hold" grpId="0"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right)">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childTnLst>
                          </p:cTn>
                        </p:par>
                        <p:par>
                          <p:cTn id="84" fill="hold">
                            <p:stCondLst>
                              <p:cond delay="500"/>
                            </p:stCondLst>
                            <p:childTnLst>
                              <p:par>
                                <p:cTn id="85" presetID="22" presetClass="entr" presetSubtype="4" fill="hold" grpId="0"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down)">
                                      <p:cBhvr>
                                        <p:cTn id="87" dur="500"/>
                                        <p:tgtEl>
                                          <p:spTgt spid="36"/>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fade">
                                      <p:cBhvr>
                                        <p:cTn id="96" dur="500"/>
                                        <p:tgtEl>
                                          <p:spTgt spid="40"/>
                                        </p:tgtEl>
                                      </p:cBhvr>
                                    </p:animEffect>
                                  </p:childTnLst>
                                </p:cTn>
                              </p:par>
                            </p:childTnLst>
                          </p:cTn>
                        </p:par>
                        <p:par>
                          <p:cTn id="97" fill="hold">
                            <p:stCondLst>
                              <p:cond delay="500"/>
                            </p:stCondLst>
                            <p:childTnLst>
                              <p:par>
                                <p:cTn id="98" presetID="22" presetClass="entr" presetSubtype="4"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wipe(down)">
                                      <p:cBhvr>
                                        <p:cTn id="100" dur="500"/>
                                        <p:tgtEl>
                                          <p:spTgt spid="39"/>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fade">
                                      <p:cBhvr>
                                        <p:cTn id="10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1" grpId="0" animBg="1"/>
      <p:bldP spid="21" grpId="1" animBg="1"/>
      <p:bldP spid="16" grpId="0" animBg="1"/>
      <p:bldP spid="16" grpId="1" animBg="1"/>
      <p:bldP spid="20" grpId="0" animBg="1"/>
      <p:bldP spid="20" grpId="1" animBg="1"/>
      <p:bldP spid="22" grpId="0" animBg="1"/>
      <p:bldP spid="22" grpId="1" animBg="1"/>
      <p:bldP spid="23" grpId="0" animBg="1"/>
      <p:bldP spid="23" grpId="1" animBg="1"/>
      <p:bldP spid="25" grpId="0" animBg="1"/>
      <p:bldP spid="26" grpId="0"/>
      <p:bldP spid="26" grpId="1"/>
      <p:bldP spid="28" grpId="0" animBg="1"/>
      <p:bldP spid="29" grpId="0" animBg="1"/>
      <p:bldP spid="31" grpId="0"/>
      <p:bldP spid="32" grpId="0" animBg="1"/>
      <p:bldP spid="33" grpId="0" animBg="1"/>
      <p:bldP spid="34" grpId="0" animBg="1"/>
      <p:bldP spid="35" grpId="0" animBg="1"/>
      <p:bldP spid="36" grpId="0" animBg="1"/>
      <p:bldP spid="37" grpId="0"/>
      <p:bldP spid="38" grpId="0" animBg="1"/>
      <p:bldP spid="39" grpId="0" animBg="1"/>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p:cNvSpPr/>
          <p:nvPr/>
        </p:nvSpPr>
        <p:spPr>
          <a:xfrm>
            <a:off x="2972775" y="2916950"/>
            <a:ext cx="3960440" cy="2389131"/>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endParaRPr lang="de-DE" sz="2800" kern="1200" dirty="0">
              <a:latin typeface="Century Gothic" panose="020B0502020202020204" pitchFamily="34" charset="0"/>
            </a:endParaRPr>
          </a:p>
        </p:txBody>
      </p:sp>
      <p:sp>
        <p:nvSpPr>
          <p:cNvPr id="119" name="Flussdiagramm: Prozess 118"/>
          <p:cNvSpPr/>
          <p:nvPr/>
        </p:nvSpPr>
        <p:spPr>
          <a:xfrm>
            <a:off x="5940000" y="3726000"/>
            <a:ext cx="3510000" cy="108000"/>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lussdiagramm: Prozess 119"/>
          <p:cNvSpPr/>
          <p:nvPr/>
        </p:nvSpPr>
        <p:spPr>
          <a:xfrm rot="16200000">
            <a:off x="8087441" y="4973358"/>
            <a:ext cx="2614240" cy="119522"/>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Flussdiagramm: Prozess 120"/>
          <p:cNvSpPr/>
          <p:nvPr/>
        </p:nvSpPr>
        <p:spPr>
          <a:xfrm>
            <a:off x="7113240" y="6225039"/>
            <a:ext cx="2336760" cy="115200"/>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rechts 20"/>
          <p:cNvSpPr/>
          <p:nvPr/>
        </p:nvSpPr>
        <p:spPr>
          <a:xfrm rot="5400000">
            <a:off x="4639626" y="2275175"/>
            <a:ext cx="626741"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p:cNvSpPr>
            <a:spLocks noGrp="1"/>
          </p:cNvSpPr>
          <p:nvPr>
            <p:ph type="body" sz="quarter" idx="15"/>
          </p:nvPr>
        </p:nvSpPr>
        <p:spPr/>
        <p:txBody>
          <a:bodyPr/>
          <a:lstStyle/>
          <a:p>
            <a:pPr algn="ctr"/>
            <a:r>
              <a:rPr lang="de-DE" sz="2400" dirty="0" smtClean="0"/>
              <a:t>Programmierung – </a:t>
            </a:r>
            <a:r>
              <a:rPr lang="de-DE" sz="2400" dirty="0" err="1" smtClean="0"/>
              <a:t>Interpretersprachen</a:t>
            </a:r>
            <a:endParaRPr lang="de-DE" sz="2400" dirty="0"/>
          </a:p>
        </p:txBody>
      </p:sp>
      <p:sp>
        <p:nvSpPr>
          <p:cNvPr id="16" name="Rechteck 15"/>
          <p:cNvSpPr/>
          <p:nvPr/>
        </p:nvSpPr>
        <p:spPr>
          <a:xfrm>
            <a:off x="2972775" y="889218"/>
            <a:ext cx="3960440" cy="145654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endParaRPr lang="de-DE" sz="2800" kern="1200" dirty="0">
              <a:latin typeface="Century Gothic" panose="020B0502020202020204" pitchFamily="34" charset="0"/>
            </a:endParaRPr>
          </a:p>
        </p:txBody>
      </p:sp>
      <p:sp>
        <p:nvSpPr>
          <p:cNvPr id="23" name="Rechteck 22"/>
          <p:cNvSpPr/>
          <p:nvPr/>
        </p:nvSpPr>
        <p:spPr>
          <a:xfrm>
            <a:off x="3296816" y="5877272"/>
            <a:ext cx="3248425" cy="674190"/>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Codeausführung</a:t>
            </a:r>
            <a:endParaRPr lang="de-DE" sz="2800" kern="1200" dirty="0">
              <a:latin typeface="Century Gothic" panose="020B0502020202020204" pitchFamily="34" charset="0"/>
            </a:endParaRPr>
          </a:p>
        </p:txBody>
      </p:sp>
      <p:sp>
        <p:nvSpPr>
          <p:cNvPr id="2" name="Textfeld 1"/>
          <p:cNvSpPr txBox="1"/>
          <p:nvPr/>
        </p:nvSpPr>
        <p:spPr>
          <a:xfrm>
            <a:off x="3204186" y="535790"/>
            <a:ext cx="3600400" cy="2160240"/>
          </a:xfrm>
          <a:prstGeom prst="rect">
            <a:avLst/>
          </a:prstGeom>
          <a:noFill/>
        </p:spPr>
        <p:txBody>
          <a:bodyPr wrap="square" lIns="0" tIns="0" rIns="0" bIns="0" rtlCol="0" anchor="ctr">
            <a:noAutofit/>
          </a:bodyPr>
          <a:lstStyle/>
          <a:p>
            <a:pPr algn="ctr"/>
            <a:r>
              <a:rPr lang="de-DE" sz="2800" dirty="0">
                <a:solidFill>
                  <a:schemeClr val="lt1"/>
                </a:solidFill>
                <a:latin typeface="Century Gothic" panose="020B0502020202020204" pitchFamily="34" charset="0"/>
              </a:rPr>
              <a:t>Programmtext </a:t>
            </a:r>
          </a:p>
          <a:p>
            <a:pPr algn="ctr"/>
            <a:r>
              <a:rPr lang="de-DE" sz="2800" smtClean="0">
                <a:solidFill>
                  <a:schemeClr val="lt1"/>
                </a:solidFill>
                <a:latin typeface="Century Gothic" panose="020B0502020202020204" pitchFamily="34" charset="0"/>
              </a:rPr>
              <a:t>(z.B</a:t>
            </a:r>
            <a:r>
              <a:rPr lang="de-DE" sz="2800" dirty="0">
                <a:solidFill>
                  <a:schemeClr val="lt1"/>
                </a:solidFill>
                <a:latin typeface="Century Gothic" panose="020B0502020202020204" pitchFamily="34" charset="0"/>
              </a:rPr>
              <a:t>. Python)</a:t>
            </a:r>
          </a:p>
        </p:txBody>
      </p:sp>
      <p:sp>
        <p:nvSpPr>
          <p:cNvPr id="27" name="Textfeld 26"/>
          <p:cNvSpPr txBox="1"/>
          <p:nvPr/>
        </p:nvSpPr>
        <p:spPr>
          <a:xfrm>
            <a:off x="3440832" y="535793"/>
            <a:ext cx="4136086" cy="2160240"/>
          </a:xfrm>
          <a:prstGeom prst="rect">
            <a:avLst/>
          </a:prstGeom>
          <a:noFill/>
        </p:spPr>
        <p:txBody>
          <a:bodyPr wrap="square" lIns="0" tIns="0" rIns="0" bIns="0" rtlCol="0" anchor="ctr">
            <a:noAutofit/>
          </a:bodyPr>
          <a:lstStyle/>
          <a:p>
            <a:r>
              <a:rPr lang="en-US" sz="2400" dirty="0" err="1">
                <a:solidFill>
                  <a:schemeClr val="bg1"/>
                </a:solidFill>
                <a:latin typeface="Century Gothic" panose="020B0502020202020204" pitchFamily="34" charset="0"/>
              </a:rPr>
              <a:t>def</a:t>
            </a:r>
            <a:r>
              <a:rPr lang="en-US" sz="2400" dirty="0">
                <a:solidFill>
                  <a:schemeClr val="bg1"/>
                </a:solidFill>
                <a:latin typeface="Century Gothic" panose="020B0502020202020204" pitchFamily="34" charset="0"/>
              </a:rPr>
              <a:t> hello()</a:t>
            </a:r>
            <a:br>
              <a:rPr lang="en-US" sz="2400" dirty="0">
                <a:solidFill>
                  <a:schemeClr val="bg1"/>
                </a:solidFill>
                <a:latin typeface="Century Gothic" panose="020B0502020202020204" pitchFamily="34" charset="0"/>
              </a:rPr>
            </a:br>
            <a:r>
              <a:rPr lang="en-US" sz="2400" dirty="0">
                <a:solidFill>
                  <a:schemeClr val="bg1"/>
                </a:solidFill>
                <a:latin typeface="Century Gothic" panose="020B0502020202020204" pitchFamily="34" charset="0"/>
              </a:rPr>
              <a:t>    print("Hello, World!")</a:t>
            </a:r>
            <a:endParaRPr lang="de-DE" sz="2400" dirty="0">
              <a:solidFill>
                <a:schemeClr val="bg1"/>
              </a:solidFill>
              <a:latin typeface="Century Gothic" panose="020B0502020202020204" pitchFamily="34" charset="0"/>
            </a:endParaRPr>
          </a:p>
        </p:txBody>
      </p:sp>
      <p:sp>
        <p:nvSpPr>
          <p:cNvPr id="41" name="Textfeld 40"/>
          <p:cNvSpPr txBox="1"/>
          <p:nvPr/>
        </p:nvSpPr>
        <p:spPr>
          <a:xfrm>
            <a:off x="5367823" y="2479694"/>
            <a:ext cx="4248468" cy="371481"/>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Interpretiert Hochsprachen-Code</a:t>
            </a:r>
          </a:p>
        </p:txBody>
      </p:sp>
      <p:sp>
        <p:nvSpPr>
          <p:cNvPr id="42" name="Textfeld 41"/>
          <p:cNvSpPr txBox="1"/>
          <p:nvPr/>
        </p:nvSpPr>
        <p:spPr>
          <a:xfrm>
            <a:off x="3080792" y="3072092"/>
            <a:ext cx="3723794" cy="2157108"/>
          </a:xfrm>
          <a:prstGeom prst="rect">
            <a:avLst/>
          </a:prstGeom>
          <a:noFill/>
        </p:spPr>
        <p:txBody>
          <a:bodyPr wrap="square" lIns="0" tIns="0" rIns="0" bIns="0" rtlCol="0" anchor="ctr">
            <a:noAutofit/>
          </a:bodyPr>
          <a:lstStyle/>
          <a:p>
            <a:pPr algn="ctr"/>
            <a:r>
              <a:rPr lang="en-US" sz="2400" dirty="0" smtClean="0">
                <a:solidFill>
                  <a:schemeClr val="bg1"/>
                </a:solidFill>
                <a:latin typeface="Century Gothic" panose="020B0502020202020204" pitchFamily="34" charset="0"/>
              </a:rPr>
              <a:t>Interpreter</a:t>
            </a:r>
            <a:endParaRPr lang="de-DE" sz="2400" dirty="0">
              <a:solidFill>
                <a:schemeClr val="bg1"/>
              </a:solidFill>
              <a:latin typeface="Century Gothic" panose="020B0502020202020204" pitchFamily="34" charset="0"/>
            </a:endParaRPr>
          </a:p>
        </p:txBody>
      </p:sp>
      <p:sp>
        <p:nvSpPr>
          <p:cNvPr id="43" name="Textfeld 42"/>
          <p:cNvSpPr txBox="1"/>
          <p:nvPr/>
        </p:nvSpPr>
        <p:spPr>
          <a:xfrm>
            <a:off x="3059131" y="2995211"/>
            <a:ext cx="3723794" cy="2157108"/>
          </a:xfrm>
          <a:prstGeom prst="rect">
            <a:avLst/>
          </a:prstGeom>
          <a:noFill/>
        </p:spPr>
        <p:txBody>
          <a:bodyPr wrap="square" lIns="0" tIns="0" rIns="0" bIns="0" rtlCol="0" anchor="ctr">
            <a:noAutofit/>
          </a:bodyPr>
          <a:lstStyle/>
          <a:p>
            <a:pPr>
              <a:lnSpc>
                <a:spcPct val="150000"/>
              </a:lnSpc>
            </a:pPr>
            <a:r>
              <a:rPr lang="en-US" sz="1400" b="1" dirty="0">
                <a:solidFill>
                  <a:schemeClr val="bg1"/>
                </a:solidFill>
              </a:rPr>
              <a:t> </a:t>
            </a:r>
            <a:r>
              <a:rPr lang="en-US" sz="1400" b="1" dirty="0" smtClean="0">
                <a:solidFill>
                  <a:schemeClr val="bg1"/>
                </a:solidFill>
              </a:rPr>
              <a:t>  </a:t>
            </a:r>
            <a:r>
              <a:rPr lang="en-US" sz="1400" b="1" dirty="0">
                <a:solidFill>
                  <a:schemeClr val="bg1"/>
                </a:solidFill>
              </a:rPr>
              <a:t> </a:t>
            </a:r>
            <a:r>
              <a:rPr lang="en-US" sz="1400" b="1" dirty="0" smtClean="0">
                <a:solidFill>
                  <a:schemeClr val="bg1"/>
                </a:solidFill>
              </a:rPr>
              <a:t>0 LOAD_GLOBAL </a:t>
            </a:r>
            <a:r>
              <a:rPr lang="en-US" sz="1400" b="1" dirty="0">
                <a:solidFill>
                  <a:schemeClr val="bg1"/>
                </a:solidFill>
              </a:rPr>
              <a:t>        </a:t>
            </a:r>
            <a:r>
              <a:rPr lang="en-US" sz="1400" b="1" dirty="0" smtClean="0">
                <a:solidFill>
                  <a:schemeClr val="bg1"/>
                </a:solidFill>
              </a:rPr>
              <a:t>0 </a:t>
            </a:r>
            <a:r>
              <a:rPr lang="en-US" sz="1400" b="1" dirty="0">
                <a:solidFill>
                  <a:schemeClr val="bg1"/>
                </a:solidFill>
              </a:rPr>
              <a:t>(print)</a:t>
            </a:r>
            <a:r>
              <a:rPr lang="en-US" dirty="0">
                <a:solidFill>
                  <a:schemeClr val="bg1"/>
                </a:solidFill>
              </a:rPr>
              <a:t/>
            </a:r>
            <a:br>
              <a:rPr lang="en-US" dirty="0">
                <a:solidFill>
                  <a:schemeClr val="bg1"/>
                </a:solidFill>
              </a:rPr>
            </a:br>
            <a:r>
              <a:rPr lang="en-US" sz="1400" b="1" dirty="0">
                <a:solidFill>
                  <a:schemeClr val="bg1"/>
                </a:solidFill>
              </a:rPr>
              <a:t>    </a:t>
            </a:r>
            <a:r>
              <a:rPr lang="en-US" sz="1400" b="1" dirty="0" smtClean="0">
                <a:solidFill>
                  <a:schemeClr val="bg1"/>
                </a:solidFill>
              </a:rPr>
              <a:t>2 </a:t>
            </a:r>
            <a:r>
              <a:rPr lang="en-US" sz="1400" b="1" dirty="0">
                <a:solidFill>
                  <a:schemeClr val="bg1"/>
                </a:solidFill>
              </a:rPr>
              <a:t>LOAD_CONST           </a:t>
            </a:r>
            <a:r>
              <a:rPr lang="en-US" sz="1400" b="1" dirty="0" smtClean="0">
                <a:solidFill>
                  <a:schemeClr val="bg1"/>
                </a:solidFill>
              </a:rPr>
              <a:t>1 </a:t>
            </a:r>
            <a:r>
              <a:rPr lang="en-US" sz="1400" b="1" dirty="0">
                <a:solidFill>
                  <a:schemeClr val="bg1"/>
                </a:solidFill>
              </a:rPr>
              <a:t>('Hello, World!')</a:t>
            </a:r>
            <a:r>
              <a:rPr lang="en-US" dirty="0">
                <a:solidFill>
                  <a:schemeClr val="bg1"/>
                </a:solidFill>
              </a:rPr>
              <a:t/>
            </a:r>
            <a:br>
              <a:rPr lang="en-US" dirty="0">
                <a:solidFill>
                  <a:schemeClr val="bg1"/>
                </a:solidFill>
              </a:rPr>
            </a:br>
            <a:r>
              <a:rPr lang="en-US" sz="1400" b="1" dirty="0">
                <a:solidFill>
                  <a:schemeClr val="bg1"/>
                </a:solidFill>
              </a:rPr>
              <a:t>    </a:t>
            </a:r>
            <a:r>
              <a:rPr lang="en-US" sz="1400" b="1" dirty="0" smtClean="0">
                <a:solidFill>
                  <a:schemeClr val="bg1"/>
                </a:solidFill>
              </a:rPr>
              <a:t>4 </a:t>
            </a:r>
            <a:r>
              <a:rPr lang="en-US" sz="1400" b="1" dirty="0">
                <a:solidFill>
                  <a:schemeClr val="bg1"/>
                </a:solidFill>
              </a:rPr>
              <a:t>CALL_FUNCTION      </a:t>
            </a:r>
            <a:r>
              <a:rPr lang="en-US" sz="1400" b="1" dirty="0" smtClean="0">
                <a:solidFill>
                  <a:schemeClr val="bg1"/>
                </a:solidFill>
              </a:rPr>
              <a:t>1</a:t>
            </a:r>
            <a:endParaRPr lang="de-DE" dirty="0">
              <a:solidFill>
                <a:schemeClr val="bg1"/>
              </a:solidFill>
              <a:latin typeface="Century Gothic" panose="020B0502020202020204" pitchFamily="34" charset="0"/>
            </a:endParaRPr>
          </a:p>
        </p:txBody>
      </p:sp>
      <p:sp>
        <p:nvSpPr>
          <p:cNvPr id="126" name="Flussdiagramm: Prozess 125"/>
          <p:cNvSpPr/>
          <p:nvPr/>
        </p:nvSpPr>
        <p:spPr>
          <a:xfrm>
            <a:off x="6850281" y="4042646"/>
            <a:ext cx="2601569" cy="108000"/>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7" name="Flussdiagramm: Prozess 126"/>
          <p:cNvSpPr/>
          <p:nvPr/>
        </p:nvSpPr>
        <p:spPr>
          <a:xfrm rot="16200000">
            <a:off x="8247558" y="5130156"/>
            <a:ext cx="2291096" cy="116075"/>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8" name="Flussdiagramm: Prozess 127"/>
          <p:cNvSpPr/>
          <p:nvPr/>
        </p:nvSpPr>
        <p:spPr>
          <a:xfrm>
            <a:off x="7093719" y="6225039"/>
            <a:ext cx="2356281" cy="115200"/>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1" name="Flussdiagramm: Prozess 130"/>
          <p:cNvSpPr/>
          <p:nvPr/>
        </p:nvSpPr>
        <p:spPr>
          <a:xfrm>
            <a:off x="5382000" y="4360486"/>
            <a:ext cx="4068000" cy="108000"/>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2" name="Flussdiagramm: Prozess 131"/>
          <p:cNvSpPr/>
          <p:nvPr/>
        </p:nvSpPr>
        <p:spPr>
          <a:xfrm rot="16200000">
            <a:off x="8403954" y="5291331"/>
            <a:ext cx="1976891" cy="115200"/>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3" name="Flussdiagramm: Prozess 132"/>
          <p:cNvSpPr/>
          <p:nvPr/>
        </p:nvSpPr>
        <p:spPr>
          <a:xfrm>
            <a:off x="7112619" y="6222176"/>
            <a:ext cx="2337381" cy="115200"/>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0" name="Gerade Verbindung mit Pfeil 139"/>
          <p:cNvCxnSpPr/>
          <p:nvPr/>
        </p:nvCxnSpPr>
        <p:spPr>
          <a:xfrm>
            <a:off x="2288704" y="6245000"/>
            <a:ext cx="1008112" cy="0"/>
          </a:xfrm>
          <a:prstGeom prst="straightConnector1">
            <a:avLst/>
          </a:prstGeom>
          <a:ln w="76200">
            <a:tailEnd type="triangle"/>
          </a:ln>
          <a:scene3d>
            <a:camera prst="orthographicFront"/>
            <a:lightRig rig="threePt" dir="t"/>
          </a:scene3d>
          <a:sp3d>
            <a:bevelT/>
          </a:sp3d>
        </p:spPr>
        <p:style>
          <a:lnRef idx="1">
            <a:schemeClr val="accent4"/>
          </a:lnRef>
          <a:fillRef idx="0">
            <a:schemeClr val="accent4"/>
          </a:fillRef>
          <a:effectRef idx="0">
            <a:schemeClr val="accent4"/>
          </a:effectRef>
          <a:fontRef idx="minor">
            <a:schemeClr val="tx1"/>
          </a:fontRef>
        </p:style>
      </p:cxnSp>
      <p:sp>
        <p:nvSpPr>
          <p:cNvPr id="144" name="Textfeld 143"/>
          <p:cNvSpPr txBox="1"/>
          <p:nvPr/>
        </p:nvSpPr>
        <p:spPr>
          <a:xfrm>
            <a:off x="416496" y="4725144"/>
            <a:ext cx="1800200" cy="1800200"/>
          </a:xfrm>
          <a:prstGeom prst="rect">
            <a:avLst/>
          </a:prstGeom>
          <a:noFill/>
        </p:spPr>
        <p:txBody>
          <a:bodyPr wrap="square" lIns="0" tIns="0" rIns="0" bIns="0" rtlCol="0">
            <a:noAutofit/>
          </a:bodyPr>
          <a:lstStyle/>
          <a:p>
            <a:pPr algn="l"/>
            <a:r>
              <a:rPr lang="de-DE" sz="1400" dirty="0" smtClean="0">
                <a:solidFill>
                  <a:srgbClr val="FF0000"/>
                </a:solidFill>
                <a:effectLst>
                  <a:outerShdw blurRad="38100" dist="38100" dir="2700000" algn="tl">
                    <a:srgbClr val="000000">
                      <a:alpha val="43137"/>
                    </a:srgbClr>
                  </a:outerShdw>
                </a:effectLst>
              </a:rPr>
              <a:t>Fehler:</a:t>
            </a:r>
          </a:p>
          <a:p>
            <a:pPr marL="285750" indent="-285750" algn="l">
              <a:buFontTx/>
              <a:buChar char="-"/>
            </a:pPr>
            <a:r>
              <a:rPr lang="de-DE" sz="1400" dirty="0" smtClean="0">
                <a:solidFill>
                  <a:srgbClr val="FF0000"/>
                </a:solidFill>
                <a:effectLst>
                  <a:outerShdw blurRad="38100" dist="38100" dir="2700000" algn="tl">
                    <a:srgbClr val="000000">
                      <a:alpha val="43137"/>
                    </a:srgbClr>
                  </a:outerShdw>
                </a:effectLst>
              </a:rPr>
              <a:t>Erst </a:t>
            </a:r>
            <a:r>
              <a:rPr lang="de-DE" sz="1400" smtClean="0">
                <a:solidFill>
                  <a:srgbClr val="FF0000"/>
                </a:solidFill>
                <a:effectLst>
                  <a:outerShdw blurRad="38100" dist="38100" dir="2700000" algn="tl">
                    <a:srgbClr val="000000">
                      <a:alpha val="43137"/>
                    </a:srgbClr>
                  </a:outerShdw>
                </a:effectLst>
              </a:rPr>
              <a:t>während Laufzeit </a:t>
            </a:r>
            <a:r>
              <a:rPr lang="de-DE" sz="1400" dirty="0" smtClean="0">
                <a:solidFill>
                  <a:srgbClr val="FF0000"/>
                </a:solidFill>
                <a:effectLst>
                  <a:outerShdw blurRad="38100" dist="38100" dir="2700000" algn="tl">
                    <a:srgbClr val="000000">
                      <a:alpha val="43137"/>
                    </a:srgbClr>
                  </a:outerShdw>
                </a:effectLst>
              </a:rPr>
              <a:t>ersichtlich </a:t>
            </a:r>
            <a:r>
              <a:rPr lang="de-DE" sz="1400" smtClean="0">
                <a:solidFill>
                  <a:srgbClr val="FF0000"/>
                </a:solidFill>
                <a:effectLst>
                  <a:outerShdw blurRad="38100" dist="38100" dir="2700000" algn="tl">
                    <a:srgbClr val="000000">
                      <a:alpha val="43137"/>
                    </a:srgbClr>
                  </a:outerShdw>
                </a:effectLst>
              </a:rPr>
              <a:t>(Absturz)</a:t>
            </a:r>
            <a:endParaRPr lang="de-DE" sz="1400" dirty="0" smtClean="0">
              <a:solidFill>
                <a:srgbClr val="FF0000"/>
              </a:solidFill>
              <a:effectLst>
                <a:outerShdw blurRad="38100" dist="38100" dir="2700000" algn="tl">
                  <a:srgbClr val="000000">
                    <a:alpha val="43137"/>
                  </a:srgbClr>
                </a:outerShdw>
              </a:effectLst>
            </a:endParaRPr>
          </a:p>
          <a:p>
            <a:pPr algn="l"/>
            <a:endParaRPr lang="de-DE" sz="1400" dirty="0" smtClean="0">
              <a:solidFill>
                <a:srgbClr val="FF0000"/>
              </a:solidFill>
              <a:effectLst>
                <a:outerShdw blurRad="38100" dist="38100" dir="2700000" algn="tl">
                  <a:srgbClr val="000000">
                    <a:alpha val="43137"/>
                  </a:srgbClr>
                </a:outerShdw>
              </a:effectLst>
            </a:endParaRPr>
          </a:p>
          <a:p>
            <a:pPr marL="285750" indent="-285750" algn="l">
              <a:buFontTx/>
              <a:buChar char="-"/>
            </a:pPr>
            <a:r>
              <a:rPr lang="de-DE" sz="1400" smtClean="0">
                <a:solidFill>
                  <a:srgbClr val="FF0000"/>
                </a:solidFill>
                <a:effectLst>
                  <a:outerShdw blurRad="38100" dist="38100" dir="2700000" algn="tl">
                    <a:srgbClr val="000000">
                      <a:alpha val="43137"/>
                    </a:srgbClr>
                  </a:outerShdw>
                </a:effectLst>
              </a:rPr>
              <a:t>Zusatzprogramme </a:t>
            </a:r>
            <a:r>
              <a:rPr lang="de-DE" sz="1400" dirty="0" smtClean="0">
                <a:solidFill>
                  <a:srgbClr val="FF0000"/>
                </a:solidFill>
                <a:effectLst>
                  <a:outerShdw blurRad="38100" dist="38100" dir="2700000" algn="tl">
                    <a:srgbClr val="000000">
                      <a:alpha val="43137"/>
                    </a:srgbClr>
                  </a:outerShdw>
                </a:effectLst>
              </a:rPr>
              <a:t>können Fehler vorher erkennen</a:t>
            </a:r>
          </a:p>
        </p:txBody>
      </p:sp>
      <p:pic>
        <p:nvPicPr>
          <p:cNvPr id="115" name="Grafik 114"/>
          <p:cNvPicPr>
            <a:picLocks noChangeAspect="1"/>
          </p:cNvPicPr>
          <p:nvPr/>
        </p:nvPicPr>
        <p:blipFill>
          <a:blip r:embed="rId3"/>
          <a:stretch>
            <a:fillRect/>
          </a:stretch>
        </p:blipFill>
        <p:spPr>
          <a:xfrm>
            <a:off x="5075447" y="3573016"/>
            <a:ext cx="4519275" cy="2978446"/>
          </a:xfrm>
          <a:prstGeom prst="rect">
            <a:avLst/>
          </a:prstGeom>
        </p:spPr>
      </p:pic>
      <p:sp>
        <p:nvSpPr>
          <p:cNvPr id="4" name="Foliennummernplatzhalter 3"/>
          <p:cNvSpPr>
            <a:spLocks noGrp="1"/>
          </p:cNvSpPr>
          <p:nvPr>
            <p:ph type="sldNum" sz="quarter" idx="12"/>
          </p:nvPr>
        </p:nvSpPr>
        <p:spPr/>
        <p:txBody>
          <a:bodyPr/>
          <a:lstStyle/>
          <a:p>
            <a:fld id="{2C03746F-B42A-474D-94FA-02D6826DE614}" type="slidenum">
              <a:rPr lang="de-DE" smtClean="0"/>
              <a:t>37</a:t>
            </a:fld>
            <a:endParaRPr lang="de-DE" dirty="0"/>
          </a:p>
        </p:txBody>
      </p:sp>
    </p:spTree>
    <p:extLst>
      <p:ext uri="{BB962C8B-B14F-4D97-AF65-F5344CB8AC3E}">
        <p14:creationId xmlns:p14="http://schemas.microsoft.com/office/powerpoint/2010/main" val="294233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anim calcmode="lin" valueType="num">
                                      <p:cBhvr>
                                        <p:cTn id="14" dur="2000" fill="hold"/>
                                        <p:tgtEl>
                                          <p:spTgt spid="16"/>
                                        </p:tgtEl>
                                        <p:attrNameLst>
                                          <p:attrName>ppt_w</p:attrName>
                                        </p:attrNameLst>
                                      </p:cBhvr>
                                      <p:tavLst>
                                        <p:tav tm="0" fmla="#ppt_w*sin(2.5*pi*$)">
                                          <p:val>
                                            <p:fltVal val="0"/>
                                          </p:val>
                                        </p:tav>
                                        <p:tav tm="100000">
                                          <p:val>
                                            <p:fltVal val="1"/>
                                          </p:val>
                                        </p:tav>
                                      </p:tavLst>
                                    </p:anim>
                                    <p:anim calcmode="lin" valueType="num">
                                      <p:cBhvr>
                                        <p:cTn id="15" dur="2000" fill="hold"/>
                                        <p:tgtEl>
                                          <p:spTgt spid="16"/>
                                        </p:tgtEl>
                                        <p:attrNameLst>
                                          <p:attrName>ppt_h</p:attrName>
                                        </p:attrNameLst>
                                      </p:cBhvr>
                                      <p:tavLst>
                                        <p:tav tm="0">
                                          <p:val>
                                            <p:strVal val="#ppt_h"/>
                                          </p:val>
                                        </p:tav>
                                        <p:tav tm="100000">
                                          <p:val>
                                            <p:strVal val="#ppt_h"/>
                                          </p:val>
                                        </p:tav>
                                      </p:tavLst>
                                    </p:anim>
                                  </p:childTnLst>
                                </p:cTn>
                              </p:par>
                              <p:par>
                                <p:cTn id="16" presetID="10" presetClass="exit" presetSubtype="0" fill="hold" grpId="1" nodeType="withEffect">
                                  <p:stCondLst>
                                    <p:cond delay="100"/>
                                  </p:stCondLst>
                                  <p:childTnLst>
                                    <p:animEffect transition="out" filter="fade">
                                      <p:cBhvr>
                                        <p:cTn id="17" dur="1000"/>
                                        <p:tgtEl>
                                          <p:spTgt spid="2"/>
                                        </p:tgtEl>
                                      </p:cBhvr>
                                    </p:animEffect>
                                    <p:set>
                                      <p:cBhvr>
                                        <p:cTn id="18" dur="1" fill="hold">
                                          <p:stCondLst>
                                            <p:cond delay="999"/>
                                          </p:stCondLst>
                                        </p:cTn>
                                        <p:tgtEl>
                                          <p:spTgt spid="2"/>
                                        </p:tgtEl>
                                        <p:attrNameLst>
                                          <p:attrName>style.visibility</p:attrName>
                                        </p:attrNameLst>
                                      </p:cBhvr>
                                      <p:to>
                                        <p:strVal val="hidden"/>
                                      </p:to>
                                    </p:set>
                                  </p:childTnLst>
                                </p:cTn>
                              </p:par>
                              <p:par>
                                <p:cTn id="19" presetID="10" presetClass="entr" presetSubtype="0" fill="hold" grpId="0" nodeType="withEffect">
                                  <p:stCondLst>
                                    <p:cond delay="6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par>
                          <p:cTn id="27" fill="hold">
                            <p:stCondLst>
                              <p:cond delay="500"/>
                            </p:stCondLst>
                            <p:childTnLst>
                              <p:par>
                                <p:cTn id="28" presetID="10" presetClass="entr" presetSubtype="0" fill="hold" grpId="1"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1"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000"/>
                                        <p:tgtEl>
                                          <p:spTgt spid="20"/>
                                        </p:tgtEl>
                                      </p:cBhvr>
                                    </p:animEffect>
                                    <p:anim calcmode="lin" valueType="num">
                                      <p:cBhvr>
                                        <p:cTn id="43" dur="2000" fill="hold"/>
                                        <p:tgtEl>
                                          <p:spTgt spid="20"/>
                                        </p:tgtEl>
                                        <p:attrNameLst>
                                          <p:attrName>ppt_w</p:attrName>
                                        </p:attrNameLst>
                                      </p:cBhvr>
                                      <p:tavLst>
                                        <p:tav tm="0" fmla="#ppt_w*sin(2.5*pi*$)">
                                          <p:val>
                                            <p:fltVal val="0"/>
                                          </p:val>
                                        </p:tav>
                                        <p:tav tm="100000">
                                          <p:val>
                                            <p:fltVal val="1"/>
                                          </p:val>
                                        </p:tav>
                                      </p:tavLst>
                                    </p:anim>
                                    <p:anim calcmode="lin" valueType="num">
                                      <p:cBhvr>
                                        <p:cTn id="44" dur="2000" fill="hold"/>
                                        <p:tgtEl>
                                          <p:spTgt spid="20"/>
                                        </p:tgtEl>
                                        <p:attrNameLst>
                                          <p:attrName>ppt_h</p:attrName>
                                        </p:attrNameLst>
                                      </p:cBhvr>
                                      <p:tavLst>
                                        <p:tav tm="0">
                                          <p:val>
                                            <p:strVal val="#ppt_h"/>
                                          </p:val>
                                        </p:tav>
                                        <p:tav tm="100000">
                                          <p:val>
                                            <p:strVal val="#ppt_h"/>
                                          </p:val>
                                        </p:tav>
                                      </p:tavLst>
                                    </p:anim>
                                  </p:childTnLst>
                                </p:cTn>
                              </p:par>
                              <p:par>
                                <p:cTn id="45" presetID="10" presetClass="exit" presetSubtype="0" fill="hold" grpId="1" nodeType="withEffect">
                                  <p:stCondLst>
                                    <p:cond delay="250"/>
                                  </p:stCondLst>
                                  <p:childTnLst>
                                    <p:animEffect transition="out" filter="fade">
                                      <p:cBhvr>
                                        <p:cTn id="46" dur="1000"/>
                                        <p:tgtEl>
                                          <p:spTgt spid="42"/>
                                        </p:tgtEl>
                                      </p:cBhvr>
                                    </p:animEffect>
                                    <p:set>
                                      <p:cBhvr>
                                        <p:cTn id="47" dur="1" fill="hold">
                                          <p:stCondLst>
                                            <p:cond delay="999"/>
                                          </p:stCondLst>
                                        </p:cTn>
                                        <p:tgtEl>
                                          <p:spTgt spid="42"/>
                                        </p:tgtEl>
                                        <p:attrNameLst>
                                          <p:attrName>style.visibility</p:attrName>
                                        </p:attrNameLst>
                                      </p:cBhvr>
                                      <p:to>
                                        <p:strVal val="hidden"/>
                                      </p:to>
                                    </p:set>
                                  </p:childTnLst>
                                </p:cTn>
                              </p:par>
                              <p:par>
                                <p:cTn id="48" presetID="10" presetClass="entr" presetSubtype="0" fill="hold" grpId="0" nodeType="withEffect">
                                  <p:stCondLst>
                                    <p:cond delay="75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250"/>
                                        <p:tgtEl>
                                          <p:spTgt spid="43"/>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115"/>
                                        </p:tgtEl>
                                        <p:attrNameLst>
                                          <p:attrName>style.visibility</p:attrName>
                                        </p:attrNameLst>
                                      </p:cBhvr>
                                      <p:to>
                                        <p:strVal val="visible"/>
                                      </p:to>
                                    </p:set>
                                    <p:animEffect transition="in" filter="fade">
                                      <p:cBhvr>
                                        <p:cTn id="54" dur="500"/>
                                        <p:tgtEl>
                                          <p:spTgt spid="115"/>
                                        </p:tgtEl>
                                      </p:cBhvr>
                                    </p:animEffect>
                                  </p:childTnLst>
                                </p:cTn>
                              </p:par>
                            </p:childTnLst>
                          </p:cTn>
                        </p:par>
                        <p:par>
                          <p:cTn id="55" fill="hold">
                            <p:stCondLst>
                              <p:cond delay="2500"/>
                            </p:stCondLst>
                            <p:childTnLst>
                              <p:par>
                                <p:cTn id="56" presetID="22" presetClass="entr" presetSubtype="2"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right)">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wipe(left)">
                                      <p:cBhvr>
                                        <p:cTn id="63" dur="500"/>
                                        <p:tgtEl>
                                          <p:spTgt spid="119"/>
                                        </p:tgtEl>
                                      </p:cBhvr>
                                    </p:animEffect>
                                  </p:childTnLst>
                                </p:cTn>
                              </p:par>
                            </p:childTnLst>
                          </p:cTn>
                        </p:par>
                        <p:par>
                          <p:cTn id="64" fill="hold">
                            <p:stCondLst>
                              <p:cond delay="500"/>
                            </p:stCondLst>
                            <p:childTnLst>
                              <p:par>
                                <p:cTn id="65" presetID="22" presetClass="entr" presetSubtype="1" fill="hold" grpId="0" nodeType="after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wipe(up)">
                                      <p:cBhvr>
                                        <p:cTn id="67" dur="500"/>
                                        <p:tgtEl>
                                          <p:spTgt spid="120"/>
                                        </p:tgtEl>
                                      </p:cBhvr>
                                    </p:animEffect>
                                  </p:childTnLst>
                                </p:cTn>
                              </p:par>
                            </p:childTnLst>
                          </p:cTn>
                        </p:par>
                        <p:par>
                          <p:cTn id="68" fill="hold">
                            <p:stCondLst>
                              <p:cond delay="1000"/>
                            </p:stCondLst>
                            <p:childTnLst>
                              <p:par>
                                <p:cTn id="69" presetID="22" presetClass="entr" presetSubtype="2" fill="hold" grpId="0" nodeType="after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wipe(right)">
                                      <p:cBhvr>
                                        <p:cTn id="71" dur="500"/>
                                        <p:tgtEl>
                                          <p:spTgt spid="1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19"/>
                                        </p:tgtEl>
                                      </p:cBhvr>
                                    </p:animEffect>
                                    <p:set>
                                      <p:cBhvr>
                                        <p:cTn id="76" dur="1" fill="hold">
                                          <p:stCondLst>
                                            <p:cond delay="499"/>
                                          </p:stCondLst>
                                        </p:cTn>
                                        <p:tgtEl>
                                          <p:spTgt spid="119"/>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20"/>
                                        </p:tgtEl>
                                      </p:cBhvr>
                                    </p:animEffect>
                                    <p:set>
                                      <p:cBhvr>
                                        <p:cTn id="79" dur="1" fill="hold">
                                          <p:stCondLst>
                                            <p:cond delay="499"/>
                                          </p:stCondLst>
                                        </p:cTn>
                                        <p:tgtEl>
                                          <p:spTgt spid="12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21"/>
                                        </p:tgtEl>
                                      </p:cBhvr>
                                    </p:animEffect>
                                    <p:set>
                                      <p:cBhvr>
                                        <p:cTn id="82" dur="1" fill="hold">
                                          <p:stCondLst>
                                            <p:cond delay="499"/>
                                          </p:stCondLst>
                                        </p:cTn>
                                        <p:tgtEl>
                                          <p:spTgt spid="121"/>
                                        </p:tgtEl>
                                        <p:attrNameLst>
                                          <p:attrName>style.visibility</p:attrName>
                                        </p:attrNameLst>
                                      </p:cBhvr>
                                      <p:to>
                                        <p:strVal val="hidden"/>
                                      </p:to>
                                    </p:se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26"/>
                                        </p:tgtEl>
                                        <p:attrNameLst>
                                          <p:attrName>style.visibility</p:attrName>
                                        </p:attrNameLst>
                                      </p:cBhvr>
                                      <p:to>
                                        <p:strVal val="visible"/>
                                      </p:to>
                                    </p:set>
                                    <p:animEffect transition="in" filter="wipe(left)">
                                      <p:cBhvr>
                                        <p:cTn id="86" dur="500"/>
                                        <p:tgtEl>
                                          <p:spTgt spid="126"/>
                                        </p:tgtEl>
                                      </p:cBhvr>
                                    </p:animEffect>
                                  </p:childTnLst>
                                </p:cTn>
                              </p:par>
                            </p:childTnLst>
                          </p:cTn>
                        </p:par>
                        <p:par>
                          <p:cTn id="87" fill="hold">
                            <p:stCondLst>
                              <p:cond delay="1000"/>
                            </p:stCondLst>
                            <p:childTnLst>
                              <p:par>
                                <p:cTn id="88" presetID="22" presetClass="entr" presetSubtype="1" fill="hold" grpId="0" nodeType="after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up)">
                                      <p:cBhvr>
                                        <p:cTn id="90" dur="500"/>
                                        <p:tgtEl>
                                          <p:spTgt spid="127"/>
                                        </p:tgtEl>
                                      </p:cBhvr>
                                    </p:animEffect>
                                  </p:childTnLst>
                                </p:cTn>
                              </p:par>
                            </p:childTnLst>
                          </p:cTn>
                        </p:par>
                        <p:par>
                          <p:cTn id="91" fill="hold">
                            <p:stCondLst>
                              <p:cond delay="1500"/>
                            </p:stCondLst>
                            <p:childTnLst>
                              <p:par>
                                <p:cTn id="92" presetID="22" presetClass="entr" presetSubtype="2" fill="hold" grpId="0" nodeType="afterEffect">
                                  <p:stCondLst>
                                    <p:cond delay="0"/>
                                  </p:stCondLst>
                                  <p:childTnLst>
                                    <p:set>
                                      <p:cBhvr>
                                        <p:cTn id="93" dur="1" fill="hold">
                                          <p:stCondLst>
                                            <p:cond delay="0"/>
                                          </p:stCondLst>
                                        </p:cTn>
                                        <p:tgtEl>
                                          <p:spTgt spid="128"/>
                                        </p:tgtEl>
                                        <p:attrNameLst>
                                          <p:attrName>style.visibility</p:attrName>
                                        </p:attrNameLst>
                                      </p:cBhvr>
                                      <p:to>
                                        <p:strVal val="visible"/>
                                      </p:to>
                                    </p:set>
                                    <p:animEffect transition="in" filter="wipe(right)">
                                      <p:cBhvr>
                                        <p:cTn id="94" dur="500"/>
                                        <p:tgtEl>
                                          <p:spTgt spid="12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126"/>
                                        </p:tgtEl>
                                      </p:cBhvr>
                                    </p:animEffect>
                                    <p:set>
                                      <p:cBhvr>
                                        <p:cTn id="99" dur="1" fill="hold">
                                          <p:stCondLst>
                                            <p:cond delay="499"/>
                                          </p:stCondLst>
                                        </p:cTn>
                                        <p:tgtEl>
                                          <p:spTgt spid="126"/>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27"/>
                                        </p:tgtEl>
                                      </p:cBhvr>
                                    </p:animEffect>
                                    <p:set>
                                      <p:cBhvr>
                                        <p:cTn id="102" dur="1" fill="hold">
                                          <p:stCondLst>
                                            <p:cond delay="499"/>
                                          </p:stCondLst>
                                        </p:cTn>
                                        <p:tgtEl>
                                          <p:spTgt spid="127"/>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28"/>
                                        </p:tgtEl>
                                      </p:cBhvr>
                                    </p:animEffect>
                                    <p:set>
                                      <p:cBhvr>
                                        <p:cTn id="105" dur="1" fill="hold">
                                          <p:stCondLst>
                                            <p:cond delay="499"/>
                                          </p:stCondLst>
                                        </p:cTn>
                                        <p:tgtEl>
                                          <p:spTgt spid="128"/>
                                        </p:tgtEl>
                                        <p:attrNameLst>
                                          <p:attrName>style.visibility</p:attrName>
                                        </p:attrNameLst>
                                      </p:cBhvr>
                                      <p:to>
                                        <p:strVal val="hidden"/>
                                      </p:to>
                                    </p:set>
                                  </p:childTnLst>
                                </p:cTn>
                              </p:par>
                            </p:childTnLst>
                          </p:cTn>
                        </p:par>
                        <p:par>
                          <p:cTn id="106" fill="hold">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31"/>
                                        </p:tgtEl>
                                        <p:attrNameLst>
                                          <p:attrName>style.visibility</p:attrName>
                                        </p:attrNameLst>
                                      </p:cBhvr>
                                      <p:to>
                                        <p:strVal val="visible"/>
                                      </p:to>
                                    </p:set>
                                    <p:animEffect transition="in" filter="wipe(left)">
                                      <p:cBhvr>
                                        <p:cTn id="109" dur="500"/>
                                        <p:tgtEl>
                                          <p:spTgt spid="131"/>
                                        </p:tgtEl>
                                      </p:cBhvr>
                                    </p:animEffect>
                                  </p:childTnLst>
                                </p:cTn>
                              </p:par>
                            </p:childTnLst>
                          </p:cTn>
                        </p:par>
                        <p:par>
                          <p:cTn id="110" fill="hold">
                            <p:stCondLst>
                              <p:cond delay="1000"/>
                            </p:stCondLst>
                            <p:childTnLst>
                              <p:par>
                                <p:cTn id="111" presetID="22" presetClass="entr" presetSubtype="1" fill="hold" grpId="0" nodeType="afterEffect">
                                  <p:stCondLst>
                                    <p:cond delay="0"/>
                                  </p:stCondLst>
                                  <p:childTnLst>
                                    <p:set>
                                      <p:cBhvr>
                                        <p:cTn id="112" dur="1" fill="hold">
                                          <p:stCondLst>
                                            <p:cond delay="0"/>
                                          </p:stCondLst>
                                        </p:cTn>
                                        <p:tgtEl>
                                          <p:spTgt spid="132"/>
                                        </p:tgtEl>
                                        <p:attrNameLst>
                                          <p:attrName>style.visibility</p:attrName>
                                        </p:attrNameLst>
                                      </p:cBhvr>
                                      <p:to>
                                        <p:strVal val="visible"/>
                                      </p:to>
                                    </p:set>
                                    <p:animEffect transition="in" filter="wipe(up)">
                                      <p:cBhvr>
                                        <p:cTn id="113" dur="500"/>
                                        <p:tgtEl>
                                          <p:spTgt spid="132"/>
                                        </p:tgtEl>
                                      </p:cBhvr>
                                    </p:animEffect>
                                  </p:childTnLst>
                                </p:cTn>
                              </p:par>
                            </p:childTnLst>
                          </p:cTn>
                        </p:par>
                        <p:par>
                          <p:cTn id="114" fill="hold">
                            <p:stCondLst>
                              <p:cond delay="1500"/>
                            </p:stCondLst>
                            <p:childTnLst>
                              <p:par>
                                <p:cTn id="115" presetID="22" presetClass="entr" presetSubtype="2" fill="hold" grpId="0" nodeType="afterEffect">
                                  <p:stCondLst>
                                    <p:cond delay="0"/>
                                  </p:stCondLst>
                                  <p:childTnLst>
                                    <p:set>
                                      <p:cBhvr>
                                        <p:cTn id="116" dur="1" fill="hold">
                                          <p:stCondLst>
                                            <p:cond delay="0"/>
                                          </p:stCondLst>
                                        </p:cTn>
                                        <p:tgtEl>
                                          <p:spTgt spid="133"/>
                                        </p:tgtEl>
                                        <p:attrNameLst>
                                          <p:attrName>style.visibility</p:attrName>
                                        </p:attrNameLst>
                                      </p:cBhvr>
                                      <p:to>
                                        <p:strVal val="visible"/>
                                      </p:to>
                                    </p:set>
                                    <p:animEffect transition="in" filter="wipe(right)">
                                      <p:cBhvr>
                                        <p:cTn id="117" dur="500"/>
                                        <p:tgtEl>
                                          <p:spTgt spid="133"/>
                                        </p:tgtEl>
                                      </p:cBhvr>
                                    </p:animEffect>
                                  </p:childTnLst>
                                </p:cTn>
                              </p:par>
                            </p:childTnLst>
                          </p:cTn>
                        </p:par>
                      </p:childTnLst>
                    </p:cTn>
                  </p:par>
                  <p:par>
                    <p:cTn id="118" fill="hold">
                      <p:stCondLst>
                        <p:cond delay="indefinite"/>
                      </p:stCondLst>
                      <p:childTnLst>
                        <p:par>
                          <p:cTn id="119" fill="hold">
                            <p:stCondLst>
                              <p:cond delay="0"/>
                            </p:stCondLst>
                            <p:childTnLst>
                              <p:par>
                                <p:cTn id="120" presetID="19" presetClass="emph" presetSubtype="0" fill="hold" grpId="1" nodeType="clickEffect">
                                  <p:stCondLst>
                                    <p:cond delay="0"/>
                                  </p:stCondLst>
                                  <p:childTnLst>
                                    <p:animClr clrSpc="rgb" dir="cw">
                                      <p:cBhvr override="childStyle">
                                        <p:cTn id="121" dur="500" fill="hold"/>
                                        <p:tgtEl>
                                          <p:spTgt spid="131"/>
                                        </p:tgtEl>
                                        <p:attrNameLst>
                                          <p:attrName>style.color</p:attrName>
                                        </p:attrNameLst>
                                      </p:cBhvr>
                                      <p:to>
                                        <a:srgbClr val="E6110C"/>
                                      </p:to>
                                    </p:animClr>
                                    <p:animClr clrSpc="rgb" dir="cw">
                                      <p:cBhvr>
                                        <p:cTn id="122" dur="500" fill="hold"/>
                                        <p:tgtEl>
                                          <p:spTgt spid="131"/>
                                        </p:tgtEl>
                                        <p:attrNameLst>
                                          <p:attrName>fillcolor</p:attrName>
                                        </p:attrNameLst>
                                      </p:cBhvr>
                                      <p:to>
                                        <a:srgbClr val="E6110C"/>
                                      </p:to>
                                    </p:animClr>
                                    <p:set>
                                      <p:cBhvr>
                                        <p:cTn id="123" dur="500" fill="hold"/>
                                        <p:tgtEl>
                                          <p:spTgt spid="131"/>
                                        </p:tgtEl>
                                        <p:attrNameLst>
                                          <p:attrName>fill.type</p:attrName>
                                        </p:attrNameLst>
                                      </p:cBhvr>
                                      <p:to>
                                        <p:strVal val="solid"/>
                                      </p:to>
                                    </p:set>
                                    <p:set>
                                      <p:cBhvr>
                                        <p:cTn id="124" dur="500" fill="hold"/>
                                        <p:tgtEl>
                                          <p:spTgt spid="131"/>
                                        </p:tgtEl>
                                        <p:attrNameLst>
                                          <p:attrName>fill.on</p:attrName>
                                        </p:attrNameLst>
                                      </p:cBhvr>
                                      <p:to>
                                        <p:strVal val="true"/>
                                      </p:to>
                                    </p:set>
                                  </p:childTnLst>
                                </p:cTn>
                              </p:par>
                              <p:par>
                                <p:cTn id="125" presetID="19" presetClass="emph" presetSubtype="0" fill="hold" grpId="1" nodeType="withEffect">
                                  <p:stCondLst>
                                    <p:cond delay="0"/>
                                  </p:stCondLst>
                                  <p:childTnLst>
                                    <p:animClr clrSpc="rgb" dir="cw">
                                      <p:cBhvr override="childStyle">
                                        <p:cTn id="126" dur="500" fill="hold"/>
                                        <p:tgtEl>
                                          <p:spTgt spid="132"/>
                                        </p:tgtEl>
                                        <p:attrNameLst>
                                          <p:attrName>style.color</p:attrName>
                                        </p:attrNameLst>
                                      </p:cBhvr>
                                      <p:to>
                                        <a:srgbClr val="E6110C"/>
                                      </p:to>
                                    </p:animClr>
                                    <p:animClr clrSpc="rgb" dir="cw">
                                      <p:cBhvr>
                                        <p:cTn id="127" dur="500" fill="hold"/>
                                        <p:tgtEl>
                                          <p:spTgt spid="132"/>
                                        </p:tgtEl>
                                        <p:attrNameLst>
                                          <p:attrName>fillcolor</p:attrName>
                                        </p:attrNameLst>
                                      </p:cBhvr>
                                      <p:to>
                                        <a:srgbClr val="E6110C"/>
                                      </p:to>
                                    </p:animClr>
                                    <p:set>
                                      <p:cBhvr>
                                        <p:cTn id="128" dur="500" fill="hold"/>
                                        <p:tgtEl>
                                          <p:spTgt spid="132"/>
                                        </p:tgtEl>
                                        <p:attrNameLst>
                                          <p:attrName>fill.type</p:attrName>
                                        </p:attrNameLst>
                                      </p:cBhvr>
                                      <p:to>
                                        <p:strVal val="solid"/>
                                      </p:to>
                                    </p:set>
                                    <p:set>
                                      <p:cBhvr>
                                        <p:cTn id="129" dur="500" fill="hold"/>
                                        <p:tgtEl>
                                          <p:spTgt spid="132"/>
                                        </p:tgtEl>
                                        <p:attrNameLst>
                                          <p:attrName>fill.on</p:attrName>
                                        </p:attrNameLst>
                                      </p:cBhvr>
                                      <p:to>
                                        <p:strVal val="true"/>
                                      </p:to>
                                    </p:set>
                                  </p:childTnLst>
                                </p:cTn>
                              </p:par>
                              <p:par>
                                <p:cTn id="130" presetID="19" presetClass="emph" presetSubtype="0" fill="hold" grpId="1" nodeType="withEffect">
                                  <p:stCondLst>
                                    <p:cond delay="0"/>
                                  </p:stCondLst>
                                  <p:childTnLst>
                                    <p:animClr clrSpc="rgb" dir="cw">
                                      <p:cBhvr override="childStyle">
                                        <p:cTn id="131" dur="500" fill="hold"/>
                                        <p:tgtEl>
                                          <p:spTgt spid="133"/>
                                        </p:tgtEl>
                                        <p:attrNameLst>
                                          <p:attrName>style.color</p:attrName>
                                        </p:attrNameLst>
                                      </p:cBhvr>
                                      <p:to>
                                        <a:srgbClr val="E6110C"/>
                                      </p:to>
                                    </p:animClr>
                                    <p:animClr clrSpc="rgb" dir="cw">
                                      <p:cBhvr>
                                        <p:cTn id="132" dur="500" fill="hold"/>
                                        <p:tgtEl>
                                          <p:spTgt spid="133"/>
                                        </p:tgtEl>
                                        <p:attrNameLst>
                                          <p:attrName>fillcolor</p:attrName>
                                        </p:attrNameLst>
                                      </p:cBhvr>
                                      <p:to>
                                        <a:srgbClr val="E6110C"/>
                                      </p:to>
                                    </p:animClr>
                                    <p:set>
                                      <p:cBhvr>
                                        <p:cTn id="133" dur="500" fill="hold"/>
                                        <p:tgtEl>
                                          <p:spTgt spid="133"/>
                                        </p:tgtEl>
                                        <p:attrNameLst>
                                          <p:attrName>fill.type</p:attrName>
                                        </p:attrNameLst>
                                      </p:cBhvr>
                                      <p:to>
                                        <p:strVal val="solid"/>
                                      </p:to>
                                    </p:set>
                                    <p:set>
                                      <p:cBhvr>
                                        <p:cTn id="134" dur="500" fill="hold"/>
                                        <p:tgtEl>
                                          <p:spTgt spid="133"/>
                                        </p:tgtEl>
                                        <p:attrNameLst>
                                          <p:attrName>fill.on</p:attrName>
                                        </p:attrNameLst>
                                      </p:cBhvr>
                                      <p:to>
                                        <p:strVal val="true"/>
                                      </p:to>
                                    </p:se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140"/>
                                        </p:tgtEl>
                                        <p:attrNameLst>
                                          <p:attrName>style.visibility</p:attrName>
                                        </p:attrNameLst>
                                      </p:cBhvr>
                                      <p:to>
                                        <p:strVal val="visible"/>
                                      </p:to>
                                    </p:set>
                                    <p:animEffect transition="in" filter="wipe(left)">
                                      <p:cBhvr>
                                        <p:cTn id="138" dur="500"/>
                                        <p:tgtEl>
                                          <p:spTgt spid="14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44"/>
                                        </p:tgtEl>
                                        <p:attrNameLst>
                                          <p:attrName>style.visibility</p:attrName>
                                        </p:attrNameLst>
                                      </p:cBhvr>
                                      <p:to>
                                        <p:strVal val="visible"/>
                                      </p:to>
                                    </p:set>
                                    <p:animEffect transition="in" filter="fade">
                                      <p:cBhvr>
                                        <p:cTn id="14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19" grpId="0" animBg="1"/>
      <p:bldP spid="119" grpId="1" animBg="1"/>
      <p:bldP spid="120" grpId="0" animBg="1"/>
      <p:bldP spid="120" grpId="1" animBg="1"/>
      <p:bldP spid="121" grpId="0" animBg="1"/>
      <p:bldP spid="121" grpId="1" animBg="1"/>
      <p:bldP spid="21" grpId="0" animBg="1"/>
      <p:bldP spid="16" grpId="0" animBg="1"/>
      <p:bldP spid="16" grpId="1" animBg="1"/>
      <p:bldP spid="23" grpId="0" animBg="1"/>
      <p:bldP spid="2" grpId="0"/>
      <p:bldP spid="2" grpId="1"/>
      <p:bldP spid="27" grpId="0"/>
      <p:bldP spid="41" grpId="1"/>
      <p:bldP spid="42" grpId="0"/>
      <p:bldP spid="42" grpId="1"/>
      <p:bldP spid="43" grpId="0"/>
      <p:bldP spid="126" grpId="0" animBg="1"/>
      <p:bldP spid="126" grpId="1" animBg="1"/>
      <p:bldP spid="127" grpId="0" animBg="1"/>
      <p:bldP spid="127" grpId="1" animBg="1"/>
      <p:bldP spid="128" grpId="0" animBg="1"/>
      <p:bldP spid="128" grpId="1" animBg="1"/>
      <p:bldP spid="131" grpId="0" animBg="1"/>
      <p:bldP spid="131" grpId="1" animBg="1"/>
      <p:bldP spid="132" grpId="0" animBg="1"/>
      <p:bldP spid="132" grpId="1" animBg="1"/>
      <p:bldP spid="133" grpId="0" animBg="1"/>
      <p:bldP spid="133" grpId="1" animBg="1"/>
      <p:bldP spid="1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feil nach rechts 29"/>
          <p:cNvSpPr/>
          <p:nvPr/>
        </p:nvSpPr>
        <p:spPr>
          <a:xfrm>
            <a:off x="3477712" y="2758618"/>
            <a:ext cx="2900405"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rechts 20"/>
          <p:cNvSpPr/>
          <p:nvPr/>
        </p:nvSpPr>
        <p:spPr>
          <a:xfrm rot="5400000">
            <a:off x="1487874" y="2139154"/>
            <a:ext cx="626741"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p:cNvSpPr>
            <a:spLocks noGrp="1"/>
          </p:cNvSpPr>
          <p:nvPr>
            <p:ph type="body" sz="quarter" idx="15"/>
          </p:nvPr>
        </p:nvSpPr>
        <p:spPr/>
        <p:txBody>
          <a:bodyPr/>
          <a:lstStyle/>
          <a:p>
            <a:pPr algn="ctr"/>
            <a:r>
              <a:rPr lang="de-DE" sz="2400" dirty="0" smtClean="0"/>
              <a:t>Programmierung – Mixsprachen</a:t>
            </a:r>
            <a:endParaRPr lang="de-DE" sz="2400" dirty="0"/>
          </a:p>
        </p:txBody>
      </p:sp>
      <p:sp>
        <p:nvSpPr>
          <p:cNvPr id="16" name="Rechteck 15"/>
          <p:cNvSpPr/>
          <p:nvPr/>
        </p:nvSpPr>
        <p:spPr>
          <a:xfrm>
            <a:off x="416496" y="1052736"/>
            <a:ext cx="2769505"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Programmtext</a:t>
            </a:r>
          </a:p>
          <a:p>
            <a:pPr lvl="0" algn="ctr" defTabSz="1111250">
              <a:lnSpc>
                <a:spcPct val="90000"/>
              </a:lnSpc>
              <a:spcBef>
                <a:spcPct val="0"/>
              </a:spcBef>
              <a:spcAft>
                <a:spcPct val="35000"/>
              </a:spcAft>
            </a:pPr>
            <a:r>
              <a:rPr lang="de-DE" sz="2800" kern="1200" smtClean="0">
                <a:latin typeface="Century Gothic" panose="020B0502020202020204" pitchFamily="34" charset="0"/>
              </a:rPr>
              <a:t>(Z.B</a:t>
            </a:r>
            <a:r>
              <a:rPr lang="de-DE" sz="2800" kern="1200" dirty="0" smtClean="0">
                <a:latin typeface="Century Gothic" panose="020B0502020202020204" pitchFamily="34" charset="0"/>
              </a:rPr>
              <a:t>. </a:t>
            </a:r>
            <a:r>
              <a:rPr lang="de-DE" sz="2800" dirty="0" smtClean="0">
                <a:latin typeface="Century Gothic" panose="020B0502020202020204" pitchFamily="34" charset="0"/>
              </a:rPr>
              <a:t>Java)</a:t>
            </a:r>
            <a:endParaRPr lang="de-DE" sz="2800" kern="1200" dirty="0">
              <a:latin typeface="Century Gothic" panose="020B0502020202020204" pitchFamily="34" charset="0"/>
            </a:endParaRPr>
          </a:p>
        </p:txBody>
      </p:sp>
      <p:sp>
        <p:nvSpPr>
          <p:cNvPr id="20" name="Rechteck 19"/>
          <p:cNvSpPr/>
          <p:nvPr/>
        </p:nvSpPr>
        <p:spPr>
          <a:xfrm>
            <a:off x="416496" y="2780930"/>
            <a:ext cx="2769505"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Compiler</a:t>
            </a:r>
            <a:endParaRPr lang="de-DE" sz="2800" kern="1200" dirty="0">
              <a:latin typeface="Century Gothic" panose="020B0502020202020204" pitchFamily="34" charset="0"/>
            </a:endParaRPr>
          </a:p>
        </p:txBody>
      </p:sp>
      <p:sp>
        <p:nvSpPr>
          <p:cNvPr id="22" name="Pfeil nach rechts 21"/>
          <p:cNvSpPr/>
          <p:nvPr/>
        </p:nvSpPr>
        <p:spPr>
          <a:xfrm rot="5400000">
            <a:off x="1357753" y="4025258"/>
            <a:ext cx="886980"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200472" y="4795938"/>
            <a:ext cx="2985529"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dirty="0" smtClean="0">
                <a:latin typeface="Century Gothic" panose="020B0502020202020204" pitchFamily="34" charset="0"/>
              </a:rPr>
              <a:t>Maschinennäherer Code</a:t>
            </a:r>
          </a:p>
          <a:p>
            <a:pPr lvl="0" algn="ctr" defTabSz="1111250">
              <a:lnSpc>
                <a:spcPct val="90000"/>
              </a:lnSpc>
              <a:spcBef>
                <a:spcPct val="0"/>
              </a:spcBef>
              <a:spcAft>
                <a:spcPct val="35000"/>
              </a:spcAft>
            </a:pPr>
            <a:r>
              <a:rPr lang="de-DE" smtClean="0">
                <a:latin typeface="Century Gothic" panose="020B0502020202020204" pitchFamily="34" charset="0"/>
              </a:rPr>
              <a:t>(z.B</a:t>
            </a:r>
            <a:r>
              <a:rPr lang="de-DE" dirty="0" smtClean="0">
                <a:latin typeface="Century Gothic" panose="020B0502020202020204" pitchFamily="34" charset="0"/>
              </a:rPr>
              <a:t>. Java .</a:t>
            </a:r>
            <a:r>
              <a:rPr lang="de-DE" dirty="0" err="1" smtClean="0">
                <a:latin typeface="Century Gothic" panose="020B0502020202020204" pitchFamily="34" charset="0"/>
              </a:rPr>
              <a:t>class</a:t>
            </a:r>
            <a:r>
              <a:rPr lang="de-DE" dirty="0" smtClean="0">
                <a:latin typeface="Century Gothic" panose="020B0502020202020204" pitchFamily="34" charset="0"/>
              </a:rPr>
              <a:t> Datei)</a:t>
            </a:r>
            <a:endParaRPr lang="de-DE" kern="1200" dirty="0">
              <a:latin typeface="Century Gothic" panose="020B0502020202020204" pitchFamily="34" charset="0"/>
            </a:endParaRPr>
          </a:p>
        </p:txBody>
      </p:sp>
      <p:sp>
        <p:nvSpPr>
          <p:cNvPr id="25" name="Rechteck 24"/>
          <p:cNvSpPr/>
          <p:nvPr/>
        </p:nvSpPr>
        <p:spPr>
          <a:xfrm>
            <a:off x="5241032" y="1059226"/>
            <a:ext cx="2769505"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Linker</a:t>
            </a:r>
            <a:endParaRPr lang="de-DE" sz="2800" kern="1200" dirty="0">
              <a:latin typeface="Century Gothic" panose="020B0502020202020204" pitchFamily="34" charset="0"/>
            </a:endParaRPr>
          </a:p>
        </p:txBody>
      </p:sp>
      <p:sp>
        <p:nvSpPr>
          <p:cNvPr id="26" name="Textfeld 25"/>
          <p:cNvSpPr txBox="1"/>
          <p:nvPr/>
        </p:nvSpPr>
        <p:spPr>
          <a:xfrm>
            <a:off x="2129649" y="4171575"/>
            <a:ext cx="4248468" cy="371481"/>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Syntaxprüfung, Analyse und Optimierung </a:t>
            </a:r>
          </a:p>
        </p:txBody>
      </p:sp>
      <p:sp>
        <p:nvSpPr>
          <p:cNvPr id="28" name="Pfeil nach rechts 27"/>
          <p:cNvSpPr/>
          <p:nvPr/>
        </p:nvSpPr>
        <p:spPr>
          <a:xfrm rot="5400000">
            <a:off x="2349547" y="2851236"/>
            <a:ext cx="1997475"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rot="5400000">
            <a:off x="5617084" y="2854388"/>
            <a:ext cx="2017387"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p:cNvSpPr txBox="1"/>
          <p:nvPr/>
        </p:nvSpPr>
        <p:spPr>
          <a:xfrm>
            <a:off x="3718032" y="3323747"/>
            <a:ext cx="2469943" cy="867739"/>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Im Code </a:t>
            </a:r>
            <a:r>
              <a:rPr lang="de-DE" smtClean="0">
                <a:solidFill>
                  <a:schemeClr val="tx2"/>
                </a:solidFill>
                <a:effectLst>
                  <a:outerShdw blurRad="38100" dist="38100" dir="2700000" algn="tl">
                    <a:srgbClr val="000000">
                      <a:alpha val="43137"/>
                    </a:srgbClr>
                  </a:outerShdw>
                </a:effectLst>
              </a:rPr>
              <a:t>definierte Zusatzbibliotheken</a:t>
            </a:r>
            <a:endParaRPr lang="de-DE" dirty="0" smtClean="0">
              <a:solidFill>
                <a:schemeClr val="tx2"/>
              </a:solidFill>
              <a:effectLst>
                <a:outerShdw blurRad="38100" dist="38100" dir="2700000" algn="tl">
                  <a:srgbClr val="000000">
                    <a:alpha val="43137"/>
                  </a:srgbClr>
                </a:outerShdw>
              </a:effectLst>
            </a:endParaRPr>
          </a:p>
        </p:txBody>
      </p:sp>
      <p:sp>
        <p:nvSpPr>
          <p:cNvPr id="32" name="Pfeil nach rechts 31"/>
          <p:cNvSpPr/>
          <p:nvPr/>
        </p:nvSpPr>
        <p:spPr>
          <a:xfrm rot="10800000">
            <a:off x="6825207" y="2784387"/>
            <a:ext cx="951150"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p:cNvSpPr/>
          <p:nvPr/>
        </p:nvSpPr>
        <p:spPr>
          <a:xfrm>
            <a:off x="7776359" y="2524590"/>
            <a:ext cx="1818364"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000" dirty="0" smtClean="0">
                <a:latin typeface="Century Gothic" panose="020B0502020202020204" pitchFamily="34" charset="0"/>
              </a:rPr>
              <a:t>Vordefinierte </a:t>
            </a:r>
            <a:r>
              <a:rPr lang="de-DE" sz="2000" smtClean="0">
                <a:latin typeface="Century Gothic" panose="020B0502020202020204" pitchFamily="34" charset="0"/>
              </a:rPr>
              <a:t>Bibliotheken (z.B</a:t>
            </a:r>
            <a:r>
              <a:rPr lang="de-DE" sz="2000" dirty="0" smtClean="0">
                <a:latin typeface="Century Gothic" panose="020B0502020202020204" pitchFamily="34" charset="0"/>
              </a:rPr>
              <a:t>. .</a:t>
            </a:r>
            <a:r>
              <a:rPr lang="de-DE" sz="2000" dirty="0" err="1" smtClean="0">
                <a:latin typeface="Century Gothic" panose="020B0502020202020204" pitchFamily="34" charset="0"/>
              </a:rPr>
              <a:t>dll</a:t>
            </a:r>
            <a:r>
              <a:rPr lang="de-DE" sz="2000" dirty="0" smtClean="0">
                <a:latin typeface="Century Gothic" panose="020B0502020202020204" pitchFamily="34" charset="0"/>
              </a:rPr>
              <a:t>)</a:t>
            </a:r>
            <a:endParaRPr lang="de-DE" sz="2000" kern="1200" dirty="0">
              <a:latin typeface="Century Gothic" panose="020B0502020202020204" pitchFamily="34" charset="0"/>
            </a:endParaRPr>
          </a:p>
        </p:txBody>
      </p:sp>
      <p:sp>
        <p:nvSpPr>
          <p:cNvPr id="34" name="Rechteck 33"/>
          <p:cNvSpPr/>
          <p:nvPr/>
        </p:nvSpPr>
        <p:spPr>
          <a:xfrm>
            <a:off x="2519854" y="4220714"/>
            <a:ext cx="5356025" cy="1614304"/>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latin typeface="Century Gothic" panose="020B0502020202020204" pitchFamily="34" charset="0"/>
              </a:rPr>
              <a:t>Container Datei </a:t>
            </a:r>
          </a:p>
          <a:p>
            <a:pPr lvl="0" algn="ctr" defTabSz="1111250">
              <a:lnSpc>
                <a:spcPct val="90000"/>
              </a:lnSpc>
              <a:spcBef>
                <a:spcPct val="0"/>
              </a:spcBef>
              <a:spcAft>
                <a:spcPct val="35000"/>
              </a:spcAft>
            </a:pPr>
            <a:r>
              <a:rPr lang="de-DE" sz="2800" smtClean="0">
                <a:latin typeface="Century Gothic" panose="020B0502020202020204" pitchFamily="34" charset="0"/>
              </a:rPr>
              <a:t>(z.B</a:t>
            </a:r>
            <a:r>
              <a:rPr lang="de-DE" sz="2800" dirty="0" smtClean="0">
                <a:latin typeface="Century Gothic" panose="020B0502020202020204" pitchFamily="34" charset="0"/>
              </a:rPr>
              <a:t>. Java .</a:t>
            </a:r>
            <a:r>
              <a:rPr lang="de-DE" sz="2800" dirty="0" err="1" smtClean="0">
                <a:latin typeface="Century Gothic" panose="020B0502020202020204" pitchFamily="34" charset="0"/>
              </a:rPr>
              <a:t>jar</a:t>
            </a:r>
            <a:r>
              <a:rPr lang="de-DE" sz="2800" dirty="0" smtClean="0">
                <a:latin typeface="Century Gothic" panose="020B0502020202020204" pitchFamily="34" charset="0"/>
              </a:rPr>
              <a:t> Datei)</a:t>
            </a:r>
            <a:endParaRPr lang="de-DE" sz="2800" kern="1200" dirty="0">
              <a:latin typeface="Century Gothic" panose="020B0502020202020204" pitchFamily="34" charset="0"/>
            </a:endParaRPr>
          </a:p>
        </p:txBody>
      </p:sp>
      <p:grpSp>
        <p:nvGrpSpPr>
          <p:cNvPr id="4" name="Gruppieren 3"/>
          <p:cNvGrpSpPr/>
          <p:nvPr/>
        </p:nvGrpSpPr>
        <p:grpSpPr>
          <a:xfrm>
            <a:off x="2519853" y="2907646"/>
            <a:ext cx="5356025" cy="1894128"/>
            <a:chOff x="2519854" y="2910847"/>
            <a:chExt cx="5356025" cy="1614304"/>
          </a:xfrm>
        </p:grpSpPr>
        <p:sp>
          <p:nvSpPr>
            <p:cNvPr id="24" name="Rechteck 23"/>
            <p:cNvSpPr/>
            <p:nvPr/>
          </p:nvSpPr>
          <p:spPr>
            <a:xfrm>
              <a:off x="2519854" y="2910847"/>
              <a:ext cx="5356025" cy="1614304"/>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t" anchorCtr="0">
              <a:noAutofit/>
            </a:bodyPr>
            <a:lstStyle/>
            <a:p>
              <a:pPr lvl="0" algn="ctr" defTabSz="1111250">
                <a:lnSpc>
                  <a:spcPct val="90000"/>
                </a:lnSpc>
                <a:spcBef>
                  <a:spcPct val="0"/>
                </a:spcBef>
                <a:spcAft>
                  <a:spcPct val="35000"/>
                </a:spcAft>
              </a:pPr>
              <a:r>
                <a:rPr lang="de-DE" sz="2800" b="1" kern="1200" dirty="0" smtClean="0">
                  <a:latin typeface="Century Gothic" panose="020B0502020202020204" pitchFamily="34" charset="0"/>
                </a:rPr>
                <a:t>JVM</a:t>
              </a:r>
              <a:endParaRPr lang="de-DE" sz="2800" b="1" kern="1200" dirty="0">
                <a:latin typeface="Century Gothic" panose="020B0502020202020204" pitchFamily="34" charset="0"/>
              </a:endParaRPr>
            </a:p>
          </p:txBody>
        </p:sp>
        <p:sp>
          <p:nvSpPr>
            <p:cNvPr id="27" name="Flussdiagramm: Prozess 26"/>
            <p:cNvSpPr/>
            <p:nvPr/>
          </p:nvSpPr>
          <p:spPr>
            <a:xfrm>
              <a:off x="4570893" y="3418068"/>
              <a:ext cx="1261359" cy="932715"/>
            </a:xfrm>
            <a:prstGeom prst="flowChartProcess">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JIT Compiler</a:t>
              </a:r>
              <a:endParaRPr lang="de-DE" dirty="0"/>
            </a:p>
          </p:txBody>
        </p:sp>
        <p:sp>
          <p:nvSpPr>
            <p:cNvPr id="41" name="Flussdiagramm: Prozess 40"/>
            <p:cNvSpPr/>
            <p:nvPr/>
          </p:nvSpPr>
          <p:spPr>
            <a:xfrm>
              <a:off x="6103912" y="3418068"/>
              <a:ext cx="1261359" cy="932715"/>
            </a:xfrm>
            <a:prstGeom prst="flowChartProcess">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t>Garbage</a:t>
              </a:r>
              <a:r>
                <a:rPr lang="de-DE" dirty="0" smtClean="0"/>
                <a:t> </a:t>
              </a:r>
              <a:r>
                <a:rPr lang="de-DE" dirty="0" err="1" smtClean="0"/>
                <a:t>Collector</a:t>
              </a:r>
              <a:endParaRPr lang="de-DE" dirty="0"/>
            </a:p>
          </p:txBody>
        </p:sp>
        <p:sp>
          <p:nvSpPr>
            <p:cNvPr id="2" name="Flussdiagramm: Prozess 1"/>
            <p:cNvSpPr/>
            <p:nvPr/>
          </p:nvSpPr>
          <p:spPr>
            <a:xfrm>
              <a:off x="3049430" y="3418068"/>
              <a:ext cx="1261359" cy="932715"/>
            </a:xfrm>
            <a:prstGeom prst="flowChartProcess">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Interpreter</a:t>
              </a:r>
              <a:endParaRPr lang="de-DE" dirty="0"/>
            </a:p>
          </p:txBody>
        </p:sp>
      </p:grpSp>
      <p:sp>
        <p:nvSpPr>
          <p:cNvPr id="43" name="Pfeil nach rechts 42"/>
          <p:cNvSpPr/>
          <p:nvPr/>
        </p:nvSpPr>
        <p:spPr>
          <a:xfrm rot="5400000">
            <a:off x="3394552" y="4570870"/>
            <a:ext cx="571110"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Pfeil nach rechts 41"/>
          <p:cNvSpPr/>
          <p:nvPr/>
        </p:nvSpPr>
        <p:spPr>
          <a:xfrm rot="5400000">
            <a:off x="5020496" y="2373465"/>
            <a:ext cx="417949"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Pfeil nach rechts 43"/>
          <p:cNvSpPr/>
          <p:nvPr/>
        </p:nvSpPr>
        <p:spPr>
          <a:xfrm rot="5400000">
            <a:off x="4891870" y="4581977"/>
            <a:ext cx="611987"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Pfeil nach rechts 44"/>
          <p:cNvSpPr/>
          <p:nvPr/>
        </p:nvSpPr>
        <p:spPr>
          <a:xfrm rot="5400000">
            <a:off x="6449035" y="4570870"/>
            <a:ext cx="571110" cy="656811"/>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2822209" y="5216374"/>
            <a:ext cx="1973883" cy="273905"/>
          </a:xfrm>
          <a:prstGeom prst="rect">
            <a:avLst/>
          </a:prstGeom>
          <a:noFill/>
        </p:spPr>
        <p:txBody>
          <a:bodyPr wrap="square" lIns="0" tIns="0" rIns="0" bIns="0" rtlCol="0">
            <a:noAutofit/>
          </a:bodyPr>
          <a:lstStyle/>
          <a:p>
            <a:r>
              <a:rPr lang="de-DE" dirty="0">
                <a:solidFill>
                  <a:schemeClr val="tx2"/>
                </a:solidFill>
                <a:effectLst>
                  <a:outerShdw blurRad="38100" dist="38100" dir="2700000" algn="tl">
                    <a:srgbClr val="000000">
                      <a:alpha val="43137"/>
                    </a:srgbClr>
                  </a:outerShdw>
                </a:effectLst>
              </a:rPr>
              <a:t>Liest </a:t>
            </a:r>
            <a:r>
              <a:rPr lang="de-DE" dirty="0" smtClean="0">
                <a:solidFill>
                  <a:schemeClr val="tx2"/>
                </a:solidFill>
                <a:effectLst>
                  <a:outerShdw blurRad="38100" dist="38100" dir="2700000" algn="tl">
                    <a:srgbClr val="000000">
                      <a:alpha val="43137"/>
                    </a:srgbClr>
                  </a:outerShdw>
                </a:effectLst>
              </a:rPr>
              <a:t>Zeile </a:t>
            </a:r>
            <a:r>
              <a:rPr lang="de-DE" dirty="0">
                <a:solidFill>
                  <a:schemeClr val="tx2"/>
                </a:solidFill>
                <a:effectLst>
                  <a:outerShdw blurRad="38100" dist="38100" dir="2700000" algn="tl">
                    <a:srgbClr val="000000">
                      <a:alpha val="43137"/>
                    </a:srgbClr>
                  </a:outerShdw>
                </a:effectLst>
              </a:rPr>
              <a:t>für </a:t>
            </a:r>
            <a:r>
              <a:rPr lang="de-DE" dirty="0" smtClean="0">
                <a:solidFill>
                  <a:schemeClr val="tx2"/>
                </a:solidFill>
                <a:effectLst>
                  <a:outerShdw blurRad="38100" dist="38100" dir="2700000" algn="tl">
                    <a:srgbClr val="000000">
                      <a:alpha val="43137"/>
                    </a:srgbClr>
                  </a:outerShdw>
                </a:effectLst>
              </a:rPr>
              <a:t>Zeile</a:t>
            </a:r>
            <a:endParaRPr lang="de-DE" dirty="0">
              <a:solidFill>
                <a:schemeClr val="tx2"/>
              </a:solidFill>
              <a:effectLst>
                <a:outerShdw blurRad="38100" dist="38100" dir="2700000" algn="tl">
                  <a:srgbClr val="000000">
                    <a:alpha val="43137"/>
                  </a:srgbClr>
                </a:outerShdw>
              </a:effectLst>
            </a:endParaRPr>
          </a:p>
        </p:txBody>
      </p:sp>
      <p:sp>
        <p:nvSpPr>
          <p:cNvPr id="46" name="Textfeld 45"/>
          <p:cNvSpPr txBox="1"/>
          <p:nvPr/>
        </p:nvSpPr>
        <p:spPr>
          <a:xfrm>
            <a:off x="3546587" y="5211842"/>
            <a:ext cx="3407596" cy="1217847"/>
          </a:xfrm>
          <a:prstGeom prst="rect">
            <a:avLst/>
          </a:prstGeom>
          <a:noFill/>
        </p:spPr>
        <p:txBody>
          <a:bodyPr wrap="square" lIns="0" tIns="0" rIns="0" bIns="0" rtlCol="0">
            <a:noAutofit/>
          </a:bodyPr>
          <a:lstStyle/>
          <a:p>
            <a:r>
              <a:rPr lang="de-DE" dirty="0" smtClean="0">
                <a:solidFill>
                  <a:schemeClr val="tx2"/>
                </a:solidFill>
                <a:effectLst>
                  <a:outerShdw blurRad="38100" dist="38100" dir="2700000" algn="tl">
                    <a:srgbClr val="000000">
                      <a:alpha val="43137"/>
                    </a:srgbClr>
                  </a:outerShdw>
                </a:effectLst>
              </a:rPr>
              <a:t>Wiederholende Elemente in Maschinencode, dann in Speicher gelegt </a:t>
            </a:r>
            <a:r>
              <a:rPr lang="de-DE" dirty="0" smtClean="0">
                <a:solidFill>
                  <a:schemeClr val="tx2"/>
                </a:solidFill>
                <a:effectLst>
                  <a:outerShdw blurRad="38100" dist="38100" dir="2700000" algn="tl">
                    <a:srgbClr val="000000">
                      <a:alpha val="43137"/>
                    </a:srgbClr>
                  </a:outerShdw>
                </a:effectLst>
                <a:sym typeface="Wingdings" panose="05000000000000000000" pitchFamily="2" charset="2"/>
              </a:rPr>
              <a:t> Enorme Steigerung der Ausführungszeit</a:t>
            </a:r>
            <a:endParaRPr lang="de-DE" dirty="0">
              <a:solidFill>
                <a:schemeClr val="tx2"/>
              </a:solidFill>
              <a:effectLst>
                <a:outerShdw blurRad="38100" dist="38100" dir="2700000" algn="tl">
                  <a:srgbClr val="000000">
                    <a:alpha val="43137"/>
                  </a:srgbClr>
                </a:outerShdw>
              </a:effectLst>
            </a:endParaRPr>
          </a:p>
        </p:txBody>
      </p:sp>
      <p:sp>
        <p:nvSpPr>
          <p:cNvPr id="47" name="Textfeld 46"/>
          <p:cNvSpPr txBox="1"/>
          <p:nvPr/>
        </p:nvSpPr>
        <p:spPr>
          <a:xfrm>
            <a:off x="5030792" y="5211842"/>
            <a:ext cx="3407596" cy="1217847"/>
          </a:xfrm>
          <a:prstGeom prst="rect">
            <a:avLst/>
          </a:prstGeom>
          <a:noFill/>
        </p:spPr>
        <p:txBody>
          <a:bodyPr wrap="square" lIns="0" tIns="0" rIns="0" bIns="0" rtlCol="0">
            <a:noAutofit/>
          </a:bodyPr>
          <a:lstStyle/>
          <a:p>
            <a:r>
              <a:rPr lang="de-DE" dirty="0" smtClean="0">
                <a:solidFill>
                  <a:schemeClr val="tx2"/>
                </a:solidFill>
                <a:effectLst>
                  <a:outerShdw blurRad="38100" dist="38100" dir="2700000" algn="tl">
                    <a:srgbClr val="000000">
                      <a:alpha val="43137"/>
                    </a:srgbClr>
                  </a:outerShdw>
                </a:effectLst>
              </a:rPr>
              <a:t>Nicht mehr referenzierte / genutzte Objekte im Speicher werden markiert und dann aus diesem entfernt</a:t>
            </a:r>
            <a:endParaRPr lang="de-DE" dirty="0">
              <a:solidFill>
                <a:schemeClr val="tx2"/>
              </a:solidFill>
              <a:effectLst>
                <a:outerShdw blurRad="38100" dist="38100" dir="2700000" algn="tl">
                  <a:srgbClr val="000000">
                    <a:alpha val="43137"/>
                  </a:srgbClr>
                </a:outerShdw>
              </a:effectLst>
            </a:endParaRPr>
          </a:p>
        </p:txBody>
      </p:sp>
      <p:sp>
        <p:nvSpPr>
          <p:cNvPr id="6" name="Foliennummernplatzhalter 5"/>
          <p:cNvSpPr>
            <a:spLocks noGrp="1"/>
          </p:cNvSpPr>
          <p:nvPr>
            <p:ph type="sldNum" sz="quarter" idx="12"/>
          </p:nvPr>
        </p:nvSpPr>
        <p:spPr/>
        <p:txBody>
          <a:bodyPr/>
          <a:lstStyle/>
          <a:p>
            <a:fld id="{2C03746F-B42A-474D-94FA-02D6826DE614}" type="slidenum">
              <a:rPr lang="de-DE" smtClean="0"/>
              <a:t>38</a:t>
            </a:fld>
            <a:endParaRPr lang="de-DE" dirty="0"/>
          </a:p>
        </p:txBody>
      </p:sp>
    </p:spTree>
    <p:extLst>
      <p:ext uri="{BB962C8B-B14F-4D97-AF65-F5344CB8AC3E}">
        <p14:creationId xmlns:p14="http://schemas.microsoft.com/office/powerpoint/2010/main" val="261057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1" nodeType="clickEffect">
                                  <p:stCondLst>
                                    <p:cond delay="0"/>
                                  </p:stCondLst>
                                  <p:childTnLst>
                                    <p:animMotion origin="layout" path="M -3.33333E-6 3.7037E-7 L 0.16555 -0.54213 " pathEditMode="relative" rAng="0" ptsTypes="AA">
                                      <p:cBhvr>
                                        <p:cTn id="32" dur="2000" fill="hold"/>
                                        <p:tgtEl>
                                          <p:spTgt spid="23"/>
                                        </p:tgtEl>
                                        <p:attrNameLst>
                                          <p:attrName>ppt_x</p:attrName>
                                          <p:attrName>ppt_y</p:attrName>
                                        </p:attrNameLst>
                                      </p:cBhvr>
                                      <p:rCtr x="8269" y="-27106"/>
                                    </p:animMotion>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xit" presetSubtype="0" fill="hold" grpId="1"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1000"/>
                                        <p:tgtEl>
                                          <p:spTgt spid="2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up)">
                                      <p:cBhvr>
                                        <p:cTn id="58" dur="1000"/>
                                        <p:tgtEl>
                                          <p:spTgt spid="28"/>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1000"/>
                                        <p:tgtEl>
                                          <p:spTgt spid="30"/>
                                        </p:tgtEl>
                                      </p:cBhvr>
                                    </p:animEffect>
                                  </p:childTnLst>
                                </p:cTn>
                              </p:par>
                            </p:childTnLst>
                          </p:cTn>
                        </p:par>
                        <p:par>
                          <p:cTn id="62" fill="hold">
                            <p:stCondLst>
                              <p:cond delay="1400"/>
                            </p:stCondLst>
                            <p:childTnLst>
                              <p:par>
                                <p:cTn id="63" presetID="10" presetClass="entr" presetSubtype="0"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right)">
                                      <p:cBhvr>
                                        <p:cTn id="71" dur="500"/>
                                        <p:tgtEl>
                                          <p:spTgt spid="32"/>
                                        </p:tgtEl>
                                      </p:cBhvr>
                                    </p:animEffect>
                                  </p:childTnLst>
                                </p:cTn>
                              </p:par>
                            </p:childTnLst>
                          </p:cTn>
                        </p:par>
                        <p:par>
                          <p:cTn id="72" fill="hold">
                            <p:stCondLst>
                              <p:cond delay="2400"/>
                            </p:stCondLst>
                            <p:childTnLst>
                              <p:par>
                                <p:cTn id="73" presetID="10"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1" nodeType="clickEffect">
                                  <p:stCondLst>
                                    <p:cond delay="0"/>
                                  </p:stCondLst>
                                  <p:childTnLst>
                                    <p:animMotion origin="layout" path="M 5.12821E-7 -1.85185E-6 L 0.00433 -0.48518 " pathEditMode="relative" rAng="0" ptsTypes="AA">
                                      <p:cBhvr>
                                        <p:cTn id="79" dur="2000" fill="hold"/>
                                        <p:tgtEl>
                                          <p:spTgt spid="34"/>
                                        </p:tgtEl>
                                        <p:attrNameLst>
                                          <p:attrName>ppt_x</p:attrName>
                                          <p:attrName>ppt_y</p:attrName>
                                        </p:attrNameLst>
                                      </p:cBhvr>
                                      <p:rCtr x="208" y="-24259"/>
                                    </p:animMotion>
                                  </p:childTnLst>
                                </p:cTn>
                              </p:par>
                              <p:par>
                                <p:cTn id="80" presetID="10" presetClass="exit" presetSubtype="0" fill="hold" grpId="1" nodeType="with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8"/>
                                        </p:tgtEl>
                                      </p:cBhvr>
                                    </p:animEffect>
                                    <p:set>
                                      <p:cBhvr>
                                        <p:cTn id="88" dur="1" fill="hold">
                                          <p:stCondLst>
                                            <p:cond delay="499"/>
                                          </p:stCondLst>
                                        </p:cTn>
                                        <p:tgtEl>
                                          <p:spTgt spid="28"/>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30"/>
                                        </p:tgtEl>
                                      </p:cBhvr>
                                    </p:animEffect>
                                    <p:set>
                                      <p:cBhvr>
                                        <p:cTn id="91" dur="1" fill="hold">
                                          <p:stCondLst>
                                            <p:cond delay="499"/>
                                          </p:stCondLst>
                                        </p:cTn>
                                        <p:tgtEl>
                                          <p:spTgt spid="3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31"/>
                                        </p:tgtEl>
                                      </p:cBhvr>
                                    </p:animEffect>
                                    <p:set>
                                      <p:cBhvr>
                                        <p:cTn id="94" dur="1" fill="hold">
                                          <p:stCondLst>
                                            <p:cond delay="499"/>
                                          </p:stCondLst>
                                        </p:cTn>
                                        <p:tgtEl>
                                          <p:spTgt spid="3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33"/>
                                        </p:tgtEl>
                                      </p:cBhvr>
                                    </p:animEffect>
                                    <p:set>
                                      <p:cBhvr>
                                        <p:cTn id="97" dur="1" fill="hold">
                                          <p:stCondLst>
                                            <p:cond delay="499"/>
                                          </p:stCondLst>
                                        </p:cTn>
                                        <p:tgtEl>
                                          <p:spTgt spid="33"/>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32"/>
                                        </p:tgtEl>
                                      </p:cBhvr>
                                    </p:animEffect>
                                    <p:set>
                                      <p:cBhvr>
                                        <p:cTn id="100" dur="1" fill="hold">
                                          <p:stCondLst>
                                            <p:cond delay="499"/>
                                          </p:stCondLst>
                                        </p:cTn>
                                        <p:tgtEl>
                                          <p:spTgt spid="32"/>
                                        </p:tgtEl>
                                        <p:attrNameLst>
                                          <p:attrName>style.visibility</p:attrName>
                                        </p:attrNameLst>
                                      </p:cBhvr>
                                      <p:to>
                                        <p:strVal val="hidden"/>
                                      </p:to>
                                    </p:set>
                                  </p:childTnLst>
                                </p:cTn>
                              </p:par>
                              <p:par>
                                <p:cTn id="101" presetID="10" presetClass="exit" presetSubtype="0" fill="hold" grpId="2" nodeType="withEffect">
                                  <p:stCondLst>
                                    <p:cond delay="0"/>
                                  </p:stCondLst>
                                  <p:childTnLst>
                                    <p:animEffect transition="out" filter="fade">
                                      <p:cBhvr>
                                        <p:cTn id="102" dur="500"/>
                                        <p:tgtEl>
                                          <p:spTgt spid="23"/>
                                        </p:tgtEl>
                                      </p:cBhvr>
                                    </p:animEffect>
                                    <p:set>
                                      <p:cBhvr>
                                        <p:cTn id="103" dur="1" fill="hold">
                                          <p:stCondLst>
                                            <p:cond delay="499"/>
                                          </p:stCondLst>
                                        </p:cTn>
                                        <p:tgtEl>
                                          <p:spTgt spid="23"/>
                                        </p:tgtEl>
                                        <p:attrNameLst>
                                          <p:attrName>style.visibility</p:attrName>
                                        </p:attrNameLst>
                                      </p:cBhvr>
                                      <p:to>
                                        <p:strVal val="hidden"/>
                                      </p:to>
                                    </p:set>
                                  </p:childTnLst>
                                </p:cTn>
                              </p:par>
                            </p:childTnLst>
                          </p:cTn>
                        </p:par>
                        <p:par>
                          <p:cTn id="104" fill="hold">
                            <p:stCondLst>
                              <p:cond delay="2000"/>
                            </p:stCondLst>
                            <p:childTnLst>
                              <p:par>
                                <p:cTn id="105" presetID="22" presetClass="entr" presetSubtype="1"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wipe(up)">
                                      <p:cBhvr>
                                        <p:cTn id="107" dur="500"/>
                                        <p:tgtEl>
                                          <p:spTgt spid="42"/>
                                        </p:tgtEl>
                                      </p:cBhvr>
                                    </p:animEffect>
                                  </p:childTnLst>
                                </p:cTn>
                              </p:par>
                            </p:childTnLst>
                          </p:cTn>
                        </p:par>
                        <p:par>
                          <p:cTn id="108" fill="hold">
                            <p:stCondLst>
                              <p:cond delay="2500"/>
                            </p:stCondLst>
                            <p:childTnLst>
                              <p:par>
                                <p:cTn id="109" presetID="10" presetClass="entr" presetSubtype="0" fill="hold" nodeType="after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fade">
                                      <p:cBhvr>
                                        <p:cTn id="111" dur="500"/>
                                        <p:tgtEl>
                                          <p:spTgt spid="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wipe(up)">
                                      <p:cBhvr>
                                        <p:cTn id="116" dur="500"/>
                                        <p:tgtEl>
                                          <p:spTgt spid="43"/>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5"/>
                                        </p:tgtEl>
                                        <p:attrNameLst>
                                          <p:attrName>style.visibility</p:attrName>
                                        </p:attrNameLst>
                                      </p:cBhvr>
                                      <p:to>
                                        <p:strVal val="visible"/>
                                      </p:to>
                                    </p:set>
                                    <p:animEffect transition="in" filter="fade">
                                      <p:cBhvr>
                                        <p:cTn id="120" dur="500"/>
                                        <p:tgtEl>
                                          <p:spTgt spid="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up)">
                                      <p:cBhvr>
                                        <p:cTn id="125" dur="500"/>
                                        <p:tgtEl>
                                          <p:spTgt spid="44"/>
                                        </p:tgtEl>
                                      </p:cBhvr>
                                    </p:animEffect>
                                  </p:childTnLst>
                                </p:cTn>
                              </p:par>
                              <p:par>
                                <p:cTn id="126" presetID="10" presetClass="exit" presetSubtype="0" fill="hold" grpId="1" nodeType="withEffect">
                                  <p:stCondLst>
                                    <p:cond delay="0"/>
                                  </p:stCondLst>
                                  <p:childTnLst>
                                    <p:animEffect transition="out" filter="fade">
                                      <p:cBhvr>
                                        <p:cTn id="127" dur="500"/>
                                        <p:tgtEl>
                                          <p:spTgt spid="43"/>
                                        </p:tgtEl>
                                      </p:cBhvr>
                                    </p:animEffect>
                                    <p:set>
                                      <p:cBhvr>
                                        <p:cTn id="128" dur="1" fill="hold">
                                          <p:stCondLst>
                                            <p:cond delay="499"/>
                                          </p:stCondLst>
                                        </p:cTn>
                                        <p:tgtEl>
                                          <p:spTgt spid="43"/>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5"/>
                                        </p:tgtEl>
                                      </p:cBhvr>
                                    </p:animEffect>
                                    <p:set>
                                      <p:cBhvr>
                                        <p:cTn id="131" dur="1" fill="hold">
                                          <p:stCondLst>
                                            <p:cond delay="499"/>
                                          </p:stCondLst>
                                        </p:cTn>
                                        <p:tgtEl>
                                          <p:spTgt spid="5"/>
                                        </p:tgtEl>
                                        <p:attrNameLst>
                                          <p:attrName>style.visibility</p:attrName>
                                        </p:attrNameLst>
                                      </p:cBhvr>
                                      <p:to>
                                        <p:strVal val="hidden"/>
                                      </p:to>
                                    </p:se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46"/>
                                        </p:tgtEl>
                                        <p:attrNameLst>
                                          <p:attrName>style.visibility</p:attrName>
                                        </p:attrNameLst>
                                      </p:cBhvr>
                                      <p:to>
                                        <p:strVal val="visible"/>
                                      </p:to>
                                    </p:set>
                                    <p:animEffect transition="in" filter="fade">
                                      <p:cBhvr>
                                        <p:cTn id="135" dur="500"/>
                                        <p:tgtEl>
                                          <p:spTgt spid="4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grpId="0" nodeType="clickEffect">
                                  <p:stCondLst>
                                    <p:cond delay="0"/>
                                  </p:stCondLst>
                                  <p:childTnLst>
                                    <p:set>
                                      <p:cBhvr>
                                        <p:cTn id="139" dur="1" fill="hold">
                                          <p:stCondLst>
                                            <p:cond delay="0"/>
                                          </p:stCondLst>
                                        </p:cTn>
                                        <p:tgtEl>
                                          <p:spTgt spid="45"/>
                                        </p:tgtEl>
                                        <p:attrNameLst>
                                          <p:attrName>style.visibility</p:attrName>
                                        </p:attrNameLst>
                                      </p:cBhvr>
                                      <p:to>
                                        <p:strVal val="visible"/>
                                      </p:to>
                                    </p:set>
                                    <p:animEffect transition="in" filter="wipe(up)">
                                      <p:cBhvr>
                                        <p:cTn id="140" dur="500"/>
                                        <p:tgtEl>
                                          <p:spTgt spid="45"/>
                                        </p:tgtEl>
                                      </p:cBhvr>
                                    </p:animEffect>
                                  </p:childTnLst>
                                </p:cTn>
                              </p:par>
                              <p:par>
                                <p:cTn id="141" presetID="10" presetClass="exit" presetSubtype="0" fill="hold" grpId="1" nodeType="withEffect">
                                  <p:stCondLst>
                                    <p:cond delay="0"/>
                                  </p:stCondLst>
                                  <p:childTnLst>
                                    <p:animEffect transition="out" filter="fade">
                                      <p:cBhvr>
                                        <p:cTn id="142" dur="500"/>
                                        <p:tgtEl>
                                          <p:spTgt spid="44"/>
                                        </p:tgtEl>
                                      </p:cBhvr>
                                    </p:animEffect>
                                    <p:set>
                                      <p:cBhvr>
                                        <p:cTn id="143" dur="1" fill="hold">
                                          <p:stCondLst>
                                            <p:cond delay="499"/>
                                          </p:stCondLst>
                                        </p:cTn>
                                        <p:tgtEl>
                                          <p:spTgt spid="4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grpId="0" nodeType="after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fade">
                                      <p:cBhvr>
                                        <p:cTn id="1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21" grpId="0" animBg="1"/>
      <p:bldP spid="21" grpId="1" animBg="1"/>
      <p:bldP spid="16" grpId="0" animBg="1"/>
      <p:bldP spid="16" grpId="1" animBg="1"/>
      <p:bldP spid="20" grpId="0" animBg="1"/>
      <p:bldP spid="20" grpId="1" animBg="1"/>
      <p:bldP spid="22" grpId="0" animBg="1"/>
      <p:bldP spid="22" grpId="1" animBg="1"/>
      <p:bldP spid="23" grpId="0" animBg="1"/>
      <p:bldP spid="23" grpId="1" animBg="1"/>
      <p:bldP spid="23" grpId="2" animBg="1"/>
      <p:bldP spid="25" grpId="0" animBg="1"/>
      <p:bldP spid="25" grpId="1" animBg="1"/>
      <p:bldP spid="26" grpId="0"/>
      <p:bldP spid="26" grpId="1"/>
      <p:bldP spid="28" grpId="0" animBg="1"/>
      <p:bldP spid="28" grpId="1" animBg="1"/>
      <p:bldP spid="29" grpId="0" animBg="1"/>
      <p:bldP spid="29" grpId="1" animBg="1"/>
      <p:bldP spid="31" grpId="0"/>
      <p:bldP spid="31" grpId="1"/>
      <p:bldP spid="32" grpId="0" animBg="1"/>
      <p:bldP spid="32" grpId="1" animBg="1"/>
      <p:bldP spid="33" grpId="0" animBg="1"/>
      <p:bldP spid="33" grpId="1" animBg="1"/>
      <p:bldP spid="34" grpId="0" animBg="1"/>
      <p:bldP spid="34" grpId="1" animBg="1"/>
      <p:bldP spid="43" grpId="0" animBg="1"/>
      <p:bldP spid="43" grpId="1" animBg="1"/>
      <p:bldP spid="42" grpId="0" animBg="1"/>
      <p:bldP spid="44" grpId="0" animBg="1"/>
      <p:bldP spid="44" grpId="1" animBg="1"/>
      <p:bldP spid="45" grpId="0" animBg="1"/>
      <p:bldP spid="5" grpId="0"/>
      <p:bldP spid="5" grpId="1"/>
      <p:bldP spid="46" grpId="0"/>
      <p:bldP spid="46" grpId="1"/>
      <p:bldP spid="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4294967295"/>
          </p:nvPr>
        </p:nvSpPr>
        <p:spPr>
          <a:xfrm>
            <a:off x="31026" y="1628402"/>
            <a:ext cx="2216150" cy="4176713"/>
          </a:xfrm>
        </p:spPr>
        <p:txBody>
          <a:bodyPr>
            <a:normAutofit/>
          </a:bodyPr>
          <a:lstStyle/>
          <a:p>
            <a:pPr marL="342900" lvl="1" indent="0">
              <a:lnSpc>
                <a:spcPct val="100000"/>
              </a:lnSpc>
              <a:spcBef>
                <a:spcPts val="600"/>
              </a:spcBef>
              <a:buNone/>
            </a:pPr>
            <a:r>
              <a:rPr lang="de-DE" sz="2000" b="0" dirty="0">
                <a:latin typeface="Arial monospaced for SAP" panose="020B0609020202030204" pitchFamily="49" charset="0"/>
              </a:rPr>
              <a:t>55</a:t>
            </a:r>
          </a:p>
          <a:p>
            <a:pPr marL="342900" lvl="1" indent="0">
              <a:lnSpc>
                <a:spcPct val="100000"/>
              </a:lnSpc>
              <a:spcBef>
                <a:spcPts val="600"/>
              </a:spcBef>
              <a:buNone/>
            </a:pPr>
            <a:r>
              <a:rPr lang="de-DE" sz="2000" b="0" dirty="0">
                <a:latin typeface="Arial monospaced for SAP" panose="020B0609020202030204" pitchFamily="49" charset="0"/>
              </a:rPr>
              <a:t>48 89 E5 </a:t>
            </a:r>
          </a:p>
          <a:p>
            <a:pPr marL="342900" lvl="1" indent="0">
              <a:lnSpc>
                <a:spcPct val="100000"/>
              </a:lnSpc>
              <a:spcBef>
                <a:spcPts val="600"/>
              </a:spcBef>
              <a:buNone/>
            </a:pPr>
            <a:r>
              <a:rPr lang="de-DE" sz="2000" b="0" dirty="0">
                <a:latin typeface="Arial monospaced for SAP" panose="020B0609020202030204" pitchFamily="49" charset="0"/>
              </a:rPr>
              <a:t>C7 45 FC 02 </a:t>
            </a:r>
          </a:p>
          <a:p>
            <a:pPr marL="342900" lvl="1" indent="0">
              <a:lnSpc>
                <a:spcPct val="100000"/>
              </a:lnSpc>
              <a:spcBef>
                <a:spcPts val="600"/>
              </a:spcBef>
              <a:buNone/>
            </a:pPr>
            <a:r>
              <a:rPr lang="de-DE" sz="2000" b="0" dirty="0">
                <a:latin typeface="Arial monospaced for SAP" panose="020B0609020202030204" pitchFamily="49" charset="0"/>
              </a:rPr>
              <a:t>C7 45 F8 03</a:t>
            </a:r>
          </a:p>
          <a:p>
            <a:pPr marL="342900" lvl="1" indent="0">
              <a:lnSpc>
                <a:spcPct val="100000"/>
              </a:lnSpc>
              <a:spcBef>
                <a:spcPts val="400"/>
              </a:spcBef>
              <a:buNone/>
            </a:pPr>
            <a:r>
              <a:rPr lang="de-DE" sz="2000" b="0" dirty="0">
                <a:latin typeface="Arial monospaced for SAP" panose="020B0609020202030204" pitchFamily="49" charset="0"/>
              </a:rPr>
              <a:t>8B 45 F8</a:t>
            </a:r>
          </a:p>
          <a:p>
            <a:pPr marL="342900" lvl="1" indent="0">
              <a:lnSpc>
                <a:spcPct val="100000"/>
              </a:lnSpc>
              <a:spcBef>
                <a:spcPts val="400"/>
              </a:spcBef>
              <a:buNone/>
            </a:pPr>
            <a:r>
              <a:rPr lang="de-DE" sz="2000" b="0" dirty="0">
                <a:latin typeface="Arial monospaced for SAP" panose="020B0609020202030204" pitchFamily="49" charset="0"/>
              </a:rPr>
              <a:t>8B 55 FC</a:t>
            </a:r>
          </a:p>
          <a:p>
            <a:pPr marL="342900" lvl="1" indent="0">
              <a:lnSpc>
                <a:spcPct val="100000"/>
              </a:lnSpc>
              <a:spcBef>
                <a:spcPts val="400"/>
              </a:spcBef>
              <a:buNone/>
            </a:pPr>
            <a:r>
              <a:rPr lang="de-DE" sz="2000" b="0" dirty="0">
                <a:latin typeface="Arial monospaced for SAP" panose="020B0609020202030204" pitchFamily="49" charset="0"/>
              </a:rPr>
              <a:t>01 D0</a:t>
            </a:r>
          </a:p>
          <a:p>
            <a:pPr marL="342900" lvl="1" indent="0">
              <a:lnSpc>
                <a:spcPct val="100000"/>
              </a:lnSpc>
              <a:spcBef>
                <a:spcPts val="400"/>
              </a:spcBef>
              <a:buNone/>
            </a:pPr>
            <a:r>
              <a:rPr lang="de-DE" sz="2000" b="0" dirty="0">
                <a:latin typeface="Arial monospaced for SAP" panose="020B0609020202030204" pitchFamily="49" charset="0"/>
              </a:rPr>
              <a:t>89 45 F4</a:t>
            </a:r>
          </a:p>
          <a:p>
            <a:pPr marL="342900" lvl="1" indent="0">
              <a:lnSpc>
                <a:spcPct val="100000"/>
              </a:lnSpc>
              <a:spcBef>
                <a:spcPts val="400"/>
              </a:spcBef>
              <a:buNone/>
            </a:pPr>
            <a:r>
              <a:rPr lang="de-DE" sz="2000" b="0" dirty="0">
                <a:latin typeface="Arial monospaced for SAP" panose="020B0609020202030204" pitchFamily="49" charset="0"/>
              </a:rPr>
              <a:t>8B 45 F4</a:t>
            </a:r>
          </a:p>
          <a:p>
            <a:pPr marL="342900" lvl="1" indent="0">
              <a:lnSpc>
                <a:spcPct val="100000"/>
              </a:lnSpc>
              <a:spcBef>
                <a:spcPts val="400"/>
              </a:spcBef>
              <a:buNone/>
            </a:pPr>
            <a:r>
              <a:rPr lang="de-DE" sz="2000" b="0" dirty="0">
                <a:latin typeface="Arial monospaced for SAP" panose="020B0609020202030204" pitchFamily="49" charset="0"/>
              </a:rPr>
              <a:t>5D</a:t>
            </a:r>
          </a:p>
          <a:p>
            <a:pPr marL="342900" lvl="1" indent="0">
              <a:lnSpc>
                <a:spcPct val="100000"/>
              </a:lnSpc>
              <a:spcBef>
                <a:spcPts val="400"/>
              </a:spcBef>
              <a:buNone/>
            </a:pPr>
            <a:r>
              <a:rPr lang="de-DE" sz="2000" b="0" dirty="0">
                <a:latin typeface="Arial monospaced for SAP" panose="020B0609020202030204" pitchFamily="49" charset="0"/>
              </a:rPr>
              <a:t>C3</a:t>
            </a:r>
          </a:p>
        </p:txBody>
      </p:sp>
      <p:sp>
        <p:nvSpPr>
          <p:cNvPr id="6" name="Textplatzhalter 2"/>
          <p:cNvSpPr txBox="1">
            <a:spLocks/>
          </p:cNvSpPr>
          <p:nvPr/>
        </p:nvSpPr>
        <p:spPr>
          <a:xfrm>
            <a:off x="1856656" y="1556246"/>
            <a:ext cx="5040560" cy="4321026"/>
          </a:xfrm>
          <a:prstGeom prst="rect">
            <a:avLst/>
          </a:prstGeom>
          <a:noFill/>
        </p:spPr>
        <p:txBody>
          <a:bodyPr lIns="252000" tIns="72000" rIns="252000" bIns="72000"/>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b="0" dirty="0">
                <a:solidFill>
                  <a:schemeClr val="accent4"/>
                </a:solidFill>
                <a:latin typeface="Arial monospaced for SAP" panose="020B0609020202030204" pitchFamily="49" charset="0"/>
              </a:rPr>
              <a:t>push </a:t>
            </a:r>
            <a:r>
              <a:rPr lang="de-DE" sz="2000" b="0" dirty="0" err="1">
                <a:solidFill>
                  <a:schemeClr val="accent4"/>
                </a:solidFill>
                <a:latin typeface="Arial monospaced for SAP" panose="020B0609020202030204" pitchFamily="49" charset="0"/>
              </a:rPr>
              <a:t>rbp</a:t>
            </a:r>
            <a:endParaRPr lang="de-DE" sz="2000" b="0" dirty="0">
              <a:solidFill>
                <a:schemeClr val="accent4"/>
              </a:solidFill>
              <a:latin typeface="Arial monospaced for SAP" panose="020B0609020202030204" pitchFamily="49" charset="0"/>
            </a:endParaRPr>
          </a:p>
          <a:p>
            <a:r>
              <a:rPr lang="de-DE" sz="2000" b="0" dirty="0" err="1">
                <a:solidFill>
                  <a:schemeClr val="accent4"/>
                </a:solidFill>
                <a:latin typeface="Arial monospaced for SAP" panose="020B0609020202030204" pitchFamily="49" charset="0"/>
              </a:rPr>
              <a:t>mov</a:t>
            </a:r>
            <a:r>
              <a:rPr lang="de-DE" sz="2000" b="0" dirty="0">
                <a:solidFill>
                  <a:schemeClr val="accent4"/>
                </a:solidFill>
                <a:latin typeface="Arial monospaced for SAP" panose="020B0609020202030204" pitchFamily="49" charset="0"/>
              </a:rPr>
              <a:t> </a:t>
            </a:r>
            <a:r>
              <a:rPr lang="de-DE" sz="2000" b="0" dirty="0" err="1">
                <a:solidFill>
                  <a:schemeClr val="accent4"/>
                </a:solidFill>
                <a:latin typeface="Arial monospaced for SAP" panose="020B0609020202030204" pitchFamily="49" charset="0"/>
              </a:rPr>
              <a:t>rbp</a:t>
            </a:r>
            <a:r>
              <a:rPr lang="de-DE" sz="2000" b="0" dirty="0">
                <a:solidFill>
                  <a:schemeClr val="accent4"/>
                </a:solidFill>
                <a:latin typeface="Arial monospaced for SAP" panose="020B0609020202030204" pitchFamily="49" charset="0"/>
              </a:rPr>
              <a:t>, </a:t>
            </a:r>
            <a:r>
              <a:rPr lang="de-DE" sz="2000" b="0" dirty="0" err="1">
                <a:solidFill>
                  <a:schemeClr val="accent4"/>
                </a:solidFill>
                <a:latin typeface="Arial monospaced for SAP" panose="020B0609020202030204" pitchFamily="49" charset="0"/>
              </a:rPr>
              <a:t>rsp</a:t>
            </a:r>
            <a:endParaRPr lang="de-DE" sz="2000" b="0" dirty="0">
              <a:solidFill>
                <a:schemeClr val="accent4"/>
              </a:solidFill>
              <a:latin typeface="Arial monospaced for SAP" panose="020B0609020202030204" pitchFamily="49" charset="0"/>
            </a:endParaRPr>
          </a:p>
          <a:p>
            <a:r>
              <a:rPr lang="de-DE" sz="2000" b="0" dirty="0" err="1">
                <a:solidFill>
                  <a:schemeClr val="accent4"/>
                </a:solidFill>
                <a:latin typeface="Arial monospaced for SAP" panose="020B0609020202030204" pitchFamily="49" charset="0"/>
              </a:rPr>
              <a:t>mov</a:t>
            </a:r>
            <a:r>
              <a:rPr lang="de-DE" sz="2000" b="0" dirty="0">
                <a:solidFill>
                  <a:schemeClr val="accent4"/>
                </a:solidFill>
                <a:latin typeface="Arial monospaced for SAP" panose="020B0609020202030204" pitchFamily="49" charset="0"/>
              </a:rPr>
              <a:t> DWORD PTR [rbp-4], 2</a:t>
            </a:r>
          </a:p>
          <a:p>
            <a:r>
              <a:rPr lang="de-DE" sz="2000" b="0" dirty="0" err="1">
                <a:solidFill>
                  <a:schemeClr val="accent4"/>
                </a:solidFill>
                <a:latin typeface="Arial monospaced for SAP" panose="020B0609020202030204" pitchFamily="49" charset="0"/>
              </a:rPr>
              <a:t>mov</a:t>
            </a:r>
            <a:r>
              <a:rPr lang="de-DE" sz="2000" b="0" dirty="0">
                <a:solidFill>
                  <a:schemeClr val="accent4"/>
                </a:solidFill>
                <a:latin typeface="Arial monospaced for SAP" panose="020B0609020202030204" pitchFamily="49" charset="0"/>
              </a:rPr>
              <a:t> DWORD PTR [rbp-8], 3</a:t>
            </a:r>
          </a:p>
          <a:p>
            <a:r>
              <a:rPr lang="de-DE" sz="2000" b="0" dirty="0" err="1">
                <a:solidFill>
                  <a:schemeClr val="accent4"/>
                </a:solidFill>
                <a:latin typeface="Arial monospaced for SAP" panose="020B0609020202030204" pitchFamily="49" charset="0"/>
              </a:rPr>
              <a:t>mov</a:t>
            </a:r>
            <a:r>
              <a:rPr lang="de-DE" sz="2000" b="0" dirty="0">
                <a:solidFill>
                  <a:schemeClr val="accent4"/>
                </a:solidFill>
                <a:latin typeface="Arial monospaced for SAP" panose="020B0609020202030204" pitchFamily="49" charset="0"/>
              </a:rPr>
              <a:t> </a:t>
            </a:r>
            <a:r>
              <a:rPr lang="de-DE" sz="2000" b="0" dirty="0" err="1">
                <a:solidFill>
                  <a:schemeClr val="accent4"/>
                </a:solidFill>
                <a:latin typeface="Arial monospaced for SAP" panose="020B0609020202030204" pitchFamily="49" charset="0"/>
              </a:rPr>
              <a:t>eax</a:t>
            </a:r>
            <a:r>
              <a:rPr lang="de-DE" sz="2000" b="0" dirty="0">
                <a:solidFill>
                  <a:schemeClr val="accent4"/>
                </a:solidFill>
                <a:latin typeface="Arial monospaced for SAP" panose="020B0609020202030204" pitchFamily="49" charset="0"/>
              </a:rPr>
              <a:t>, DWORD PTR [rbp-8]</a:t>
            </a:r>
          </a:p>
          <a:p>
            <a:r>
              <a:rPr lang="de-DE" sz="2000" b="0" dirty="0" err="1">
                <a:solidFill>
                  <a:schemeClr val="accent4"/>
                </a:solidFill>
                <a:latin typeface="Arial monospaced for SAP" panose="020B0609020202030204" pitchFamily="49" charset="0"/>
              </a:rPr>
              <a:t>mov</a:t>
            </a:r>
            <a:r>
              <a:rPr lang="de-DE" sz="2000" b="0" dirty="0">
                <a:solidFill>
                  <a:schemeClr val="accent4"/>
                </a:solidFill>
                <a:latin typeface="Arial monospaced for SAP" panose="020B0609020202030204" pitchFamily="49" charset="0"/>
              </a:rPr>
              <a:t> </a:t>
            </a:r>
            <a:r>
              <a:rPr lang="de-DE" sz="2000" b="0" dirty="0" err="1">
                <a:solidFill>
                  <a:schemeClr val="accent4"/>
                </a:solidFill>
                <a:latin typeface="Arial monospaced for SAP" panose="020B0609020202030204" pitchFamily="49" charset="0"/>
              </a:rPr>
              <a:t>edx</a:t>
            </a:r>
            <a:r>
              <a:rPr lang="de-DE" sz="2000" b="0" dirty="0">
                <a:solidFill>
                  <a:schemeClr val="accent4"/>
                </a:solidFill>
                <a:latin typeface="Arial monospaced for SAP" panose="020B0609020202030204" pitchFamily="49" charset="0"/>
              </a:rPr>
              <a:t>, DWORD PTR [rbp-4]</a:t>
            </a:r>
          </a:p>
          <a:p>
            <a:r>
              <a:rPr lang="de-DE" sz="2000" b="0" dirty="0" err="1">
                <a:solidFill>
                  <a:schemeClr val="accent4"/>
                </a:solidFill>
                <a:latin typeface="Arial monospaced for SAP" panose="020B0609020202030204" pitchFamily="49" charset="0"/>
              </a:rPr>
              <a:t>add</a:t>
            </a:r>
            <a:r>
              <a:rPr lang="de-DE" sz="2000" b="0" dirty="0">
                <a:solidFill>
                  <a:schemeClr val="accent4"/>
                </a:solidFill>
                <a:latin typeface="Arial monospaced for SAP" panose="020B0609020202030204" pitchFamily="49" charset="0"/>
              </a:rPr>
              <a:t> </a:t>
            </a:r>
            <a:r>
              <a:rPr lang="de-DE" sz="2000" b="0" dirty="0" err="1">
                <a:solidFill>
                  <a:schemeClr val="accent4"/>
                </a:solidFill>
                <a:latin typeface="Arial monospaced for SAP" panose="020B0609020202030204" pitchFamily="49" charset="0"/>
              </a:rPr>
              <a:t>eax</a:t>
            </a:r>
            <a:r>
              <a:rPr lang="de-DE" sz="2000" b="0" dirty="0">
                <a:solidFill>
                  <a:schemeClr val="accent4"/>
                </a:solidFill>
                <a:latin typeface="Arial monospaced for SAP" panose="020B0609020202030204" pitchFamily="49" charset="0"/>
              </a:rPr>
              <a:t>, </a:t>
            </a:r>
            <a:r>
              <a:rPr lang="de-DE" sz="2000" b="0" dirty="0" err="1">
                <a:solidFill>
                  <a:schemeClr val="accent4"/>
                </a:solidFill>
                <a:latin typeface="Arial monospaced for SAP" panose="020B0609020202030204" pitchFamily="49" charset="0"/>
              </a:rPr>
              <a:t>edx</a:t>
            </a:r>
            <a:endParaRPr lang="de-DE" sz="2000" b="0" dirty="0">
              <a:solidFill>
                <a:schemeClr val="accent4"/>
              </a:solidFill>
              <a:latin typeface="Arial monospaced for SAP" panose="020B0609020202030204" pitchFamily="49" charset="0"/>
            </a:endParaRPr>
          </a:p>
          <a:p>
            <a:r>
              <a:rPr lang="de-DE" sz="2000" b="0" dirty="0" err="1">
                <a:solidFill>
                  <a:schemeClr val="accent4"/>
                </a:solidFill>
                <a:latin typeface="Arial monospaced for SAP" panose="020B0609020202030204" pitchFamily="49" charset="0"/>
              </a:rPr>
              <a:t>mov</a:t>
            </a:r>
            <a:r>
              <a:rPr lang="de-DE" sz="2000" b="0" dirty="0">
                <a:solidFill>
                  <a:schemeClr val="accent4"/>
                </a:solidFill>
                <a:latin typeface="Arial monospaced for SAP" panose="020B0609020202030204" pitchFamily="49" charset="0"/>
              </a:rPr>
              <a:t> DWORD PTR [rbp-12], </a:t>
            </a:r>
            <a:r>
              <a:rPr lang="de-DE" sz="2000" b="0" dirty="0" err="1">
                <a:solidFill>
                  <a:schemeClr val="accent4"/>
                </a:solidFill>
                <a:latin typeface="Arial monospaced for SAP" panose="020B0609020202030204" pitchFamily="49" charset="0"/>
              </a:rPr>
              <a:t>eax</a:t>
            </a:r>
            <a:endParaRPr lang="de-DE" sz="2000" b="0" dirty="0">
              <a:solidFill>
                <a:schemeClr val="accent4"/>
              </a:solidFill>
              <a:latin typeface="Arial monospaced for SAP" panose="020B0609020202030204" pitchFamily="49" charset="0"/>
            </a:endParaRPr>
          </a:p>
          <a:p>
            <a:r>
              <a:rPr lang="de-DE" sz="2000" b="0" dirty="0" err="1">
                <a:solidFill>
                  <a:schemeClr val="accent4"/>
                </a:solidFill>
                <a:latin typeface="Arial monospaced for SAP" panose="020B0609020202030204" pitchFamily="49" charset="0"/>
              </a:rPr>
              <a:t>mov</a:t>
            </a:r>
            <a:r>
              <a:rPr lang="de-DE" sz="2000" b="0" dirty="0">
                <a:solidFill>
                  <a:schemeClr val="accent4"/>
                </a:solidFill>
                <a:latin typeface="Arial monospaced for SAP" panose="020B0609020202030204" pitchFamily="49" charset="0"/>
              </a:rPr>
              <a:t> </a:t>
            </a:r>
            <a:r>
              <a:rPr lang="de-DE" sz="2000" b="0" dirty="0" err="1">
                <a:solidFill>
                  <a:schemeClr val="accent4"/>
                </a:solidFill>
                <a:latin typeface="Arial monospaced for SAP" panose="020B0609020202030204" pitchFamily="49" charset="0"/>
              </a:rPr>
              <a:t>eax</a:t>
            </a:r>
            <a:r>
              <a:rPr lang="de-DE" sz="2000" b="0" dirty="0">
                <a:solidFill>
                  <a:schemeClr val="accent4"/>
                </a:solidFill>
                <a:latin typeface="Arial monospaced for SAP" panose="020B0609020202030204" pitchFamily="49" charset="0"/>
              </a:rPr>
              <a:t>, DWORD PTR [rbp-12]</a:t>
            </a:r>
          </a:p>
          <a:p>
            <a:r>
              <a:rPr lang="de-DE" sz="2000" b="0" dirty="0" err="1">
                <a:solidFill>
                  <a:schemeClr val="accent4"/>
                </a:solidFill>
                <a:latin typeface="Arial monospaced for SAP" panose="020B0609020202030204" pitchFamily="49" charset="0"/>
              </a:rPr>
              <a:t>pop</a:t>
            </a:r>
            <a:r>
              <a:rPr lang="de-DE" sz="2000" b="0" dirty="0">
                <a:solidFill>
                  <a:schemeClr val="accent4"/>
                </a:solidFill>
                <a:latin typeface="Arial monospaced for SAP" panose="020B0609020202030204" pitchFamily="49" charset="0"/>
              </a:rPr>
              <a:t> </a:t>
            </a:r>
            <a:r>
              <a:rPr lang="de-DE" sz="2000" b="0" dirty="0" err="1">
                <a:solidFill>
                  <a:schemeClr val="accent4"/>
                </a:solidFill>
                <a:latin typeface="Arial monospaced for SAP" panose="020B0609020202030204" pitchFamily="49" charset="0"/>
              </a:rPr>
              <a:t>rbp</a:t>
            </a:r>
            <a:endParaRPr lang="de-DE" sz="2000" b="0" dirty="0">
              <a:solidFill>
                <a:schemeClr val="accent4"/>
              </a:solidFill>
              <a:latin typeface="Arial monospaced for SAP" panose="020B0609020202030204" pitchFamily="49" charset="0"/>
            </a:endParaRPr>
          </a:p>
          <a:p>
            <a:r>
              <a:rPr lang="de-DE" sz="2000" b="0" dirty="0" err="1">
                <a:solidFill>
                  <a:schemeClr val="accent4"/>
                </a:solidFill>
                <a:latin typeface="Arial monospaced for SAP" panose="020B0609020202030204" pitchFamily="49" charset="0"/>
              </a:rPr>
              <a:t>ret</a:t>
            </a:r>
            <a:endParaRPr lang="de-DE" sz="2000" b="0" dirty="0">
              <a:solidFill>
                <a:schemeClr val="accent4"/>
              </a:solidFill>
              <a:latin typeface="Arial monospaced for SAP" panose="020B0609020202030204" pitchFamily="49" charset="0"/>
            </a:endParaRPr>
          </a:p>
        </p:txBody>
      </p:sp>
      <p:sp>
        <p:nvSpPr>
          <p:cNvPr id="7" name="Textplatzhalter 2"/>
          <p:cNvSpPr txBox="1">
            <a:spLocks/>
          </p:cNvSpPr>
          <p:nvPr/>
        </p:nvSpPr>
        <p:spPr>
          <a:xfrm>
            <a:off x="6465168" y="1556792"/>
            <a:ext cx="5040560" cy="4321026"/>
          </a:xfrm>
          <a:prstGeom prst="rect">
            <a:avLst/>
          </a:prstGeom>
          <a:noFill/>
        </p:spPr>
        <p:txBody>
          <a:bodyPr lIns="252000" tIns="72000" rIns="252000" bIns="72000"/>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b="0" dirty="0" err="1">
                <a:solidFill>
                  <a:srgbClr val="00B0F0"/>
                </a:solidFill>
                <a:latin typeface="Arial monospaced for SAP" panose="020B0609020202030204" pitchFamily="49" charset="0"/>
              </a:rPr>
              <a:t>int</a:t>
            </a:r>
            <a:r>
              <a:rPr lang="de-DE" sz="2000" b="0" dirty="0">
                <a:solidFill>
                  <a:srgbClr val="00B0F0"/>
                </a:solidFill>
                <a:latin typeface="Arial monospaced for SAP" panose="020B0609020202030204" pitchFamily="49" charset="0"/>
              </a:rPr>
              <a:t> </a:t>
            </a:r>
            <a:r>
              <a:rPr lang="de-DE" sz="2000" b="0" dirty="0" err="1" smtClean="0">
                <a:solidFill>
                  <a:srgbClr val="00B0F0"/>
                </a:solidFill>
                <a:latin typeface="Arial monospaced for SAP" panose="020B0609020202030204" pitchFamily="49" charset="0"/>
              </a:rPr>
              <a:t>method</a:t>
            </a:r>
            <a:r>
              <a:rPr lang="de-DE" sz="2000" b="0" dirty="0" smtClean="0">
                <a:solidFill>
                  <a:srgbClr val="00B0F0"/>
                </a:solidFill>
                <a:latin typeface="Arial monospaced for SAP" panose="020B0609020202030204" pitchFamily="49" charset="0"/>
              </a:rPr>
              <a:t>() </a:t>
            </a:r>
            <a:r>
              <a:rPr lang="de-DE" sz="2000" b="0" dirty="0">
                <a:solidFill>
                  <a:srgbClr val="00B0F0"/>
                </a:solidFill>
                <a:latin typeface="Arial monospaced for SAP" panose="020B0609020202030204" pitchFamily="49" charset="0"/>
              </a:rPr>
              <a:t>{</a:t>
            </a:r>
          </a:p>
          <a:p>
            <a:endParaRPr lang="de-DE" sz="2000" b="0" dirty="0">
              <a:solidFill>
                <a:srgbClr val="00B0F0"/>
              </a:solidFill>
              <a:latin typeface="Arial monospaced for SAP" panose="020B0609020202030204" pitchFamily="49" charset="0"/>
            </a:endParaRPr>
          </a:p>
          <a:p>
            <a:r>
              <a:rPr lang="de-DE" sz="2000" b="0" dirty="0">
                <a:solidFill>
                  <a:srgbClr val="00B0F0"/>
                </a:solidFill>
                <a:latin typeface="Arial monospaced for SAP" panose="020B0609020202030204" pitchFamily="49" charset="0"/>
              </a:rPr>
              <a:t>	</a:t>
            </a:r>
            <a:r>
              <a:rPr lang="de-DE" sz="2000" b="0" dirty="0" err="1">
                <a:solidFill>
                  <a:srgbClr val="00B0F0"/>
                </a:solidFill>
                <a:latin typeface="Arial monospaced for SAP" panose="020B0609020202030204" pitchFamily="49" charset="0"/>
              </a:rPr>
              <a:t>int</a:t>
            </a:r>
            <a:r>
              <a:rPr lang="de-DE" sz="2000" b="0" dirty="0">
                <a:solidFill>
                  <a:srgbClr val="00B0F0"/>
                </a:solidFill>
                <a:latin typeface="Arial monospaced for SAP" panose="020B0609020202030204" pitchFamily="49" charset="0"/>
              </a:rPr>
              <a:t> a = 2;</a:t>
            </a:r>
          </a:p>
          <a:p>
            <a:r>
              <a:rPr lang="de-DE" sz="2000" b="0" dirty="0">
                <a:solidFill>
                  <a:srgbClr val="00B0F0"/>
                </a:solidFill>
                <a:latin typeface="Arial monospaced for SAP" panose="020B0609020202030204" pitchFamily="49" charset="0"/>
              </a:rPr>
              <a:t>	</a:t>
            </a:r>
            <a:r>
              <a:rPr lang="de-DE" sz="2000" b="0" dirty="0" err="1">
                <a:solidFill>
                  <a:srgbClr val="00B0F0"/>
                </a:solidFill>
                <a:latin typeface="Arial monospaced for SAP" panose="020B0609020202030204" pitchFamily="49" charset="0"/>
              </a:rPr>
              <a:t>int</a:t>
            </a:r>
            <a:r>
              <a:rPr lang="de-DE" sz="2000" b="0" dirty="0">
                <a:solidFill>
                  <a:srgbClr val="00B0F0"/>
                </a:solidFill>
                <a:latin typeface="Arial monospaced for SAP" panose="020B0609020202030204" pitchFamily="49" charset="0"/>
              </a:rPr>
              <a:t> b = 3;</a:t>
            </a:r>
          </a:p>
          <a:p>
            <a:endParaRPr lang="de-DE" sz="2000" b="0" dirty="0">
              <a:solidFill>
                <a:srgbClr val="00B0F0"/>
              </a:solidFill>
              <a:latin typeface="Arial monospaced for SAP" panose="020B0609020202030204" pitchFamily="49" charset="0"/>
            </a:endParaRPr>
          </a:p>
          <a:p>
            <a:r>
              <a:rPr lang="de-DE" sz="2000" b="0" dirty="0">
                <a:solidFill>
                  <a:srgbClr val="00B0F0"/>
                </a:solidFill>
                <a:latin typeface="Arial monospaced for SAP" panose="020B0609020202030204" pitchFamily="49" charset="0"/>
              </a:rPr>
              <a:t>	</a:t>
            </a:r>
          </a:p>
          <a:p>
            <a:r>
              <a:rPr lang="de-DE" sz="2000" b="0" dirty="0">
                <a:solidFill>
                  <a:srgbClr val="00B0F0"/>
                </a:solidFill>
                <a:latin typeface="Arial monospaced for SAP" panose="020B0609020202030204" pitchFamily="49" charset="0"/>
              </a:rPr>
              <a:t>	</a:t>
            </a:r>
            <a:r>
              <a:rPr lang="de-DE" sz="2000" b="0" dirty="0" err="1">
                <a:solidFill>
                  <a:srgbClr val="00B0F0"/>
                </a:solidFill>
                <a:latin typeface="Arial monospaced for SAP" panose="020B0609020202030204" pitchFamily="49" charset="0"/>
              </a:rPr>
              <a:t>int</a:t>
            </a:r>
            <a:r>
              <a:rPr lang="de-DE" sz="2000" b="0" dirty="0">
                <a:solidFill>
                  <a:srgbClr val="00B0F0"/>
                </a:solidFill>
                <a:latin typeface="Arial monospaced for SAP" panose="020B0609020202030204" pitchFamily="49" charset="0"/>
              </a:rPr>
              <a:t> c = a + b;</a:t>
            </a:r>
          </a:p>
          <a:p>
            <a:endParaRPr lang="de-DE" sz="2000" b="0" dirty="0">
              <a:solidFill>
                <a:srgbClr val="00B0F0"/>
              </a:solidFill>
              <a:latin typeface="Arial monospaced for SAP" panose="020B0609020202030204" pitchFamily="49" charset="0"/>
            </a:endParaRPr>
          </a:p>
          <a:p>
            <a:r>
              <a:rPr lang="de-DE" sz="2000" b="0" dirty="0">
                <a:solidFill>
                  <a:srgbClr val="00B0F0"/>
                </a:solidFill>
                <a:latin typeface="Arial monospaced for SAP" panose="020B0609020202030204" pitchFamily="49" charset="0"/>
              </a:rPr>
              <a:t>	</a:t>
            </a:r>
            <a:r>
              <a:rPr lang="de-DE" sz="2000" b="0" dirty="0" err="1">
                <a:solidFill>
                  <a:srgbClr val="00B0F0"/>
                </a:solidFill>
                <a:latin typeface="Arial monospaced for SAP" panose="020B0609020202030204" pitchFamily="49" charset="0"/>
              </a:rPr>
              <a:t>return</a:t>
            </a:r>
            <a:r>
              <a:rPr lang="de-DE" sz="2000" b="0" dirty="0">
                <a:solidFill>
                  <a:srgbClr val="00B0F0"/>
                </a:solidFill>
                <a:latin typeface="Arial monospaced for SAP" panose="020B0609020202030204" pitchFamily="49" charset="0"/>
              </a:rPr>
              <a:t> c;</a:t>
            </a:r>
          </a:p>
          <a:p>
            <a:endParaRPr lang="de-DE" sz="2000" b="0" dirty="0">
              <a:solidFill>
                <a:srgbClr val="00B0F0"/>
              </a:solidFill>
              <a:latin typeface="Arial monospaced for SAP" panose="020B0609020202030204" pitchFamily="49" charset="0"/>
            </a:endParaRPr>
          </a:p>
          <a:p>
            <a:r>
              <a:rPr lang="de-DE" sz="2000" b="0" dirty="0">
                <a:solidFill>
                  <a:srgbClr val="00B0F0"/>
                </a:solidFill>
                <a:latin typeface="Arial monospaced for SAP" panose="020B0609020202030204" pitchFamily="49" charset="0"/>
              </a:rPr>
              <a:t>}</a:t>
            </a:r>
          </a:p>
        </p:txBody>
      </p:sp>
      <p:cxnSp>
        <p:nvCxnSpPr>
          <p:cNvPr id="9" name="Gerade Verbindung 8"/>
          <p:cNvCxnSpPr/>
          <p:nvPr/>
        </p:nvCxnSpPr>
        <p:spPr>
          <a:xfrm flipH="1">
            <a:off x="200472" y="2348880"/>
            <a:ext cx="89134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flipH="1">
            <a:off x="200472" y="2708920"/>
            <a:ext cx="89134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flipH="1">
            <a:off x="200472" y="3068960"/>
            <a:ext cx="89134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flipH="1">
            <a:off x="200472" y="4521646"/>
            <a:ext cx="89134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a:xfrm flipH="1">
            <a:off x="200472" y="4941168"/>
            <a:ext cx="89134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247587" y="1186914"/>
            <a:ext cx="8748549" cy="369332"/>
          </a:xfrm>
          <a:prstGeom prst="rect">
            <a:avLst/>
          </a:prstGeom>
          <a:noFill/>
        </p:spPr>
        <p:txBody>
          <a:bodyPr wrap="none" lIns="0" rtlCol="0">
            <a:spAutoFit/>
          </a:bodyPr>
          <a:lstStyle/>
          <a:p>
            <a:r>
              <a:rPr lang="de-DE" b="1" dirty="0"/>
              <a:t>Maschinencode	</a:t>
            </a:r>
            <a:r>
              <a:rPr lang="de-DE" b="1" dirty="0">
                <a:solidFill>
                  <a:schemeClr val="accent4"/>
                </a:solidFill>
              </a:rPr>
              <a:t>Assemblercode</a:t>
            </a:r>
            <a:r>
              <a:rPr lang="de-DE" b="1" dirty="0"/>
              <a:t>				</a:t>
            </a:r>
            <a:r>
              <a:rPr lang="de-DE" b="1" dirty="0">
                <a:solidFill>
                  <a:srgbClr val="00B0F0"/>
                </a:solidFill>
              </a:rPr>
              <a:t>Hochsprache </a:t>
            </a:r>
            <a:r>
              <a:rPr lang="de-DE" b="1" dirty="0" smtClean="0">
                <a:solidFill>
                  <a:srgbClr val="00B0F0"/>
                </a:solidFill>
              </a:rPr>
              <a:t>(Java)</a:t>
            </a:r>
            <a:endParaRPr lang="de-DE" b="1" dirty="0">
              <a:solidFill>
                <a:srgbClr val="00B0F0"/>
              </a:solidFill>
            </a:endParaRPr>
          </a:p>
        </p:txBody>
      </p:sp>
      <p:sp>
        <p:nvSpPr>
          <p:cNvPr id="16" name="Textplatzhalter 5"/>
          <p:cNvSpPr>
            <a:spLocks noGrp="1"/>
          </p:cNvSpPr>
          <p:nvPr>
            <p:ph type="body" sz="quarter" idx="15"/>
          </p:nvPr>
        </p:nvSpPr>
        <p:spPr>
          <a:xfrm>
            <a:off x="311287" y="0"/>
            <a:ext cx="9283435" cy="825500"/>
          </a:xfrm>
        </p:spPr>
        <p:txBody>
          <a:bodyPr/>
          <a:lstStyle/>
          <a:p>
            <a:pPr algn="ctr"/>
            <a:r>
              <a:rPr lang="de-DE" sz="2800" dirty="0" smtClean="0"/>
              <a:t>Programmierung - </a:t>
            </a:r>
            <a:r>
              <a:rPr lang="de-DE" sz="2800" dirty="0" err="1" smtClean="0"/>
              <a:t>maschinencode</a:t>
            </a:r>
            <a:endParaRPr lang="de-DE" sz="2800" dirty="0"/>
          </a:p>
        </p:txBody>
      </p:sp>
      <p:sp>
        <p:nvSpPr>
          <p:cNvPr id="2" name="Foliennummernplatzhalter 1"/>
          <p:cNvSpPr>
            <a:spLocks noGrp="1"/>
          </p:cNvSpPr>
          <p:nvPr>
            <p:ph type="sldNum" sz="quarter" idx="12"/>
          </p:nvPr>
        </p:nvSpPr>
        <p:spPr/>
        <p:txBody>
          <a:bodyPr/>
          <a:lstStyle/>
          <a:p>
            <a:fld id="{2C03746F-B42A-474D-94FA-02D6826DE614}" type="slidenum">
              <a:rPr lang="de-DE" smtClean="0"/>
              <a:t>39</a:t>
            </a:fld>
            <a:endParaRPr lang="de-DE" dirty="0"/>
          </a:p>
        </p:txBody>
      </p:sp>
    </p:spTree>
    <p:extLst>
      <p:ext uri="{BB962C8B-B14F-4D97-AF65-F5344CB8AC3E}">
        <p14:creationId xmlns:p14="http://schemas.microsoft.com/office/powerpoint/2010/main" val="260240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a:t>Informatik</a:t>
            </a:r>
          </a:p>
        </p:txBody>
      </p:sp>
      <p:sp>
        <p:nvSpPr>
          <p:cNvPr id="6" name="Rechteck 5">
            <a:extLst>
              <a:ext uri="{FF2B5EF4-FFF2-40B4-BE49-F238E27FC236}">
                <a16:creationId xmlns:a16="http://schemas.microsoft.com/office/drawing/2014/main" id="{9DB1EB45-B77A-4FF7-810C-75F2B22FADE6}"/>
              </a:ext>
            </a:extLst>
          </p:cNvPr>
          <p:cNvSpPr/>
          <p:nvPr/>
        </p:nvSpPr>
        <p:spPr>
          <a:xfrm>
            <a:off x="632520" y="1806279"/>
            <a:ext cx="8640961" cy="79200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000" b="1" dirty="0">
                <a:solidFill>
                  <a:schemeClr val="bg1"/>
                </a:solidFill>
                <a:effectLst>
                  <a:outerShdw blurRad="38100" dist="38100" dir="2700000" algn="tl">
                    <a:srgbClr val="000000">
                      <a:alpha val="43137"/>
                    </a:srgbClr>
                  </a:outerShdw>
                </a:effectLst>
                <a:latin typeface="Century Gothic" panose="020B0502020202020204" pitchFamily="34" charset="0"/>
              </a:rPr>
              <a:t>Angewandte Informatik</a:t>
            </a:r>
          </a:p>
        </p:txBody>
      </p:sp>
      <p:sp>
        <p:nvSpPr>
          <p:cNvPr id="8" name="Rechteck 7">
            <a:extLst>
              <a:ext uri="{FF2B5EF4-FFF2-40B4-BE49-F238E27FC236}">
                <a16:creationId xmlns:a16="http://schemas.microsoft.com/office/drawing/2014/main" id="{52910A77-6736-4EC0-B61E-06940C0B951D}"/>
              </a:ext>
            </a:extLst>
          </p:cNvPr>
          <p:cNvSpPr/>
          <p:nvPr/>
        </p:nvSpPr>
        <p:spPr>
          <a:xfrm>
            <a:off x="632520" y="4149080"/>
            <a:ext cx="8640961" cy="792088"/>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3000" b="1" dirty="0">
                <a:solidFill>
                  <a:schemeClr val="bg1"/>
                </a:solidFill>
                <a:effectLst>
                  <a:outerShdw blurRad="38100" dist="38100" dir="2700000" algn="tl">
                    <a:srgbClr val="000000">
                      <a:alpha val="43137"/>
                    </a:srgbClr>
                  </a:outerShdw>
                </a:effectLst>
                <a:latin typeface="Century Gothic" panose="020B0502020202020204" pitchFamily="34" charset="0"/>
              </a:rPr>
              <a:t>Theoretische Informatik</a:t>
            </a:r>
          </a:p>
        </p:txBody>
      </p:sp>
      <p:sp>
        <p:nvSpPr>
          <p:cNvPr id="9" name="Rechteck 8">
            <a:extLst>
              <a:ext uri="{FF2B5EF4-FFF2-40B4-BE49-F238E27FC236}">
                <a16:creationId xmlns:a16="http://schemas.microsoft.com/office/drawing/2014/main" id="{74FAE75E-FCCC-4662-B6BA-CD32FFC7C89F}"/>
              </a:ext>
            </a:extLst>
          </p:cNvPr>
          <p:cNvSpPr/>
          <p:nvPr/>
        </p:nvSpPr>
        <p:spPr>
          <a:xfrm>
            <a:off x="632521" y="2997040"/>
            <a:ext cx="4248471" cy="792000"/>
          </a:xfrm>
          <a:prstGeom prst="rect">
            <a:avLst/>
          </a:prstGeom>
          <a:solidFill>
            <a:srgbClr val="89B1A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3000" b="1" dirty="0">
                <a:solidFill>
                  <a:schemeClr val="bg1"/>
                </a:solidFill>
                <a:effectLst>
                  <a:outerShdw blurRad="38100" dist="38100" dir="2700000" algn="tl">
                    <a:srgbClr val="000000">
                      <a:alpha val="43137"/>
                    </a:srgbClr>
                  </a:outerShdw>
                </a:effectLst>
                <a:latin typeface="Century Gothic" panose="020B0502020202020204" pitchFamily="34" charset="0"/>
              </a:rPr>
              <a:t>Technische Informatik</a:t>
            </a:r>
          </a:p>
        </p:txBody>
      </p:sp>
      <p:sp>
        <p:nvSpPr>
          <p:cNvPr id="10" name="Rechteck 9">
            <a:extLst>
              <a:ext uri="{FF2B5EF4-FFF2-40B4-BE49-F238E27FC236}">
                <a16:creationId xmlns:a16="http://schemas.microsoft.com/office/drawing/2014/main" id="{4C71CB74-9BC2-48E9-BCE5-477E6459A3EA}"/>
              </a:ext>
            </a:extLst>
          </p:cNvPr>
          <p:cNvSpPr/>
          <p:nvPr/>
        </p:nvSpPr>
        <p:spPr>
          <a:xfrm>
            <a:off x="5025007" y="2997040"/>
            <a:ext cx="4256609" cy="792000"/>
          </a:xfrm>
          <a:prstGeom prst="rect">
            <a:avLst/>
          </a:prstGeom>
          <a:solidFill>
            <a:srgbClr val="89B1A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000" b="1" dirty="0">
                <a:solidFill>
                  <a:schemeClr val="bg1"/>
                </a:solidFill>
                <a:effectLst>
                  <a:outerShdw blurRad="38100" dist="38100" dir="2700000" algn="tl">
                    <a:srgbClr val="000000">
                      <a:alpha val="43137"/>
                    </a:srgbClr>
                  </a:outerShdw>
                </a:effectLst>
                <a:latin typeface="Century Gothic" panose="020B0502020202020204" pitchFamily="34" charset="0"/>
              </a:rPr>
              <a:t>Praktische Informatik</a:t>
            </a:r>
          </a:p>
        </p:txBody>
      </p:sp>
      <p:sp>
        <p:nvSpPr>
          <p:cNvPr id="12" name="Rechteck 11">
            <a:extLst>
              <a:ext uri="{FF2B5EF4-FFF2-40B4-BE49-F238E27FC236}">
                <a16:creationId xmlns:a16="http://schemas.microsoft.com/office/drawing/2014/main" id="{9DB1EB45-B77A-4FF7-810C-75F2B22FADE6}"/>
              </a:ext>
            </a:extLst>
          </p:cNvPr>
          <p:cNvSpPr/>
          <p:nvPr/>
        </p:nvSpPr>
        <p:spPr>
          <a:xfrm>
            <a:off x="640655" y="1806279"/>
            <a:ext cx="8640961" cy="79200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3" name="Rechteck 12">
            <a:extLst>
              <a:ext uri="{FF2B5EF4-FFF2-40B4-BE49-F238E27FC236}">
                <a16:creationId xmlns:a16="http://schemas.microsoft.com/office/drawing/2014/main" id="{74FAE75E-FCCC-4662-B6BA-CD32FFC7C89F}"/>
              </a:ext>
            </a:extLst>
          </p:cNvPr>
          <p:cNvSpPr/>
          <p:nvPr/>
        </p:nvSpPr>
        <p:spPr>
          <a:xfrm>
            <a:off x="632521" y="3005424"/>
            <a:ext cx="4248471" cy="792000"/>
          </a:xfrm>
          <a:prstGeom prst="rect">
            <a:avLst/>
          </a:prstGeom>
          <a:solidFill>
            <a:srgbClr val="89B1A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3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4" name="Rechteck 13">
            <a:extLst>
              <a:ext uri="{FF2B5EF4-FFF2-40B4-BE49-F238E27FC236}">
                <a16:creationId xmlns:a16="http://schemas.microsoft.com/office/drawing/2014/main" id="{4C71CB74-9BC2-48E9-BCE5-477E6459A3EA}"/>
              </a:ext>
            </a:extLst>
          </p:cNvPr>
          <p:cNvSpPr/>
          <p:nvPr/>
        </p:nvSpPr>
        <p:spPr>
          <a:xfrm>
            <a:off x="5025007" y="2997040"/>
            <a:ext cx="4256609" cy="792000"/>
          </a:xfrm>
          <a:prstGeom prst="rect">
            <a:avLst/>
          </a:prstGeom>
          <a:solidFill>
            <a:srgbClr val="89B1A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5" name="Rechteck 14">
            <a:extLst>
              <a:ext uri="{FF2B5EF4-FFF2-40B4-BE49-F238E27FC236}">
                <a16:creationId xmlns:a16="http://schemas.microsoft.com/office/drawing/2014/main" id="{52910A77-6736-4EC0-B61E-06940C0B951D}"/>
              </a:ext>
            </a:extLst>
          </p:cNvPr>
          <p:cNvSpPr/>
          <p:nvPr/>
        </p:nvSpPr>
        <p:spPr>
          <a:xfrm>
            <a:off x="640655" y="4149080"/>
            <a:ext cx="8640961" cy="792088"/>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3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2" name="Foliennummernplatzhalter 1"/>
          <p:cNvSpPr>
            <a:spLocks noGrp="1"/>
          </p:cNvSpPr>
          <p:nvPr>
            <p:ph type="sldNum" sz="quarter" idx="12"/>
          </p:nvPr>
        </p:nvSpPr>
        <p:spPr/>
        <p:txBody>
          <a:bodyPr/>
          <a:lstStyle/>
          <a:p>
            <a:fld id="{2C03746F-B42A-474D-94FA-02D6826DE614}" type="slidenum">
              <a:rPr lang="de-DE" smtClean="0"/>
              <a:t>4</a:t>
            </a:fld>
            <a:endParaRPr lang="de-DE" dirty="0"/>
          </a:p>
        </p:txBody>
      </p:sp>
    </p:spTree>
    <p:extLst>
      <p:ext uri="{BB962C8B-B14F-4D97-AF65-F5344CB8AC3E}">
        <p14:creationId xmlns:p14="http://schemas.microsoft.com/office/powerpoint/2010/main" val="12993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2"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2C03746F-B42A-474D-94FA-02D6826DE614}" type="slidenum">
              <a:rPr lang="de-DE" smtClean="0"/>
              <a:t>40</a:t>
            </a:fld>
            <a:endParaRPr lang="de-DE" dirty="0"/>
          </a:p>
        </p:txBody>
      </p:sp>
      <p:sp>
        <p:nvSpPr>
          <p:cNvPr id="3" name="Textplatzhalter 2"/>
          <p:cNvSpPr>
            <a:spLocks noGrp="1"/>
          </p:cNvSpPr>
          <p:nvPr>
            <p:ph type="body" sz="quarter" idx="15"/>
          </p:nvPr>
        </p:nvSpPr>
        <p:spPr/>
        <p:txBody>
          <a:bodyPr/>
          <a:lstStyle/>
          <a:p>
            <a:pPr algn="ctr"/>
            <a:r>
              <a:rPr lang="de-DE" sz="2800" dirty="0" smtClean="0"/>
              <a:t>Logik</a:t>
            </a:r>
            <a:endParaRPr lang="de-DE" sz="2800" dirty="0"/>
          </a:p>
        </p:txBody>
      </p:sp>
      <p:sp>
        <p:nvSpPr>
          <p:cNvPr id="4" name="Textfeld 3"/>
          <p:cNvSpPr txBox="1"/>
          <p:nvPr/>
        </p:nvSpPr>
        <p:spPr>
          <a:xfrm>
            <a:off x="56456" y="908720"/>
            <a:ext cx="9793088" cy="5688632"/>
          </a:xfrm>
          <a:prstGeom prst="rect">
            <a:avLst/>
          </a:prstGeom>
          <a:noFill/>
        </p:spPr>
        <p:txBody>
          <a:bodyPr wrap="square" lIns="0" tIns="0" rIns="0" bIns="0" rtlCol="0">
            <a:noAutofit/>
          </a:bodyPr>
          <a:lstStyle/>
          <a:p>
            <a:pPr marL="342861" indent="-342861" algn="ctr">
              <a:lnSpc>
                <a:spcPct val="150000"/>
              </a:lnSpc>
              <a:spcBef>
                <a:spcPct val="20000"/>
              </a:spcBef>
            </a:pPr>
            <a:r>
              <a:rPr lang="de-DE" sz="2800" b="1" dirty="0" smtClean="0">
                <a:solidFill>
                  <a:schemeClr val="tx2"/>
                </a:solidFill>
                <a:latin typeface="Arial" pitchFamily="34" charset="0"/>
                <a:cs typeface="Arial" pitchFamily="34" charset="0"/>
              </a:rPr>
              <a:t>„</a:t>
            </a:r>
            <a:r>
              <a:rPr lang="de-DE" sz="2800" b="1" smtClean="0">
                <a:solidFill>
                  <a:schemeClr val="tx2"/>
                </a:solidFill>
                <a:latin typeface="Arial" pitchFamily="34" charset="0"/>
                <a:cs typeface="Arial" pitchFamily="34" charset="0"/>
              </a:rPr>
              <a:t>Als einzigem </a:t>
            </a:r>
            <a:r>
              <a:rPr lang="de-DE" sz="2800" b="1" dirty="0">
                <a:solidFill>
                  <a:schemeClr val="tx2"/>
                </a:solidFill>
                <a:latin typeface="Arial" pitchFamily="34" charset="0"/>
                <a:cs typeface="Arial" pitchFamily="34" charset="0"/>
              </a:rPr>
              <a:t>Lebewesen der Welt ist dem Menschen die </a:t>
            </a:r>
            <a:r>
              <a:rPr lang="de-DE" sz="2800" b="1">
                <a:solidFill>
                  <a:schemeClr val="tx2"/>
                </a:solidFill>
                <a:latin typeface="Arial" pitchFamily="34" charset="0"/>
                <a:cs typeface="Arial" pitchFamily="34" charset="0"/>
              </a:rPr>
              <a:t>Gabe </a:t>
            </a:r>
            <a:r>
              <a:rPr lang="de-DE" sz="2800" b="1" smtClean="0">
                <a:solidFill>
                  <a:schemeClr val="tx2"/>
                </a:solidFill>
                <a:latin typeface="Arial" pitchFamily="34" charset="0"/>
                <a:cs typeface="Arial" pitchFamily="34" charset="0"/>
              </a:rPr>
              <a:t>zur </a:t>
            </a:r>
            <a:r>
              <a:rPr lang="de-DE" sz="2800" b="1" dirty="0">
                <a:solidFill>
                  <a:schemeClr val="tx2"/>
                </a:solidFill>
                <a:latin typeface="Arial" pitchFamily="34" charset="0"/>
                <a:cs typeface="Arial" pitchFamily="34" charset="0"/>
              </a:rPr>
              <a:t>Logik gegeben worden, welche </a:t>
            </a:r>
            <a:r>
              <a:rPr lang="de-DE" sz="2800" b="1">
                <a:solidFill>
                  <a:schemeClr val="tx2"/>
                </a:solidFill>
                <a:latin typeface="Arial" pitchFamily="34" charset="0"/>
                <a:cs typeface="Arial" pitchFamily="34" charset="0"/>
              </a:rPr>
              <a:t>er </a:t>
            </a:r>
            <a:r>
              <a:rPr lang="de-DE" sz="2800" b="1" smtClean="0">
                <a:solidFill>
                  <a:schemeClr val="tx2"/>
                </a:solidFill>
                <a:latin typeface="Arial" pitchFamily="34" charset="0"/>
                <a:cs typeface="Arial" pitchFamily="34" charset="0"/>
              </a:rPr>
              <a:t>dazu benutzt</a:t>
            </a:r>
            <a:r>
              <a:rPr lang="de-DE" sz="2800" b="1" dirty="0">
                <a:solidFill>
                  <a:schemeClr val="tx2"/>
                </a:solidFill>
                <a:latin typeface="Arial" pitchFamily="34" charset="0"/>
                <a:cs typeface="Arial" pitchFamily="34" charset="0"/>
              </a:rPr>
              <a:t>, eben diese Gabe als </a:t>
            </a:r>
            <a:r>
              <a:rPr lang="de-DE" sz="2800" b="1">
                <a:solidFill>
                  <a:schemeClr val="tx2"/>
                </a:solidFill>
                <a:latin typeface="Arial" pitchFamily="34" charset="0"/>
                <a:cs typeface="Arial" pitchFamily="34" charset="0"/>
              </a:rPr>
              <a:t>logische </a:t>
            </a:r>
            <a:r>
              <a:rPr lang="de-DE" sz="2800" b="1" smtClean="0">
                <a:solidFill>
                  <a:schemeClr val="tx2"/>
                </a:solidFill>
                <a:latin typeface="Arial" pitchFamily="34" charset="0"/>
                <a:cs typeface="Arial" pitchFamily="34" charset="0"/>
              </a:rPr>
              <a:t>Konsequenz </a:t>
            </a:r>
            <a:r>
              <a:rPr lang="de-DE" sz="2800" b="1" dirty="0">
                <a:solidFill>
                  <a:schemeClr val="tx2"/>
                </a:solidFill>
                <a:latin typeface="Arial" pitchFamily="34" charset="0"/>
                <a:cs typeface="Arial" pitchFamily="34" charset="0"/>
              </a:rPr>
              <a:t>aus seinem Handeln </a:t>
            </a:r>
            <a:r>
              <a:rPr lang="de-DE" sz="2800" b="1">
                <a:solidFill>
                  <a:schemeClr val="tx2"/>
                </a:solidFill>
                <a:latin typeface="Arial" pitchFamily="34" charset="0"/>
                <a:cs typeface="Arial" pitchFamily="34" charset="0"/>
              </a:rPr>
              <a:t>heraus </a:t>
            </a:r>
            <a:r>
              <a:rPr lang="de-DE" sz="2800" b="1" smtClean="0">
                <a:solidFill>
                  <a:schemeClr val="tx2"/>
                </a:solidFill>
                <a:latin typeface="Arial" pitchFamily="34" charset="0"/>
                <a:cs typeface="Arial" pitchFamily="34" charset="0"/>
              </a:rPr>
              <a:t>auszuschalten</a:t>
            </a:r>
            <a:r>
              <a:rPr lang="de-DE" sz="2800" b="1" dirty="0" smtClean="0">
                <a:solidFill>
                  <a:schemeClr val="tx2"/>
                </a:solidFill>
                <a:latin typeface="Arial" pitchFamily="34" charset="0"/>
                <a:cs typeface="Arial" pitchFamily="34" charset="0"/>
              </a:rPr>
              <a:t>.“</a:t>
            </a:r>
          </a:p>
          <a:p>
            <a:pPr marL="342861" indent="-342861" algn="ctr">
              <a:lnSpc>
                <a:spcPct val="150000"/>
              </a:lnSpc>
              <a:spcBef>
                <a:spcPct val="20000"/>
              </a:spcBef>
            </a:pPr>
            <a:endParaRPr lang="de-DE" sz="2800" b="1" dirty="0">
              <a:solidFill>
                <a:schemeClr val="tx2"/>
              </a:solidFill>
              <a:latin typeface="Arial" pitchFamily="34" charset="0"/>
              <a:cs typeface="Arial" pitchFamily="34" charset="0"/>
            </a:endParaRPr>
          </a:p>
          <a:p>
            <a:pPr marL="342861" indent="-342861" algn="ctr">
              <a:lnSpc>
                <a:spcPct val="150000"/>
              </a:lnSpc>
              <a:spcBef>
                <a:spcPct val="20000"/>
              </a:spcBef>
            </a:pPr>
            <a:endParaRPr lang="de-DE" sz="2800" b="1" dirty="0" smtClean="0">
              <a:solidFill>
                <a:schemeClr val="tx2"/>
              </a:solidFill>
              <a:latin typeface="Arial" pitchFamily="34" charset="0"/>
              <a:cs typeface="Arial" pitchFamily="34" charset="0"/>
            </a:endParaRPr>
          </a:p>
          <a:p>
            <a:pPr marL="342861" indent="-342861" algn="ctr">
              <a:lnSpc>
                <a:spcPct val="150000"/>
              </a:lnSpc>
              <a:spcBef>
                <a:spcPct val="20000"/>
              </a:spcBef>
            </a:pPr>
            <a:endParaRPr lang="de-DE" sz="2800" b="1" dirty="0">
              <a:solidFill>
                <a:schemeClr val="tx2"/>
              </a:solidFill>
              <a:latin typeface="Arial" pitchFamily="34" charset="0"/>
              <a:cs typeface="Arial" pitchFamily="34" charset="0"/>
            </a:endParaRPr>
          </a:p>
          <a:p>
            <a:pPr marL="342861" indent="-342861" algn="ctr">
              <a:lnSpc>
                <a:spcPct val="150000"/>
              </a:lnSpc>
              <a:spcBef>
                <a:spcPct val="20000"/>
              </a:spcBef>
            </a:pPr>
            <a:r>
              <a:rPr lang="de-DE" sz="1100" dirty="0">
                <a:solidFill>
                  <a:schemeClr val="tx2"/>
                </a:solidFill>
              </a:rPr>
              <a:t>Sigrun </a:t>
            </a:r>
            <a:r>
              <a:rPr lang="de-DE" sz="1100" dirty="0" err="1">
                <a:solidFill>
                  <a:schemeClr val="tx2"/>
                </a:solidFill>
              </a:rPr>
              <a:t>Hopfensperger</a:t>
            </a:r>
            <a:r>
              <a:rPr lang="de-DE" sz="1100" dirty="0">
                <a:solidFill>
                  <a:schemeClr val="tx2"/>
                </a:solidFill>
              </a:rPr>
              <a:t> (*1967), deutsche Aphoristikerin, </a:t>
            </a:r>
            <a:r>
              <a:rPr lang="de-DE" sz="1100" dirty="0" err="1">
                <a:solidFill>
                  <a:schemeClr val="tx2"/>
                </a:solidFill>
              </a:rPr>
              <a:t>Universalistin</a:t>
            </a:r>
            <a:r>
              <a:rPr lang="de-DE" sz="1100" dirty="0">
                <a:solidFill>
                  <a:schemeClr val="tx2"/>
                </a:solidFill>
              </a:rPr>
              <a:t> und Idealistin</a:t>
            </a:r>
          </a:p>
          <a:p>
            <a:pPr marL="342861" indent="-342861" algn="ctr">
              <a:lnSpc>
                <a:spcPct val="150000"/>
              </a:lnSpc>
              <a:spcBef>
                <a:spcPct val="20000"/>
              </a:spcBef>
            </a:pPr>
            <a:endParaRPr lang="de-DE" sz="2800" b="1" dirty="0">
              <a:solidFill>
                <a:schemeClr val="tx2"/>
              </a:solidFill>
              <a:latin typeface="Arial" pitchFamily="34" charset="0"/>
              <a:cs typeface="Arial" pitchFamily="34" charset="0"/>
            </a:endParaRPr>
          </a:p>
          <a:p>
            <a:pPr algn="l"/>
            <a:endParaRPr lang="de-DE" sz="1600" dirty="0" err="1" smtClean="0"/>
          </a:p>
        </p:txBody>
      </p:sp>
      <p:pic>
        <p:nvPicPr>
          <p:cNvPr id="5" name="Grafik 4"/>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404828" y="3501008"/>
            <a:ext cx="3096344" cy="2225497"/>
          </a:xfrm>
          <a:prstGeom prst="rect">
            <a:avLst/>
          </a:prstGeom>
        </p:spPr>
      </p:pic>
    </p:spTree>
    <p:extLst>
      <p:ext uri="{BB962C8B-B14F-4D97-AF65-F5344CB8AC3E}">
        <p14:creationId xmlns:p14="http://schemas.microsoft.com/office/powerpoint/2010/main" val="348670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6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661"/>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elle 18"/>
          <p:cNvGraphicFramePr>
            <a:graphicFrameLocks noGrp="1"/>
          </p:cNvGraphicFramePr>
          <p:nvPr>
            <p:extLst>
              <p:ext uri="{D42A27DB-BD31-4B8C-83A1-F6EECF244321}">
                <p14:modId xmlns:p14="http://schemas.microsoft.com/office/powerpoint/2010/main" val="2282143080"/>
              </p:ext>
            </p:extLst>
          </p:nvPr>
        </p:nvGraphicFramePr>
        <p:xfrm>
          <a:off x="6537175" y="2708920"/>
          <a:ext cx="2814428" cy="1854200"/>
        </p:xfrm>
        <a:graphic>
          <a:graphicData uri="http://schemas.openxmlformats.org/drawingml/2006/table">
            <a:tbl>
              <a:tblPr firstRow="1" bandRow="1">
                <a:tableStyleId>{93296810-A885-4BE3-A3E7-6D5BEEA58F35}</a:tableStyleId>
              </a:tblPr>
              <a:tblGrid>
                <a:gridCol w="938143">
                  <a:extLst>
                    <a:ext uri="{9D8B030D-6E8A-4147-A177-3AD203B41FA5}">
                      <a16:colId xmlns:a16="http://schemas.microsoft.com/office/drawing/2014/main" val="20000"/>
                    </a:ext>
                  </a:extLst>
                </a:gridCol>
                <a:gridCol w="709698">
                  <a:extLst>
                    <a:ext uri="{9D8B030D-6E8A-4147-A177-3AD203B41FA5}">
                      <a16:colId xmlns:a16="http://schemas.microsoft.com/office/drawing/2014/main" val="20001"/>
                    </a:ext>
                  </a:extLst>
                </a:gridCol>
                <a:gridCol w="1166587">
                  <a:extLst>
                    <a:ext uri="{9D8B030D-6E8A-4147-A177-3AD203B41FA5}">
                      <a16:colId xmlns:a16="http://schemas.microsoft.com/office/drawing/2014/main" val="20002"/>
                    </a:ext>
                  </a:extLst>
                </a:gridCol>
              </a:tblGrid>
              <a:tr h="370840">
                <a:tc>
                  <a:txBody>
                    <a:bodyPr/>
                    <a:lstStyle/>
                    <a:p>
                      <a:pPr algn="ctr"/>
                      <a:r>
                        <a:rPr lang="de-DE" dirty="0"/>
                        <a:t>A</a:t>
                      </a:r>
                    </a:p>
                  </a:txBody>
                  <a:tcPr anchor="ctr">
                    <a:solidFill>
                      <a:schemeClr val="tx2"/>
                    </a:solidFill>
                  </a:tcPr>
                </a:tc>
                <a:tc>
                  <a:txBody>
                    <a:bodyPr/>
                    <a:lstStyle/>
                    <a:p>
                      <a:pPr algn="ctr"/>
                      <a:r>
                        <a:rPr lang="de-DE" b="1" dirty="0"/>
                        <a:t>B</a:t>
                      </a:r>
                    </a:p>
                  </a:txBody>
                  <a:tcPr anchor="ctr">
                    <a:solidFill>
                      <a:schemeClr val="tx2"/>
                    </a:solidFill>
                  </a:tcPr>
                </a:tc>
                <a:tc>
                  <a:txBody>
                    <a:bodyPr/>
                    <a:lstStyle/>
                    <a:p>
                      <a:pPr algn="ctr"/>
                      <a:r>
                        <a:rPr lang="de-DE" sz="1800" b="1" kern="1200" dirty="0">
                          <a:solidFill>
                            <a:schemeClr val="lt1"/>
                          </a:solidFill>
                          <a:effectLst/>
                          <a:latin typeface="+mn-lt"/>
                          <a:ea typeface="+mn-ea"/>
                          <a:cs typeface="+mn-cs"/>
                          <a:sym typeface="Symbol"/>
                        </a:rPr>
                        <a:t>A  B </a:t>
                      </a:r>
                      <a:endParaRPr lang="de-DE" b="1" dirty="0"/>
                    </a:p>
                  </a:txBody>
                  <a:tcPr anchor="ctr">
                    <a:solidFill>
                      <a:schemeClr val="tx2"/>
                    </a:solidFill>
                  </a:tcPr>
                </a:tc>
                <a:extLst>
                  <a:ext uri="{0D108BD9-81ED-4DB2-BD59-A6C34878D82A}">
                    <a16:rowId xmlns:a16="http://schemas.microsoft.com/office/drawing/2014/main" val="10000"/>
                  </a:ext>
                </a:extLst>
              </a:tr>
              <a:tr h="370840">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endParaRPr lang="de-DE" dirty="0"/>
                    </a:p>
                  </a:txBody>
                  <a:tcPr anchor="ctr">
                    <a:solidFill>
                      <a:schemeClr val="tx2">
                        <a:lumMod val="40000"/>
                        <a:lumOff val="60000"/>
                      </a:schemeClr>
                    </a:solidFill>
                  </a:tcPr>
                </a:tc>
                <a:extLst>
                  <a:ext uri="{0D108BD9-81ED-4DB2-BD59-A6C34878D82A}">
                    <a16:rowId xmlns:a16="http://schemas.microsoft.com/office/drawing/2014/main" val="10001"/>
                  </a:ext>
                </a:extLst>
              </a:tr>
              <a:tr h="370840">
                <a:tc>
                  <a:txBody>
                    <a:bodyPr/>
                    <a:lstStyle/>
                    <a:p>
                      <a:pPr algn="ctr"/>
                      <a:r>
                        <a:rPr lang="de-DE" smtClean="0"/>
                        <a:t>0</a:t>
                      </a:r>
                      <a:endParaRPr lang="de-DE" dirty="0"/>
                    </a:p>
                  </a:txBody>
                  <a:tcPr anchor="ctr">
                    <a:solidFill>
                      <a:schemeClr val="tx2">
                        <a:lumMod val="20000"/>
                        <a:lumOff val="80000"/>
                      </a:schemeClr>
                    </a:solidFill>
                  </a:tcPr>
                </a:tc>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endParaRPr lang="de-DE" dirty="0"/>
                    </a:p>
                  </a:txBody>
                  <a:tcPr anchor="ctr">
                    <a:solidFill>
                      <a:schemeClr val="tx2">
                        <a:lumMod val="20000"/>
                        <a:lumOff val="80000"/>
                      </a:schemeClr>
                    </a:solidFill>
                  </a:tcPr>
                </a:tc>
                <a:extLst>
                  <a:ext uri="{0D108BD9-81ED-4DB2-BD59-A6C34878D82A}">
                    <a16:rowId xmlns:a16="http://schemas.microsoft.com/office/drawing/2014/main" val="10002"/>
                  </a:ext>
                </a:extLst>
              </a:tr>
              <a:tr h="370840">
                <a:tc>
                  <a:txBody>
                    <a:bodyPr/>
                    <a:lstStyle/>
                    <a:p>
                      <a:pPr algn="ctr"/>
                      <a:r>
                        <a:rPr lang="de-DE" smtClean="0"/>
                        <a:t>1</a:t>
                      </a:r>
                      <a:endParaRPr lang="de-DE" dirty="0"/>
                    </a:p>
                  </a:txBody>
                  <a:tcPr anchor="ctr">
                    <a:solidFill>
                      <a:schemeClr val="tx2">
                        <a:lumMod val="40000"/>
                        <a:lumOff val="60000"/>
                      </a:schemeClr>
                    </a:solidFill>
                  </a:tcPr>
                </a:tc>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endParaRPr lang="de-DE" dirty="0"/>
                    </a:p>
                  </a:txBody>
                  <a:tcPr anchor="ctr">
                    <a:solidFill>
                      <a:schemeClr val="tx2">
                        <a:lumMod val="40000"/>
                        <a:lumOff val="60000"/>
                      </a:schemeClr>
                    </a:solidFill>
                  </a:tcPr>
                </a:tc>
                <a:extLst>
                  <a:ext uri="{0D108BD9-81ED-4DB2-BD59-A6C34878D82A}">
                    <a16:rowId xmlns:a16="http://schemas.microsoft.com/office/drawing/2014/main" val="10003"/>
                  </a:ext>
                </a:extLst>
              </a:tr>
              <a:tr h="370840">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endParaRPr lang="de-DE" dirty="0"/>
                    </a:p>
                  </a:txBody>
                  <a:tcPr anchor="ctr">
                    <a:solidFill>
                      <a:schemeClr val="tx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18" name="Tabelle 17"/>
          <p:cNvGraphicFramePr>
            <a:graphicFrameLocks noGrp="1"/>
          </p:cNvGraphicFramePr>
          <p:nvPr>
            <p:extLst>
              <p:ext uri="{D42A27DB-BD31-4B8C-83A1-F6EECF244321}">
                <p14:modId xmlns:p14="http://schemas.microsoft.com/office/powerpoint/2010/main" val="871289669"/>
              </p:ext>
            </p:extLst>
          </p:nvPr>
        </p:nvGraphicFramePr>
        <p:xfrm>
          <a:off x="3547703" y="2708920"/>
          <a:ext cx="2814429" cy="1854200"/>
        </p:xfrm>
        <a:graphic>
          <a:graphicData uri="http://schemas.openxmlformats.org/drawingml/2006/table">
            <a:tbl>
              <a:tblPr firstRow="1" bandRow="1">
                <a:tableStyleId>{93296810-A885-4BE3-A3E7-6D5BEEA58F35}</a:tableStyleId>
              </a:tblPr>
              <a:tblGrid>
                <a:gridCol w="938143">
                  <a:extLst>
                    <a:ext uri="{9D8B030D-6E8A-4147-A177-3AD203B41FA5}">
                      <a16:colId xmlns:a16="http://schemas.microsoft.com/office/drawing/2014/main" val="20000"/>
                    </a:ext>
                  </a:extLst>
                </a:gridCol>
                <a:gridCol w="938143">
                  <a:extLst>
                    <a:ext uri="{9D8B030D-6E8A-4147-A177-3AD203B41FA5}">
                      <a16:colId xmlns:a16="http://schemas.microsoft.com/office/drawing/2014/main" val="20001"/>
                    </a:ext>
                  </a:extLst>
                </a:gridCol>
                <a:gridCol w="938143">
                  <a:extLst>
                    <a:ext uri="{9D8B030D-6E8A-4147-A177-3AD203B41FA5}">
                      <a16:colId xmlns:a16="http://schemas.microsoft.com/office/drawing/2014/main" val="20002"/>
                    </a:ext>
                  </a:extLst>
                </a:gridCol>
              </a:tblGrid>
              <a:tr h="370840">
                <a:tc>
                  <a:txBody>
                    <a:bodyPr/>
                    <a:lstStyle/>
                    <a:p>
                      <a:pPr algn="ctr"/>
                      <a:r>
                        <a:rPr lang="de-DE" dirty="0"/>
                        <a:t>A</a:t>
                      </a:r>
                    </a:p>
                  </a:txBody>
                  <a:tcPr anchor="ctr">
                    <a:solidFill>
                      <a:schemeClr val="tx2"/>
                    </a:solidFill>
                  </a:tcPr>
                </a:tc>
                <a:tc>
                  <a:txBody>
                    <a:bodyPr/>
                    <a:lstStyle/>
                    <a:p>
                      <a:pPr algn="ctr"/>
                      <a:r>
                        <a:rPr lang="de-DE" b="1" dirty="0"/>
                        <a:t>B</a:t>
                      </a:r>
                    </a:p>
                  </a:txBody>
                  <a:tcPr anchor="ctr">
                    <a:solidFill>
                      <a:schemeClr val="tx2"/>
                    </a:solidFill>
                  </a:tcPr>
                </a:tc>
                <a:tc>
                  <a:txBody>
                    <a:bodyPr/>
                    <a:lstStyle/>
                    <a:p>
                      <a:pPr algn="ctr"/>
                      <a:r>
                        <a:rPr lang="de-DE" sz="1800" b="1" kern="1200" dirty="0">
                          <a:solidFill>
                            <a:schemeClr val="lt1"/>
                          </a:solidFill>
                          <a:effectLst/>
                          <a:latin typeface="+mn-lt"/>
                          <a:ea typeface="+mn-ea"/>
                          <a:cs typeface="+mn-cs"/>
                          <a:sym typeface="Symbol"/>
                        </a:rPr>
                        <a:t>A  B</a:t>
                      </a:r>
                      <a:endParaRPr lang="de-DE" b="1" dirty="0"/>
                    </a:p>
                  </a:txBody>
                  <a:tcPr anchor="ctr">
                    <a:solidFill>
                      <a:schemeClr val="tx2"/>
                    </a:solidFill>
                  </a:tcPr>
                </a:tc>
                <a:extLst>
                  <a:ext uri="{0D108BD9-81ED-4DB2-BD59-A6C34878D82A}">
                    <a16:rowId xmlns:a16="http://schemas.microsoft.com/office/drawing/2014/main" val="10000"/>
                  </a:ext>
                </a:extLst>
              </a:tr>
              <a:tr h="370840">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endParaRPr lang="de-DE" dirty="0"/>
                    </a:p>
                  </a:txBody>
                  <a:tcPr anchor="ctr">
                    <a:solidFill>
                      <a:schemeClr val="tx2">
                        <a:lumMod val="40000"/>
                        <a:lumOff val="60000"/>
                      </a:schemeClr>
                    </a:solidFill>
                  </a:tcPr>
                </a:tc>
                <a:extLst>
                  <a:ext uri="{0D108BD9-81ED-4DB2-BD59-A6C34878D82A}">
                    <a16:rowId xmlns:a16="http://schemas.microsoft.com/office/drawing/2014/main" val="10001"/>
                  </a:ext>
                </a:extLst>
              </a:tr>
              <a:tr h="370840">
                <a:tc>
                  <a:txBody>
                    <a:bodyPr/>
                    <a:lstStyle/>
                    <a:p>
                      <a:pPr algn="ctr"/>
                      <a:r>
                        <a:rPr lang="de-DE" smtClean="0"/>
                        <a:t>0</a:t>
                      </a:r>
                      <a:endParaRPr lang="de-DE" dirty="0"/>
                    </a:p>
                  </a:txBody>
                  <a:tcPr anchor="ctr">
                    <a:solidFill>
                      <a:schemeClr val="tx2">
                        <a:lumMod val="20000"/>
                        <a:lumOff val="80000"/>
                      </a:schemeClr>
                    </a:solidFill>
                  </a:tcPr>
                </a:tc>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endParaRPr lang="de-DE" dirty="0"/>
                    </a:p>
                  </a:txBody>
                  <a:tcPr anchor="ctr">
                    <a:solidFill>
                      <a:schemeClr val="tx2">
                        <a:lumMod val="20000"/>
                        <a:lumOff val="80000"/>
                      </a:schemeClr>
                    </a:solidFill>
                  </a:tcPr>
                </a:tc>
                <a:extLst>
                  <a:ext uri="{0D108BD9-81ED-4DB2-BD59-A6C34878D82A}">
                    <a16:rowId xmlns:a16="http://schemas.microsoft.com/office/drawing/2014/main" val="10002"/>
                  </a:ext>
                </a:extLst>
              </a:tr>
              <a:tr h="370840">
                <a:tc>
                  <a:txBody>
                    <a:bodyPr/>
                    <a:lstStyle/>
                    <a:p>
                      <a:pPr algn="ctr"/>
                      <a:r>
                        <a:rPr lang="de-DE" smtClean="0"/>
                        <a:t>1</a:t>
                      </a:r>
                      <a:endParaRPr lang="de-DE" dirty="0"/>
                    </a:p>
                  </a:txBody>
                  <a:tcPr anchor="ctr">
                    <a:solidFill>
                      <a:schemeClr val="tx2">
                        <a:lumMod val="40000"/>
                        <a:lumOff val="60000"/>
                      </a:schemeClr>
                    </a:solidFill>
                  </a:tcPr>
                </a:tc>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endParaRPr lang="de-DE" dirty="0"/>
                    </a:p>
                  </a:txBody>
                  <a:tcPr anchor="ctr">
                    <a:solidFill>
                      <a:schemeClr val="tx2">
                        <a:lumMod val="40000"/>
                        <a:lumOff val="60000"/>
                      </a:schemeClr>
                    </a:solidFill>
                  </a:tcPr>
                </a:tc>
                <a:extLst>
                  <a:ext uri="{0D108BD9-81ED-4DB2-BD59-A6C34878D82A}">
                    <a16:rowId xmlns:a16="http://schemas.microsoft.com/office/drawing/2014/main" val="10003"/>
                  </a:ext>
                </a:extLst>
              </a:tr>
              <a:tr h="370840">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endParaRPr lang="de-DE" dirty="0"/>
                    </a:p>
                  </a:txBody>
                  <a:tcPr anchor="ctr">
                    <a:solidFill>
                      <a:schemeClr val="tx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17" name="Tabelle 16"/>
          <p:cNvGraphicFramePr>
            <a:graphicFrameLocks noGrp="1"/>
          </p:cNvGraphicFramePr>
          <p:nvPr>
            <p:extLst>
              <p:ext uri="{D42A27DB-BD31-4B8C-83A1-F6EECF244321}">
                <p14:modId xmlns:p14="http://schemas.microsoft.com/office/powerpoint/2010/main" val="1413567754"/>
              </p:ext>
            </p:extLst>
          </p:nvPr>
        </p:nvGraphicFramePr>
        <p:xfrm>
          <a:off x="554403" y="2708920"/>
          <a:ext cx="2814428" cy="1112520"/>
        </p:xfrm>
        <a:graphic>
          <a:graphicData uri="http://schemas.openxmlformats.org/drawingml/2006/table">
            <a:tbl>
              <a:tblPr firstRow="1" bandRow="1">
                <a:tableStyleId>{93296810-A885-4BE3-A3E7-6D5BEEA58F35}</a:tableStyleId>
              </a:tblPr>
              <a:tblGrid>
                <a:gridCol w="1407214">
                  <a:extLst>
                    <a:ext uri="{9D8B030D-6E8A-4147-A177-3AD203B41FA5}">
                      <a16:colId xmlns:a16="http://schemas.microsoft.com/office/drawing/2014/main" val="20000"/>
                    </a:ext>
                  </a:extLst>
                </a:gridCol>
                <a:gridCol w="1407214">
                  <a:extLst>
                    <a:ext uri="{9D8B030D-6E8A-4147-A177-3AD203B41FA5}">
                      <a16:colId xmlns:a16="http://schemas.microsoft.com/office/drawing/2014/main" val="20001"/>
                    </a:ext>
                  </a:extLst>
                </a:gridCol>
              </a:tblGrid>
              <a:tr h="370840">
                <a:tc>
                  <a:txBody>
                    <a:bodyPr/>
                    <a:lstStyle/>
                    <a:p>
                      <a:pPr algn="ctr"/>
                      <a:r>
                        <a:rPr lang="de-DE" dirty="0"/>
                        <a:t>A</a:t>
                      </a:r>
                    </a:p>
                  </a:txBody>
                  <a:tcPr anchor="ctr">
                    <a:solidFill>
                      <a:schemeClr val="tx2"/>
                    </a:solidFill>
                  </a:tcPr>
                </a:tc>
                <a:tc>
                  <a:txBody>
                    <a:bodyPr/>
                    <a:lstStyle/>
                    <a:p>
                      <a:pPr algn="ctr"/>
                      <a:r>
                        <a:rPr lang="de-DE" sz="1800" b="1" kern="1200" dirty="0">
                          <a:solidFill>
                            <a:schemeClr val="lt1"/>
                          </a:solidFill>
                          <a:effectLst/>
                          <a:latin typeface="+mn-lt"/>
                          <a:ea typeface="+mn-ea"/>
                          <a:cs typeface="+mn-cs"/>
                          <a:sym typeface="Symbol"/>
                        </a:rPr>
                        <a:t> A</a:t>
                      </a:r>
                      <a:endParaRPr lang="de-DE" b="1" dirty="0"/>
                    </a:p>
                  </a:txBody>
                  <a:tcPr anchor="ctr">
                    <a:solidFill>
                      <a:schemeClr val="tx2"/>
                    </a:solidFill>
                  </a:tcPr>
                </a:tc>
                <a:extLst>
                  <a:ext uri="{0D108BD9-81ED-4DB2-BD59-A6C34878D82A}">
                    <a16:rowId xmlns:a16="http://schemas.microsoft.com/office/drawing/2014/main" val="10000"/>
                  </a:ext>
                </a:extLst>
              </a:tr>
              <a:tr h="370840">
                <a:tc>
                  <a:txBody>
                    <a:bodyPr/>
                    <a:lstStyle/>
                    <a:p>
                      <a:pPr algn="ctr"/>
                      <a:r>
                        <a:rPr lang="de-DE" dirty="0" smtClean="0"/>
                        <a:t>0</a:t>
                      </a:r>
                      <a:endParaRPr lang="de-DE" dirty="0"/>
                    </a:p>
                  </a:txBody>
                  <a:tcPr anchor="ctr">
                    <a:solidFill>
                      <a:schemeClr val="tx2">
                        <a:lumMod val="40000"/>
                        <a:lumOff val="60000"/>
                      </a:schemeClr>
                    </a:solidFill>
                  </a:tcPr>
                </a:tc>
                <a:tc>
                  <a:txBody>
                    <a:bodyPr/>
                    <a:lstStyle/>
                    <a:p>
                      <a:pPr algn="ctr"/>
                      <a:endParaRPr lang="de-DE" dirty="0"/>
                    </a:p>
                  </a:txBody>
                  <a:tcPr anchor="ctr">
                    <a:solidFill>
                      <a:schemeClr val="tx2">
                        <a:lumMod val="40000"/>
                        <a:lumOff val="60000"/>
                      </a:schemeClr>
                    </a:solidFill>
                  </a:tcPr>
                </a:tc>
                <a:extLst>
                  <a:ext uri="{0D108BD9-81ED-4DB2-BD59-A6C34878D82A}">
                    <a16:rowId xmlns:a16="http://schemas.microsoft.com/office/drawing/2014/main" val="10001"/>
                  </a:ext>
                </a:extLst>
              </a:tr>
              <a:tr h="370840">
                <a:tc>
                  <a:txBody>
                    <a:bodyPr/>
                    <a:lstStyle/>
                    <a:p>
                      <a:pPr algn="ctr"/>
                      <a:r>
                        <a:rPr lang="de-DE" dirty="0" smtClean="0"/>
                        <a:t>1</a:t>
                      </a:r>
                      <a:endParaRPr lang="de-DE" dirty="0"/>
                    </a:p>
                  </a:txBody>
                  <a:tcPr anchor="ctr">
                    <a:solidFill>
                      <a:schemeClr val="tx2">
                        <a:lumMod val="20000"/>
                        <a:lumOff val="80000"/>
                      </a:schemeClr>
                    </a:solidFill>
                  </a:tcPr>
                </a:tc>
                <a:tc>
                  <a:txBody>
                    <a:bodyPr/>
                    <a:lstStyle/>
                    <a:p>
                      <a:pPr algn="ctr"/>
                      <a:endParaRPr lang="de-DE" dirty="0"/>
                    </a:p>
                  </a:txBody>
                  <a:tcPr anchor="ctr">
                    <a:solidFill>
                      <a:schemeClr val="tx2">
                        <a:lumMod val="20000"/>
                        <a:lumOff val="80000"/>
                      </a:schemeClr>
                    </a:solidFill>
                  </a:tcPr>
                </a:tc>
                <a:extLst>
                  <a:ext uri="{0D108BD9-81ED-4DB2-BD59-A6C34878D82A}">
                    <a16:rowId xmlns:a16="http://schemas.microsoft.com/office/drawing/2014/main" val="10002"/>
                  </a:ext>
                </a:extLst>
              </a:tr>
            </a:tbl>
          </a:graphicData>
        </a:graphic>
      </p:graphicFrame>
      <p:sp>
        <p:nvSpPr>
          <p:cNvPr id="25" name="Textfeld 24"/>
          <p:cNvSpPr txBox="1"/>
          <p:nvPr/>
        </p:nvSpPr>
        <p:spPr>
          <a:xfrm>
            <a:off x="2000672" y="3085160"/>
            <a:ext cx="1334112" cy="360040"/>
          </a:xfrm>
          <a:prstGeom prst="rect">
            <a:avLst/>
          </a:prstGeom>
          <a:noFill/>
        </p:spPr>
        <p:txBody>
          <a:bodyPr wrap="square" lIns="0" tIns="0" rIns="0" bIns="0" rtlCol="0" anchor="ctr">
            <a:noAutofit/>
          </a:bodyPr>
          <a:lstStyle/>
          <a:p>
            <a:pPr algn="ctr"/>
            <a:r>
              <a:rPr lang="de-DE" sz="1350" dirty="0" smtClean="0"/>
              <a:t>1</a:t>
            </a:r>
          </a:p>
        </p:txBody>
      </p:sp>
      <p:sp>
        <p:nvSpPr>
          <p:cNvPr id="26" name="Textfeld 25"/>
          <p:cNvSpPr txBox="1"/>
          <p:nvPr/>
        </p:nvSpPr>
        <p:spPr>
          <a:xfrm>
            <a:off x="2000671" y="3445200"/>
            <a:ext cx="1334112" cy="360040"/>
          </a:xfrm>
          <a:prstGeom prst="rect">
            <a:avLst/>
          </a:prstGeom>
          <a:noFill/>
        </p:spPr>
        <p:txBody>
          <a:bodyPr wrap="square" lIns="0" tIns="0" rIns="0" bIns="0" rtlCol="0" anchor="ctr">
            <a:noAutofit/>
          </a:bodyPr>
          <a:lstStyle/>
          <a:p>
            <a:pPr algn="ctr"/>
            <a:r>
              <a:rPr lang="de-DE" sz="1350" dirty="0"/>
              <a:t>0</a:t>
            </a:r>
            <a:endParaRPr lang="de-DE" sz="1350" dirty="0" smtClean="0"/>
          </a:p>
        </p:txBody>
      </p:sp>
      <p:sp>
        <p:nvSpPr>
          <p:cNvPr id="27" name="Textfeld 26"/>
          <p:cNvSpPr txBox="1"/>
          <p:nvPr/>
        </p:nvSpPr>
        <p:spPr>
          <a:xfrm>
            <a:off x="5444370" y="3085160"/>
            <a:ext cx="858529" cy="360040"/>
          </a:xfrm>
          <a:prstGeom prst="rect">
            <a:avLst/>
          </a:prstGeom>
          <a:noFill/>
        </p:spPr>
        <p:txBody>
          <a:bodyPr wrap="square" lIns="0" tIns="0" rIns="0" bIns="0" rtlCol="0" anchor="ctr">
            <a:noAutofit/>
          </a:bodyPr>
          <a:lstStyle/>
          <a:p>
            <a:pPr algn="ctr"/>
            <a:r>
              <a:rPr lang="de-DE" sz="1350" dirty="0"/>
              <a:t>0</a:t>
            </a:r>
            <a:endParaRPr lang="de-DE" sz="1350" dirty="0" smtClean="0"/>
          </a:p>
        </p:txBody>
      </p:sp>
      <p:sp>
        <p:nvSpPr>
          <p:cNvPr id="28" name="Textfeld 27"/>
          <p:cNvSpPr txBox="1"/>
          <p:nvPr/>
        </p:nvSpPr>
        <p:spPr>
          <a:xfrm>
            <a:off x="5444369" y="3445200"/>
            <a:ext cx="858529" cy="360040"/>
          </a:xfrm>
          <a:prstGeom prst="rect">
            <a:avLst/>
          </a:prstGeom>
          <a:noFill/>
        </p:spPr>
        <p:txBody>
          <a:bodyPr wrap="square" lIns="0" tIns="0" rIns="0" bIns="0" rtlCol="0" anchor="ctr">
            <a:noAutofit/>
          </a:bodyPr>
          <a:lstStyle/>
          <a:p>
            <a:pPr algn="ctr"/>
            <a:r>
              <a:rPr lang="de-DE" sz="1350" dirty="0"/>
              <a:t>0</a:t>
            </a:r>
            <a:endParaRPr lang="de-DE" sz="1350" dirty="0" smtClean="0"/>
          </a:p>
        </p:txBody>
      </p:sp>
      <p:sp>
        <p:nvSpPr>
          <p:cNvPr id="29" name="Textfeld 28"/>
          <p:cNvSpPr txBox="1"/>
          <p:nvPr/>
        </p:nvSpPr>
        <p:spPr>
          <a:xfrm>
            <a:off x="5457057" y="3828720"/>
            <a:ext cx="858529" cy="360040"/>
          </a:xfrm>
          <a:prstGeom prst="rect">
            <a:avLst/>
          </a:prstGeom>
          <a:noFill/>
        </p:spPr>
        <p:txBody>
          <a:bodyPr wrap="square" lIns="0" tIns="0" rIns="0" bIns="0" rtlCol="0" anchor="ctr">
            <a:noAutofit/>
          </a:bodyPr>
          <a:lstStyle/>
          <a:p>
            <a:pPr algn="ctr"/>
            <a:r>
              <a:rPr lang="de-DE" sz="1350" dirty="0"/>
              <a:t>0</a:t>
            </a:r>
            <a:endParaRPr lang="de-DE" sz="1350" dirty="0" smtClean="0"/>
          </a:p>
        </p:txBody>
      </p:sp>
      <p:sp>
        <p:nvSpPr>
          <p:cNvPr id="30" name="Textfeld 29"/>
          <p:cNvSpPr txBox="1"/>
          <p:nvPr/>
        </p:nvSpPr>
        <p:spPr>
          <a:xfrm>
            <a:off x="5457056" y="4188760"/>
            <a:ext cx="858529" cy="360040"/>
          </a:xfrm>
          <a:prstGeom prst="rect">
            <a:avLst/>
          </a:prstGeom>
          <a:noFill/>
        </p:spPr>
        <p:txBody>
          <a:bodyPr wrap="square" lIns="0" tIns="0" rIns="0" bIns="0" rtlCol="0" anchor="ctr">
            <a:noAutofit/>
          </a:bodyPr>
          <a:lstStyle/>
          <a:p>
            <a:pPr algn="ctr"/>
            <a:r>
              <a:rPr lang="de-DE" sz="1350" dirty="0"/>
              <a:t>1</a:t>
            </a:r>
            <a:endParaRPr lang="de-DE" sz="1350" dirty="0" smtClean="0"/>
          </a:p>
        </p:txBody>
      </p:sp>
      <p:sp>
        <p:nvSpPr>
          <p:cNvPr id="33" name="Textfeld 32"/>
          <p:cNvSpPr txBox="1"/>
          <p:nvPr/>
        </p:nvSpPr>
        <p:spPr>
          <a:xfrm>
            <a:off x="8201210" y="3075700"/>
            <a:ext cx="1146566" cy="360040"/>
          </a:xfrm>
          <a:prstGeom prst="rect">
            <a:avLst/>
          </a:prstGeom>
          <a:noFill/>
        </p:spPr>
        <p:txBody>
          <a:bodyPr wrap="square" lIns="0" tIns="0" rIns="0" bIns="0" rtlCol="0" anchor="ctr">
            <a:noAutofit/>
          </a:bodyPr>
          <a:lstStyle/>
          <a:p>
            <a:pPr algn="ctr"/>
            <a:r>
              <a:rPr lang="de-DE" sz="1350" dirty="0"/>
              <a:t>0</a:t>
            </a:r>
            <a:endParaRPr lang="de-DE" sz="1350" dirty="0" smtClean="0"/>
          </a:p>
        </p:txBody>
      </p:sp>
      <p:sp>
        <p:nvSpPr>
          <p:cNvPr id="34" name="Textfeld 33"/>
          <p:cNvSpPr txBox="1"/>
          <p:nvPr/>
        </p:nvSpPr>
        <p:spPr>
          <a:xfrm>
            <a:off x="8201209" y="3435740"/>
            <a:ext cx="1146566" cy="360040"/>
          </a:xfrm>
          <a:prstGeom prst="rect">
            <a:avLst/>
          </a:prstGeom>
          <a:noFill/>
        </p:spPr>
        <p:txBody>
          <a:bodyPr wrap="square" lIns="0" tIns="0" rIns="0" bIns="0" rtlCol="0" anchor="ctr">
            <a:noAutofit/>
          </a:bodyPr>
          <a:lstStyle/>
          <a:p>
            <a:pPr algn="ctr"/>
            <a:r>
              <a:rPr lang="de-DE" sz="1350" dirty="0" smtClean="0"/>
              <a:t>1</a:t>
            </a:r>
          </a:p>
        </p:txBody>
      </p:sp>
      <p:sp>
        <p:nvSpPr>
          <p:cNvPr id="35" name="Textfeld 34"/>
          <p:cNvSpPr txBox="1"/>
          <p:nvPr/>
        </p:nvSpPr>
        <p:spPr>
          <a:xfrm>
            <a:off x="8213897" y="3819260"/>
            <a:ext cx="1146566" cy="360040"/>
          </a:xfrm>
          <a:prstGeom prst="rect">
            <a:avLst/>
          </a:prstGeom>
          <a:noFill/>
        </p:spPr>
        <p:txBody>
          <a:bodyPr wrap="square" lIns="0" tIns="0" rIns="0" bIns="0" rtlCol="0" anchor="ctr">
            <a:noAutofit/>
          </a:bodyPr>
          <a:lstStyle/>
          <a:p>
            <a:pPr algn="ctr"/>
            <a:r>
              <a:rPr lang="de-DE" sz="1350" dirty="0" smtClean="0"/>
              <a:t>1</a:t>
            </a:r>
          </a:p>
        </p:txBody>
      </p:sp>
      <p:sp>
        <p:nvSpPr>
          <p:cNvPr id="36" name="Textfeld 35"/>
          <p:cNvSpPr txBox="1"/>
          <p:nvPr/>
        </p:nvSpPr>
        <p:spPr>
          <a:xfrm>
            <a:off x="8213896" y="4179300"/>
            <a:ext cx="1146566" cy="360040"/>
          </a:xfrm>
          <a:prstGeom prst="rect">
            <a:avLst/>
          </a:prstGeom>
          <a:noFill/>
        </p:spPr>
        <p:txBody>
          <a:bodyPr wrap="square" lIns="0" tIns="0" rIns="0" bIns="0" rtlCol="0" anchor="ctr">
            <a:noAutofit/>
          </a:bodyPr>
          <a:lstStyle/>
          <a:p>
            <a:pPr algn="ctr"/>
            <a:r>
              <a:rPr lang="de-DE" sz="1350" dirty="0"/>
              <a:t>1</a:t>
            </a:r>
            <a:endParaRPr lang="de-DE" sz="1350" dirty="0" smtClean="0"/>
          </a:p>
        </p:txBody>
      </p:sp>
      <p:sp>
        <p:nvSpPr>
          <p:cNvPr id="4" name="Rechteck 3"/>
          <p:cNvSpPr/>
          <p:nvPr/>
        </p:nvSpPr>
        <p:spPr>
          <a:xfrm>
            <a:off x="128464" y="1988840"/>
            <a:ext cx="9649072" cy="2952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p:cNvSpPr>
            <a:spLocks noGrp="1"/>
          </p:cNvSpPr>
          <p:nvPr>
            <p:ph type="sldNum" sz="quarter" idx="12"/>
          </p:nvPr>
        </p:nvSpPr>
        <p:spPr/>
        <p:txBody>
          <a:bodyPr/>
          <a:lstStyle/>
          <a:p>
            <a:fld id="{2C03746F-B42A-474D-94FA-02D6826DE614}" type="slidenum">
              <a:rPr lang="de-DE" smtClean="0"/>
              <a:t>41</a:t>
            </a:fld>
            <a:endParaRPr lang="de-DE" dirty="0"/>
          </a:p>
        </p:txBody>
      </p:sp>
      <p:sp>
        <p:nvSpPr>
          <p:cNvPr id="3" name="Textplatzhalter 2"/>
          <p:cNvSpPr>
            <a:spLocks noGrp="1"/>
          </p:cNvSpPr>
          <p:nvPr>
            <p:ph type="body" sz="quarter" idx="15"/>
          </p:nvPr>
        </p:nvSpPr>
        <p:spPr/>
        <p:txBody>
          <a:bodyPr/>
          <a:lstStyle/>
          <a:p>
            <a:pPr algn="ctr"/>
            <a:r>
              <a:rPr lang="de-DE" sz="2800" dirty="0" smtClean="0"/>
              <a:t>Logik – Die Aussagenlogik</a:t>
            </a:r>
            <a:endParaRPr lang="de-DE" sz="2800" dirty="0"/>
          </a:p>
        </p:txBody>
      </p:sp>
      <p:grpSp>
        <p:nvGrpSpPr>
          <p:cNvPr id="8" name="Gruppieren 7">
            <a:extLst>
              <a:ext uri="{FF2B5EF4-FFF2-40B4-BE49-F238E27FC236}">
                <a16:creationId xmlns:a16="http://schemas.microsoft.com/office/drawing/2014/main" id="{431813BB-C0E4-4952-9275-64EA7CE51B85}"/>
              </a:ext>
            </a:extLst>
          </p:cNvPr>
          <p:cNvGrpSpPr/>
          <p:nvPr/>
        </p:nvGrpSpPr>
        <p:grpSpPr>
          <a:xfrm>
            <a:off x="3547704" y="2708920"/>
            <a:ext cx="2810599" cy="1522800"/>
            <a:chOff x="0" y="189021"/>
            <a:chExt cx="2513476" cy="1485165"/>
          </a:xfrm>
          <a:solidFill>
            <a:schemeClr val="tx2"/>
          </a:solidFill>
          <a:scene3d>
            <a:camera prst="orthographicFront">
              <a:rot lat="0" lon="0" rev="0"/>
            </a:camera>
            <a:lightRig rig="balanced" dir="t">
              <a:rot lat="0" lon="0" rev="8700000"/>
            </a:lightRig>
          </a:scene3d>
        </p:grpSpPr>
        <p:sp>
          <p:nvSpPr>
            <p:cNvPr id="9" name="Rechteck 8">
              <a:extLst>
                <a:ext uri="{FF2B5EF4-FFF2-40B4-BE49-F238E27FC236}">
                  <a16:creationId xmlns:a16="http://schemas.microsoft.com/office/drawing/2014/main" id="{CDED3879-D147-4D48-A976-B9B7D4D69242}"/>
                </a:ext>
              </a:extLst>
            </p:cNvPr>
            <p:cNvSpPr/>
            <p:nvPr/>
          </p:nvSpPr>
          <p:spPr>
            <a:xfrm>
              <a:off x="0"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0" name="Rechteck 9">
              <a:extLst>
                <a:ext uri="{FF2B5EF4-FFF2-40B4-BE49-F238E27FC236}">
                  <a16:creationId xmlns:a16="http://schemas.microsoft.com/office/drawing/2014/main" id="{5D3DC08E-820C-4313-A9D7-FD16D681F70C}"/>
                </a:ext>
              </a:extLst>
            </p:cNvPr>
            <p:cNvSpPr/>
            <p:nvPr/>
          </p:nvSpPr>
          <p:spPr>
            <a:xfrm>
              <a:off x="38202"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3600" kern="1200" dirty="0" smtClean="0">
                  <a:latin typeface="Century Gothic" panose="020B0502020202020204" pitchFamily="34" charset="0"/>
                </a:rPr>
                <a:t>Konjunktion</a:t>
              </a:r>
            </a:p>
            <a:p>
              <a:pPr lvl="0" algn="ctr" defTabSz="1111250">
                <a:lnSpc>
                  <a:spcPct val="90000"/>
                </a:lnSpc>
                <a:spcBef>
                  <a:spcPct val="0"/>
                </a:spcBef>
                <a:spcAft>
                  <a:spcPct val="35000"/>
                </a:spcAft>
              </a:pPr>
              <a:r>
                <a:rPr lang="de-DE" sz="3600" dirty="0" smtClean="0">
                  <a:latin typeface="Century Gothic" panose="020B0502020202020204" pitchFamily="34" charset="0"/>
                </a:rPr>
                <a:t>(AND)</a:t>
              </a:r>
              <a:endParaRPr lang="de-DE" sz="3600" kern="1200" dirty="0">
                <a:latin typeface="Century Gothic" panose="020B0502020202020204" pitchFamily="34" charset="0"/>
              </a:endParaRPr>
            </a:p>
          </p:txBody>
        </p:sp>
      </p:grpSp>
      <p:grpSp>
        <p:nvGrpSpPr>
          <p:cNvPr id="11" name="Gruppieren 10">
            <a:extLst>
              <a:ext uri="{FF2B5EF4-FFF2-40B4-BE49-F238E27FC236}">
                <a16:creationId xmlns:a16="http://schemas.microsoft.com/office/drawing/2014/main" id="{431813BB-C0E4-4952-9275-64EA7CE51B85}"/>
              </a:ext>
            </a:extLst>
          </p:cNvPr>
          <p:cNvGrpSpPr/>
          <p:nvPr/>
        </p:nvGrpSpPr>
        <p:grpSpPr>
          <a:xfrm>
            <a:off x="6537176" y="2708920"/>
            <a:ext cx="2810599" cy="1522800"/>
            <a:chOff x="0" y="189021"/>
            <a:chExt cx="2513476" cy="1485165"/>
          </a:xfrm>
          <a:solidFill>
            <a:schemeClr val="tx2"/>
          </a:solidFill>
          <a:scene3d>
            <a:camera prst="orthographicFront">
              <a:rot lat="0" lon="0" rev="0"/>
            </a:camera>
            <a:lightRig rig="balanced" dir="t">
              <a:rot lat="0" lon="0" rev="8700000"/>
            </a:lightRig>
          </a:scene3d>
        </p:grpSpPr>
        <p:sp>
          <p:nvSpPr>
            <p:cNvPr id="12" name="Rechteck 11">
              <a:extLst>
                <a:ext uri="{FF2B5EF4-FFF2-40B4-BE49-F238E27FC236}">
                  <a16:creationId xmlns:a16="http://schemas.microsoft.com/office/drawing/2014/main" id="{CDED3879-D147-4D48-A976-B9B7D4D69242}"/>
                </a:ext>
              </a:extLst>
            </p:cNvPr>
            <p:cNvSpPr/>
            <p:nvPr/>
          </p:nvSpPr>
          <p:spPr>
            <a:xfrm>
              <a:off x="0"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3" name="Rechteck 12">
              <a:extLst>
                <a:ext uri="{FF2B5EF4-FFF2-40B4-BE49-F238E27FC236}">
                  <a16:creationId xmlns:a16="http://schemas.microsoft.com/office/drawing/2014/main" id="{5D3DC08E-820C-4313-A9D7-FD16D681F70C}"/>
                </a:ext>
              </a:extLst>
            </p:cNvPr>
            <p:cNvSpPr/>
            <p:nvPr/>
          </p:nvSpPr>
          <p:spPr>
            <a:xfrm>
              <a:off x="38202"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3600" kern="1200" dirty="0" smtClean="0">
                  <a:latin typeface="Century Gothic" panose="020B0502020202020204" pitchFamily="34" charset="0"/>
                </a:rPr>
                <a:t>Disjunktion</a:t>
              </a:r>
            </a:p>
            <a:p>
              <a:pPr lvl="0" algn="ctr" defTabSz="1111250">
                <a:lnSpc>
                  <a:spcPct val="90000"/>
                </a:lnSpc>
                <a:spcBef>
                  <a:spcPct val="0"/>
                </a:spcBef>
                <a:spcAft>
                  <a:spcPct val="35000"/>
                </a:spcAft>
              </a:pPr>
              <a:r>
                <a:rPr lang="de-DE" sz="3600" dirty="0" smtClean="0">
                  <a:latin typeface="Century Gothic" panose="020B0502020202020204" pitchFamily="34" charset="0"/>
                </a:rPr>
                <a:t>(OR)</a:t>
              </a:r>
              <a:endParaRPr lang="de-DE" sz="3600" kern="1200" dirty="0">
                <a:latin typeface="Century Gothic" panose="020B0502020202020204" pitchFamily="34" charset="0"/>
              </a:endParaRPr>
            </a:p>
          </p:txBody>
        </p:sp>
      </p:grpSp>
      <p:grpSp>
        <p:nvGrpSpPr>
          <p:cNvPr id="14" name="Gruppieren 13">
            <a:extLst>
              <a:ext uri="{FF2B5EF4-FFF2-40B4-BE49-F238E27FC236}">
                <a16:creationId xmlns:a16="http://schemas.microsoft.com/office/drawing/2014/main" id="{431813BB-C0E4-4952-9275-64EA7CE51B85}"/>
              </a:ext>
            </a:extLst>
          </p:cNvPr>
          <p:cNvGrpSpPr/>
          <p:nvPr/>
        </p:nvGrpSpPr>
        <p:grpSpPr>
          <a:xfrm>
            <a:off x="558232" y="2708920"/>
            <a:ext cx="2810599" cy="1522800"/>
            <a:chOff x="0" y="189021"/>
            <a:chExt cx="2513476" cy="1485165"/>
          </a:xfrm>
          <a:solidFill>
            <a:schemeClr val="tx2"/>
          </a:solidFill>
          <a:scene3d>
            <a:camera prst="orthographicFront">
              <a:rot lat="0" lon="0" rev="0"/>
            </a:camera>
            <a:lightRig rig="balanced" dir="t">
              <a:rot lat="0" lon="0" rev="8700000"/>
            </a:lightRig>
          </a:scene3d>
        </p:grpSpPr>
        <p:sp>
          <p:nvSpPr>
            <p:cNvPr id="15" name="Rechteck 14">
              <a:extLst>
                <a:ext uri="{FF2B5EF4-FFF2-40B4-BE49-F238E27FC236}">
                  <a16:creationId xmlns:a16="http://schemas.microsoft.com/office/drawing/2014/main" id="{CDED3879-D147-4D48-A976-B9B7D4D69242}"/>
                </a:ext>
              </a:extLst>
            </p:cNvPr>
            <p:cNvSpPr/>
            <p:nvPr/>
          </p:nvSpPr>
          <p:spPr>
            <a:xfrm>
              <a:off x="0"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6" name="Rechteck 15">
              <a:extLst>
                <a:ext uri="{FF2B5EF4-FFF2-40B4-BE49-F238E27FC236}">
                  <a16:creationId xmlns:a16="http://schemas.microsoft.com/office/drawing/2014/main" id="{5D3DC08E-820C-4313-A9D7-FD16D681F70C}"/>
                </a:ext>
              </a:extLst>
            </p:cNvPr>
            <p:cNvSpPr/>
            <p:nvPr/>
          </p:nvSpPr>
          <p:spPr>
            <a:xfrm>
              <a:off x="38202"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3600" kern="1200" dirty="0" smtClean="0">
                  <a:latin typeface="Century Gothic" panose="020B0502020202020204" pitchFamily="34" charset="0"/>
                </a:rPr>
                <a:t>Negation</a:t>
              </a:r>
            </a:p>
            <a:p>
              <a:pPr lvl="0" algn="ctr" defTabSz="1111250">
                <a:lnSpc>
                  <a:spcPct val="90000"/>
                </a:lnSpc>
                <a:spcBef>
                  <a:spcPct val="0"/>
                </a:spcBef>
                <a:spcAft>
                  <a:spcPct val="35000"/>
                </a:spcAft>
              </a:pPr>
              <a:r>
                <a:rPr lang="de-DE" sz="3600" dirty="0" smtClean="0">
                  <a:latin typeface="Century Gothic" panose="020B0502020202020204" pitchFamily="34" charset="0"/>
                </a:rPr>
                <a:t>(NOT)</a:t>
              </a:r>
              <a:endParaRPr lang="de-DE" sz="3600" kern="1200" dirty="0">
                <a:latin typeface="Century Gothic" panose="020B0502020202020204" pitchFamily="34" charset="0"/>
              </a:endParaRPr>
            </a:p>
          </p:txBody>
        </p:sp>
      </p:grpSp>
      <p:sp>
        <p:nvSpPr>
          <p:cNvPr id="37" name="Rechteck 36"/>
          <p:cNvSpPr/>
          <p:nvPr/>
        </p:nvSpPr>
        <p:spPr>
          <a:xfrm>
            <a:off x="2884986" y="5284517"/>
            <a:ext cx="4178751"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effectLst>
                  <a:outerShdw blurRad="38100" dist="38100" dir="2700000" algn="tl">
                    <a:srgbClr val="000000">
                      <a:alpha val="43137"/>
                    </a:srgbClr>
                  </a:outerShdw>
                </a:effectLst>
                <a:latin typeface="Century Gothic" panose="020B0502020202020204" pitchFamily="34" charset="0"/>
              </a:rPr>
              <a:t>0 = f (falsch)</a:t>
            </a:r>
          </a:p>
          <a:p>
            <a:pPr lvl="0" algn="ctr" defTabSz="1111250">
              <a:lnSpc>
                <a:spcPct val="90000"/>
              </a:lnSpc>
              <a:spcBef>
                <a:spcPct val="0"/>
              </a:spcBef>
              <a:spcAft>
                <a:spcPct val="35000"/>
              </a:spcAft>
            </a:pPr>
            <a:r>
              <a:rPr lang="de-DE" sz="2800" kern="1200" dirty="0" smtClean="0">
                <a:effectLst>
                  <a:outerShdw blurRad="38100" dist="38100" dir="2700000" algn="tl">
                    <a:srgbClr val="000000">
                      <a:alpha val="43137"/>
                    </a:srgbClr>
                  </a:outerShdw>
                </a:effectLst>
                <a:latin typeface="Century Gothic" panose="020B0502020202020204" pitchFamily="34" charset="0"/>
              </a:rPr>
              <a:t>1 = w (wahr)</a:t>
            </a:r>
            <a:endParaRPr lang="de-DE" sz="2800" kern="1200"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281618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 1.48148E-6 L 0.00032 -0.26528 " pathEditMode="relative" rAng="0" ptsTypes="AA">
                                      <p:cBhvr>
                                        <p:cTn id="21" dur="2000" fill="hold"/>
                                        <p:tgtEl>
                                          <p:spTgt spid="8"/>
                                        </p:tgtEl>
                                        <p:attrNameLst>
                                          <p:attrName>ppt_x</p:attrName>
                                          <p:attrName>ppt_y</p:attrName>
                                        </p:attrNameLst>
                                      </p:cBhvr>
                                      <p:rCtr x="16" y="-13264"/>
                                    </p:animMotion>
                                  </p:childTnLst>
                                </p:cTn>
                              </p:par>
                              <p:par>
                                <p:cTn id="22" presetID="42" presetClass="path" presetSubtype="0" accel="50000" decel="50000" fill="hold" nodeType="withEffect">
                                  <p:stCondLst>
                                    <p:cond delay="0"/>
                                  </p:stCondLst>
                                  <p:childTnLst>
                                    <p:animMotion origin="layout" path="M -2.82051E-6 1.48148E-6 L 0.00032 -0.26528 " pathEditMode="relative" rAng="0" ptsTypes="AA">
                                      <p:cBhvr>
                                        <p:cTn id="23" dur="2000" fill="hold"/>
                                        <p:tgtEl>
                                          <p:spTgt spid="11"/>
                                        </p:tgtEl>
                                        <p:attrNameLst>
                                          <p:attrName>ppt_x</p:attrName>
                                          <p:attrName>ppt_y</p:attrName>
                                        </p:attrNameLst>
                                      </p:cBhvr>
                                      <p:rCtr x="16" y="-13264"/>
                                    </p:animMotion>
                                  </p:childTnLst>
                                </p:cTn>
                              </p:par>
                              <p:par>
                                <p:cTn id="24" presetID="42" presetClass="path" presetSubtype="0" accel="50000" decel="50000" fill="hold" nodeType="withEffect">
                                  <p:stCondLst>
                                    <p:cond delay="0"/>
                                  </p:stCondLst>
                                  <p:childTnLst>
                                    <p:animMotion origin="layout" path="M 2.82051E-6 1.48148E-6 L 0.00032 -0.26528 " pathEditMode="relative" rAng="0" ptsTypes="AA">
                                      <p:cBhvr>
                                        <p:cTn id="25" dur="2000" fill="hold"/>
                                        <p:tgtEl>
                                          <p:spTgt spid="14"/>
                                        </p:tgtEl>
                                        <p:attrNameLst>
                                          <p:attrName>ppt_x</p:attrName>
                                          <p:attrName>ppt_y</p:attrName>
                                        </p:attrNameLst>
                                      </p:cBhvr>
                                      <p:rCtr x="16" y="-13264"/>
                                    </p:animMotion>
                                  </p:childTnLst>
                                </p:cTn>
                              </p:par>
                            </p:childTnLst>
                          </p:cTn>
                        </p:par>
                        <p:par>
                          <p:cTn id="26" fill="hold">
                            <p:stCondLst>
                              <p:cond delay="2000"/>
                            </p:stCondLst>
                            <p:childTnLst>
                              <p:par>
                                <p:cTn id="27" presetID="10" presetClass="exit" presetSubtype="0" fill="hold" grpId="0" nodeType="after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3" grpId="0"/>
      <p:bldP spid="34" grpId="0"/>
      <p:bldP spid="35" grpId="0"/>
      <p:bldP spid="36" grpId="0"/>
      <p:bldP spid="4"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elle 17"/>
          <p:cNvGraphicFramePr>
            <a:graphicFrameLocks noGrp="1"/>
          </p:cNvGraphicFramePr>
          <p:nvPr>
            <p:extLst>
              <p:ext uri="{D42A27DB-BD31-4B8C-83A1-F6EECF244321}">
                <p14:modId xmlns:p14="http://schemas.microsoft.com/office/powerpoint/2010/main" val="569719440"/>
              </p:ext>
            </p:extLst>
          </p:nvPr>
        </p:nvGraphicFramePr>
        <p:xfrm>
          <a:off x="1830097" y="2905628"/>
          <a:ext cx="2814429" cy="1854200"/>
        </p:xfrm>
        <a:graphic>
          <a:graphicData uri="http://schemas.openxmlformats.org/drawingml/2006/table">
            <a:tbl>
              <a:tblPr firstRow="1" bandRow="1">
                <a:tableStyleId>{93296810-A885-4BE3-A3E7-6D5BEEA58F35}</a:tableStyleId>
              </a:tblPr>
              <a:tblGrid>
                <a:gridCol w="938143">
                  <a:extLst>
                    <a:ext uri="{9D8B030D-6E8A-4147-A177-3AD203B41FA5}">
                      <a16:colId xmlns:a16="http://schemas.microsoft.com/office/drawing/2014/main" val="20000"/>
                    </a:ext>
                  </a:extLst>
                </a:gridCol>
                <a:gridCol w="938143">
                  <a:extLst>
                    <a:ext uri="{9D8B030D-6E8A-4147-A177-3AD203B41FA5}">
                      <a16:colId xmlns:a16="http://schemas.microsoft.com/office/drawing/2014/main" val="20001"/>
                    </a:ext>
                  </a:extLst>
                </a:gridCol>
                <a:gridCol w="938143">
                  <a:extLst>
                    <a:ext uri="{9D8B030D-6E8A-4147-A177-3AD203B41FA5}">
                      <a16:colId xmlns:a16="http://schemas.microsoft.com/office/drawing/2014/main" val="20002"/>
                    </a:ext>
                  </a:extLst>
                </a:gridCol>
              </a:tblGrid>
              <a:tr h="370840">
                <a:tc>
                  <a:txBody>
                    <a:bodyPr/>
                    <a:lstStyle/>
                    <a:p>
                      <a:pPr algn="ctr"/>
                      <a:r>
                        <a:rPr lang="de-DE" dirty="0"/>
                        <a:t>A</a:t>
                      </a:r>
                    </a:p>
                  </a:txBody>
                  <a:tcPr anchor="ctr">
                    <a:solidFill>
                      <a:schemeClr val="tx2"/>
                    </a:solidFill>
                  </a:tcPr>
                </a:tc>
                <a:tc>
                  <a:txBody>
                    <a:bodyPr/>
                    <a:lstStyle/>
                    <a:p>
                      <a:pPr algn="ctr"/>
                      <a:r>
                        <a:rPr lang="de-DE" b="1" dirty="0"/>
                        <a:t>B</a:t>
                      </a:r>
                    </a:p>
                  </a:txBody>
                  <a:tcPr anchor="ctr">
                    <a:solidFill>
                      <a:schemeClr val="tx2"/>
                    </a:solidFill>
                  </a:tcPr>
                </a:tc>
                <a:tc>
                  <a:txBody>
                    <a:bodyPr/>
                    <a:lstStyle/>
                    <a:p>
                      <a:pPr algn="ctr"/>
                      <a:r>
                        <a:rPr lang="de-DE" sz="1800" b="1" kern="1200" dirty="0">
                          <a:solidFill>
                            <a:schemeClr val="lt1"/>
                          </a:solidFill>
                          <a:effectLst/>
                          <a:latin typeface="+mn-lt"/>
                          <a:ea typeface="+mn-ea"/>
                          <a:cs typeface="+mn-cs"/>
                          <a:sym typeface="Symbol"/>
                        </a:rPr>
                        <a:t>A </a:t>
                      </a:r>
                      <a:r>
                        <a:rPr lang="de-DE" sz="1800" b="1" u="none" kern="1200" dirty="0" smtClean="0">
                          <a:solidFill>
                            <a:schemeClr val="lt1"/>
                          </a:solidFill>
                          <a:effectLst/>
                          <a:latin typeface="+mn-lt"/>
                          <a:ea typeface="+mn-ea"/>
                          <a:cs typeface="+mn-cs"/>
                          <a:sym typeface="Symbol"/>
                        </a:rPr>
                        <a:t></a:t>
                      </a:r>
                      <a:r>
                        <a:rPr lang="de-DE" sz="1800" b="1" kern="1200" dirty="0" smtClean="0">
                          <a:solidFill>
                            <a:schemeClr val="lt1"/>
                          </a:solidFill>
                          <a:effectLst/>
                          <a:latin typeface="+mn-lt"/>
                          <a:ea typeface="+mn-ea"/>
                          <a:cs typeface="+mn-cs"/>
                          <a:sym typeface="Symbol"/>
                        </a:rPr>
                        <a:t> </a:t>
                      </a:r>
                      <a:r>
                        <a:rPr lang="de-DE" sz="1800" b="1" kern="1200" dirty="0">
                          <a:solidFill>
                            <a:schemeClr val="lt1"/>
                          </a:solidFill>
                          <a:effectLst/>
                          <a:latin typeface="+mn-lt"/>
                          <a:ea typeface="+mn-ea"/>
                          <a:cs typeface="+mn-cs"/>
                          <a:sym typeface="Symbol"/>
                        </a:rPr>
                        <a:t>B</a:t>
                      </a:r>
                      <a:endParaRPr lang="de-DE" b="1" dirty="0"/>
                    </a:p>
                  </a:txBody>
                  <a:tcPr anchor="ctr">
                    <a:solidFill>
                      <a:schemeClr val="tx2"/>
                    </a:solidFill>
                  </a:tcPr>
                </a:tc>
                <a:extLst>
                  <a:ext uri="{0D108BD9-81ED-4DB2-BD59-A6C34878D82A}">
                    <a16:rowId xmlns:a16="http://schemas.microsoft.com/office/drawing/2014/main" val="10000"/>
                  </a:ext>
                </a:extLst>
              </a:tr>
              <a:tr h="370840">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endParaRPr lang="de-DE" dirty="0"/>
                    </a:p>
                  </a:txBody>
                  <a:tcPr anchor="ctr">
                    <a:solidFill>
                      <a:schemeClr val="tx2">
                        <a:lumMod val="40000"/>
                        <a:lumOff val="60000"/>
                      </a:schemeClr>
                    </a:solidFill>
                  </a:tcPr>
                </a:tc>
                <a:extLst>
                  <a:ext uri="{0D108BD9-81ED-4DB2-BD59-A6C34878D82A}">
                    <a16:rowId xmlns:a16="http://schemas.microsoft.com/office/drawing/2014/main" val="10001"/>
                  </a:ext>
                </a:extLst>
              </a:tr>
              <a:tr h="370840">
                <a:tc>
                  <a:txBody>
                    <a:bodyPr/>
                    <a:lstStyle/>
                    <a:p>
                      <a:pPr algn="ctr"/>
                      <a:r>
                        <a:rPr lang="de-DE" smtClean="0"/>
                        <a:t>0</a:t>
                      </a:r>
                      <a:endParaRPr lang="de-DE" dirty="0"/>
                    </a:p>
                  </a:txBody>
                  <a:tcPr anchor="ctr">
                    <a:solidFill>
                      <a:schemeClr val="tx2">
                        <a:lumMod val="20000"/>
                        <a:lumOff val="80000"/>
                      </a:schemeClr>
                    </a:solidFill>
                  </a:tcPr>
                </a:tc>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endParaRPr lang="de-DE" dirty="0"/>
                    </a:p>
                  </a:txBody>
                  <a:tcPr anchor="ctr">
                    <a:solidFill>
                      <a:schemeClr val="tx2">
                        <a:lumMod val="20000"/>
                        <a:lumOff val="80000"/>
                      </a:schemeClr>
                    </a:solidFill>
                  </a:tcPr>
                </a:tc>
                <a:extLst>
                  <a:ext uri="{0D108BD9-81ED-4DB2-BD59-A6C34878D82A}">
                    <a16:rowId xmlns:a16="http://schemas.microsoft.com/office/drawing/2014/main" val="10002"/>
                  </a:ext>
                </a:extLst>
              </a:tr>
              <a:tr h="370840">
                <a:tc>
                  <a:txBody>
                    <a:bodyPr/>
                    <a:lstStyle/>
                    <a:p>
                      <a:pPr algn="ctr"/>
                      <a:r>
                        <a:rPr lang="de-DE" smtClean="0"/>
                        <a:t>1</a:t>
                      </a:r>
                      <a:endParaRPr lang="de-DE" dirty="0"/>
                    </a:p>
                  </a:txBody>
                  <a:tcPr anchor="ctr">
                    <a:solidFill>
                      <a:schemeClr val="tx2">
                        <a:lumMod val="40000"/>
                        <a:lumOff val="60000"/>
                      </a:schemeClr>
                    </a:solidFill>
                  </a:tcPr>
                </a:tc>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endParaRPr lang="de-DE" dirty="0"/>
                    </a:p>
                  </a:txBody>
                  <a:tcPr anchor="ctr">
                    <a:solidFill>
                      <a:schemeClr val="tx2">
                        <a:lumMod val="40000"/>
                        <a:lumOff val="60000"/>
                      </a:schemeClr>
                    </a:solidFill>
                  </a:tcPr>
                </a:tc>
                <a:extLst>
                  <a:ext uri="{0D108BD9-81ED-4DB2-BD59-A6C34878D82A}">
                    <a16:rowId xmlns:a16="http://schemas.microsoft.com/office/drawing/2014/main" val="10003"/>
                  </a:ext>
                </a:extLst>
              </a:tr>
              <a:tr h="370840">
                <a:tc>
                  <a:txBody>
                    <a:bodyPr/>
                    <a:lstStyle/>
                    <a:p>
                      <a:pPr algn="ctr"/>
                      <a:r>
                        <a:rPr lang="de-DE" dirty="0" smtClean="0"/>
                        <a:t>1</a:t>
                      </a:r>
                      <a:endParaRPr lang="de-DE" dirty="0"/>
                    </a:p>
                  </a:txBody>
                  <a:tcPr anchor="ctr">
                    <a:solidFill>
                      <a:schemeClr val="tx2">
                        <a:lumMod val="20000"/>
                        <a:lumOff val="80000"/>
                      </a:schemeClr>
                    </a:solidFill>
                  </a:tcPr>
                </a:tc>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endParaRPr lang="de-DE" dirty="0"/>
                    </a:p>
                  </a:txBody>
                  <a:tcPr anchor="ctr">
                    <a:solidFill>
                      <a:schemeClr val="tx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19" name="Tabelle 18"/>
          <p:cNvGraphicFramePr>
            <a:graphicFrameLocks noGrp="1"/>
          </p:cNvGraphicFramePr>
          <p:nvPr>
            <p:extLst>
              <p:ext uri="{D42A27DB-BD31-4B8C-83A1-F6EECF244321}">
                <p14:modId xmlns:p14="http://schemas.microsoft.com/office/powerpoint/2010/main" val="1603712046"/>
              </p:ext>
            </p:extLst>
          </p:nvPr>
        </p:nvGraphicFramePr>
        <p:xfrm>
          <a:off x="4776852" y="2905628"/>
          <a:ext cx="2814428" cy="1854200"/>
        </p:xfrm>
        <a:graphic>
          <a:graphicData uri="http://schemas.openxmlformats.org/drawingml/2006/table">
            <a:tbl>
              <a:tblPr firstRow="1" bandRow="1">
                <a:tableStyleId>{93296810-A885-4BE3-A3E7-6D5BEEA58F35}</a:tableStyleId>
              </a:tblPr>
              <a:tblGrid>
                <a:gridCol w="938143">
                  <a:extLst>
                    <a:ext uri="{9D8B030D-6E8A-4147-A177-3AD203B41FA5}">
                      <a16:colId xmlns:a16="http://schemas.microsoft.com/office/drawing/2014/main" val="20000"/>
                    </a:ext>
                  </a:extLst>
                </a:gridCol>
                <a:gridCol w="709698">
                  <a:extLst>
                    <a:ext uri="{9D8B030D-6E8A-4147-A177-3AD203B41FA5}">
                      <a16:colId xmlns:a16="http://schemas.microsoft.com/office/drawing/2014/main" val="20001"/>
                    </a:ext>
                  </a:extLst>
                </a:gridCol>
                <a:gridCol w="1166587">
                  <a:extLst>
                    <a:ext uri="{9D8B030D-6E8A-4147-A177-3AD203B41FA5}">
                      <a16:colId xmlns:a16="http://schemas.microsoft.com/office/drawing/2014/main" val="20002"/>
                    </a:ext>
                  </a:extLst>
                </a:gridCol>
              </a:tblGrid>
              <a:tr h="370840">
                <a:tc>
                  <a:txBody>
                    <a:bodyPr/>
                    <a:lstStyle/>
                    <a:p>
                      <a:pPr algn="ctr"/>
                      <a:r>
                        <a:rPr lang="de-DE" dirty="0"/>
                        <a:t>A</a:t>
                      </a:r>
                    </a:p>
                  </a:txBody>
                  <a:tcPr anchor="ctr">
                    <a:solidFill>
                      <a:schemeClr val="tx2"/>
                    </a:solidFill>
                  </a:tcPr>
                </a:tc>
                <a:tc>
                  <a:txBody>
                    <a:bodyPr/>
                    <a:lstStyle/>
                    <a:p>
                      <a:pPr algn="ctr"/>
                      <a:r>
                        <a:rPr lang="de-DE" b="1" dirty="0"/>
                        <a:t>B</a:t>
                      </a:r>
                    </a:p>
                  </a:txBody>
                  <a:tcPr anchor="ctr">
                    <a:solidFill>
                      <a:schemeClr val="tx2"/>
                    </a:solidFill>
                  </a:tcPr>
                </a:tc>
                <a:tc>
                  <a:txBody>
                    <a:bodyPr/>
                    <a:lstStyle/>
                    <a:p>
                      <a:pPr algn="ctr"/>
                      <a:r>
                        <a:rPr lang="de-DE" sz="1800" b="1" kern="1200" dirty="0">
                          <a:solidFill>
                            <a:schemeClr val="lt1"/>
                          </a:solidFill>
                          <a:effectLst/>
                          <a:latin typeface="+mn-lt"/>
                          <a:ea typeface="+mn-ea"/>
                          <a:cs typeface="+mn-cs"/>
                          <a:sym typeface="Symbol"/>
                        </a:rPr>
                        <a:t>A </a:t>
                      </a:r>
                      <a:r>
                        <a:rPr lang="de-DE" sz="1800" b="1" kern="1200" dirty="0" smtClean="0">
                          <a:solidFill>
                            <a:schemeClr val="lt1"/>
                          </a:solidFill>
                          <a:effectLst/>
                          <a:latin typeface="+mn-lt"/>
                          <a:ea typeface="+mn-ea"/>
                          <a:cs typeface="+mn-cs"/>
                          <a:sym typeface="Symbol" panose="05050102010706020507" pitchFamily="18" charset="2"/>
                        </a:rPr>
                        <a:t></a:t>
                      </a:r>
                      <a:r>
                        <a:rPr lang="de-DE" sz="1800" b="1" kern="1200" dirty="0" smtClean="0">
                          <a:solidFill>
                            <a:schemeClr val="lt1"/>
                          </a:solidFill>
                          <a:effectLst/>
                          <a:latin typeface="+mn-lt"/>
                          <a:ea typeface="+mn-ea"/>
                          <a:cs typeface="+mn-cs"/>
                          <a:sym typeface="Symbol"/>
                        </a:rPr>
                        <a:t> </a:t>
                      </a:r>
                      <a:r>
                        <a:rPr lang="de-DE" sz="1800" b="1" kern="1200" dirty="0">
                          <a:solidFill>
                            <a:schemeClr val="lt1"/>
                          </a:solidFill>
                          <a:effectLst/>
                          <a:latin typeface="+mn-lt"/>
                          <a:ea typeface="+mn-ea"/>
                          <a:cs typeface="+mn-cs"/>
                          <a:sym typeface="Symbol"/>
                        </a:rPr>
                        <a:t>B </a:t>
                      </a:r>
                      <a:endParaRPr lang="de-DE" b="1" dirty="0"/>
                    </a:p>
                  </a:txBody>
                  <a:tcPr anchor="ctr">
                    <a:solidFill>
                      <a:schemeClr val="tx2"/>
                    </a:solidFill>
                  </a:tcPr>
                </a:tc>
                <a:extLst>
                  <a:ext uri="{0D108BD9-81ED-4DB2-BD59-A6C34878D82A}">
                    <a16:rowId xmlns:a16="http://schemas.microsoft.com/office/drawing/2014/main" val="10000"/>
                  </a:ext>
                </a:extLst>
              </a:tr>
              <a:tr h="370840">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endParaRPr lang="de-DE" dirty="0"/>
                    </a:p>
                  </a:txBody>
                  <a:tcPr anchor="ctr">
                    <a:solidFill>
                      <a:schemeClr val="tx2">
                        <a:lumMod val="40000"/>
                        <a:lumOff val="60000"/>
                      </a:schemeClr>
                    </a:solidFill>
                  </a:tcPr>
                </a:tc>
                <a:extLst>
                  <a:ext uri="{0D108BD9-81ED-4DB2-BD59-A6C34878D82A}">
                    <a16:rowId xmlns:a16="http://schemas.microsoft.com/office/drawing/2014/main" val="10001"/>
                  </a:ext>
                </a:extLst>
              </a:tr>
              <a:tr h="370840">
                <a:tc>
                  <a:txBody>
                    <a:bodyPr/>
                    <a:lstStyle/>
                    <a:p>
                      <a:pPr algn="ctr"/>
                      <a:r>
                        <a:rPr lang="de-DE" smtClean="0"/>
                        <a:t>0</a:t>
                      </a:r>
                      <a:endParaRPr lang="de-DE" dirty="0"/>
                    </a:p>
                  </a:txBody>
                  <a:tcPr anchor="ctr">
                    <a:solidFill>
                      <a:schemeClr val="tx2">
                        <a:lumMod val="20000"/>
                        <a:lumOff val="80000"/>
                      </a:schemeClr>
                    </a:solidFill>
                  </a:tcPr>
                </a:tc>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endParaRPr lang="de-DE" dirty="0"/>
                    </a:p>
                  </a:txBody>
                  <a:tcPr anchor="ctr">
                    <a:solidFill>
                      <a:schemeClr val="tx2">
                        <a:lumMod val="20000"/>
                        <a:lumOff val="80000"/>
                      </a:schemeClr>
                    </a:solidFill>
                  </a:tcPr>
                </a:tc>
                <a:extLst>
                  <a:ext uri="{0D108BD9-81ED-4DB2-BD59-A6C34878D82A}">
                    <a16:rowId xmlns:a16="http://schemas.microsoft.com/office/drawing/2014/main" val="10002"/>
                  </a:ext>
                </a:extLst>
              </a:tr>
              <a:tr h="370840">
                <a:tc>
                  <a:txBody>
                    <a:bodyPr/>
                    <a:lstStyle/>
                    <a:p>
                      <a:pPr algn="ctr"/>
                      <a:r>
                        <a:rPr lang="de-DE" smtClean="0"/>
                        <a:t>1</a:t>
                      </a:r>
                      <a:endParaRPr lang="de-DE" dirty="0"/>
                    </a:p>
                  </a:txBody>
                  <a:tcPr anchor="ctr">
                    <a:solidFill>
                      <a:schemeClr val="tx2">
                        <a:lumMod val="40000"/>
                        <a:lumOff val="60000"/>
                      </a:schemeClr>
                    </a:solidFill>
                  </a:tcPr>
                </a:tc>
                <a:tc>
                  <a:txBody>
                    <a:bodyPr/>
                    <a:lstStyle/>
                    <a:p>
                      <a:pPr algn="ctr"/>
                      <a:r>
                        <a:rPr lang="de-DE" smtClean="0"/>
                        <a:t>0</a:t>
                      </a:r>
                      <a:endParaRPr lang="de-DE" dirty="0"/>
                    </a:p>
                  </a:txBody>
                  <a:tcPr anchor="ctr">
                    <a:solidFill>
                      <a:schemeClr val="tx2">
                        <a:lumMod val="40000"/>
                        <a:lumOff val="60000"/>
                      </a:schemeClr>
                    </a:solidFill>
                  </a:tcPr>
                </a:tc>
                <a:tc>
                  <a:txBody>
                    <a:bodyPr/>
                    <a:lstStyle/>
                    <a:p>
                      <a:pPr algn="ctr"/>
                      <a:endParaRPr lang="de-DE" dirty="0"/>
                    </a:p>
                  </a:txBody>
                  <a:tcPr anchor="ctr">
                    <a:solidFill>
                      <a:schemeClr val="tx2">
                        <a:lumMod val="40000"/>
                        <a:lumOff val="60000"/>
                      </a:schemeClr>
                    </a:solidFill>
                  </a:tcPr>
                </a:tc>
                <a:extLst>
                  <a:ext uri="{0D108BD9-81ED-4DB2-BD59-A6C34878D82A}">
                    <a16:rowId xmlns:a16="http://schemas.microsoft.com/office/drawing/2014/main" val="10003"/>
                  </a:ext>
                </a:extLst>
              </a:tr>
              <a:tr h="370840">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r>
                        <a:rPr lang="de-DE" smtClean="0"/>
                        <a:t>1</a:t>
                      </a:r>
                      <a:endParaRPr lang="de-DE" dirty="0"/>
                    </a:p>
                  </a:txBody>
                  <a:tcPr anchor="ctr">
                    <a:solidFill>
                      <a:schemeClr val="tx2">
                        <a:lumMod val="20000"/>
                        <a:lumOff val="80000"/>
                      </a:schemeClr>
                    </a:solidFill>
                  </a:tcPr>
                </a:tc>
                <a:tc>
                  <a:txBody>
                    <a:bodyPr/>
                    <a:lstStyle/>
                    <a:p>
                      <a:pPr algn="ctr"/>
                      <a:endParaRPr lang="de-DE" dirty="0"/>
                    </a:p>
                  </a:txBody>
                  <a:tcPr anchor="ctr">
                    <a:solidFill>
                      <a:schemeClr val="tx2">
                        <a:lumMod val="20000"/>
                        <a:lumOff val="80000"/>
                      </a:schemeClr>
                    </a:solidFill>
                  </a:tcPr>
                </a:tc>
                <a:extLst>
                  <a:ext uri="{0D108BD9-81ED-4DB2-BD59-A6C34878D82A}">
                    <a16:rowId xmlns:a16="http://schemas.microsoft.com/office/drawing/2014/main" val="10004"/>
                  </a:ext>
                </a:extLst>
              </a:tr>
            </a:tbl>
          </a:graphicData>
        </a:graphic>
      </p:graphicFrame>
      <p:sp>
        <p:nvSpPr>
          <p:cNvPr id="27" name="Textfeld 26"/>
          <p:cNvSpPr txBox="1"/>
          <p:nvPr/>
        </p:nvSpPr>
        <p:spPr>
          <a:xfrm>
            <a:off x="3707320" y="3281868"/>
            <a:ext cx="858529" cy="360040"/>
          </a:xfrm>
          <a:prstGeom prst="rect">
            <a:avLst/>
          </a:prstGeom>
          <a:noFill/>
        </p:spPr>
        <p:txBody>
          <a:bodyPr wrap="square" lIns="0" tIns="0" rIns="0" bIns="0" rtlCol="0" anchor="ctr">
            <a:noAutofit/>
          </a:bodyPr>
          <a:lstStyle/>
          <a:p>
            <a:pPr algn="ctr"/>
            <a:r>
              <a:rPr lang="de-DE" sz="1350" dirty="0" smtClean="0"/>
              <a:t>1</a:t>
            </a:r>
          </a:p>
        </p:txBody>
      </p:sp>
      <p:sp>
        <p:nvSpPr>
          <p:cNvPr id="28" name="Textfeld 27"/>
          <p:cNvSpPr txBox="1"/>
          <p:nvPr/>
        </p:nvSpPr>
        <p:spPr>
          <a:xfrm>
            <a:off x="3707319" y="3641908"/>
            <a:ext cx="858529" cy="360040"/>
          </a:xfrm>
          <a:prstGeom prst="rect">
            <a:avLst/>
          </a:prstGeom>
          <a:noFill/>
        </p:spPr>
        <p:txBody>
          <a:bodyPr wrap="square" lIns="0" tIns="0" rIns="0" bIns="0" rtlCol="0" anchor="ctr">
            <a:noAutofit/>
          </a:bodyPr>
          <a:lstStyle/>
          <a:p>
            <a:pPr algn="ctr"/>
            <a:r>
              <a:rPr lang="de-DE" sz="1350" dirty="0" smtClean="0"/>
              <a:t>1</a:t>
            </a:r>
          </a:p>
        </p:txBody>
      </p:sp>
      <p:sp>
        <p:nvSpPr>
          <p:cNvPr id="29" name="Textfeld 28"/>
          <p:cNvSpPr txBox="1"/>
          <p:nvPr/>
        </p:nvSpPr>
        <p:spPr>
          <a:xfrm>
            <a:off x="3720007" y="4025428"/>
            <a:ext cx="858529" cy="360040"/>
          </a:xfrm>
          <a:prstGeom prst="rect">
            <a:avLst/>
          </a:prstGeom>
          <a:noFill/>
        </p:spPr>
        <p:txBody>
          <a:bodyPr wrap="square" lIns="0" tIns="0" rIns="0" bIns="0" rtlCol="0" anchor="ctr">
            <a:noAutofit/>
          </a:bodyPr>
          <a:lstStyle/>
          <a:p>
            <a:pPr algn="ctr"/>
            <a:r>
              <a:rPr lang="de-DE" sz="1350" dirty="0" smtClean="0"/>
              <a:t>0</a:t>
            </a:r>
          </a:p>
        </p:txBody>
      </p:sp>
      <p:sp>
        <p:nvSpPr>
          <p:cNvPr id="30" name="Textfeld 29"/>
          <p:cNvSpPr txBox="1"/>
          <p:nvPr/>
        </p:nvSpPr>
        <p:spPr>
          <a:xfrm>
            <a:off x="3720006" y="4385468"/>
            <a:ext cx="858529" cy="360040"/>
          </a:xfrm>
          <a:prstGeom prst="rect">
            <a:avLst/>
          </a:prstGeom>
          <a:noFill/>
        </p:spPr>
        <p:txBody>
          <a:bodyPr wrap="square" lIns="0" tIns="0" rIns="0" bIns="0" rtlCol="0" anchor="ctr">
            <a:noAutofit/>
          </a:bodyPr>
          <a:lstStyle/>
          <a:p>
            <a:pPr algn="ctr"/>
            <a:r>
              <a:rPr lang="de-DE" sz="1350" dirty="0"/>
              <a:t>1</a:t>
            </a:r>
            <a:endParaRPr lang="de-DE" sz="1350" dirty="0" smtClean="0"/>
          </a:p>
        </p:txBody>
      </p:sp>
      <p:sp>
        <p:nvSpPr>
          <p:cNvPr id="33" name="Textfeld 32"/>
          <p:cNvSpPr txBox="1"/>
          <p:nvPr/>
        </p:nvSpPr>
        <p:spPr>
          <a:xfrm>
            <a:off x="6464160" y="3272408"/>
            <a:ext cx="1146566" cy="360040"/>
          </a:xfrm>
          <a:prstGeom prst="rect">
            <a:avLst/>
          </a:prstGeom>
          <a:noFill/>
        </p:spPr>
        <p:txBody>
          <a:bodyPr wrap="square" lIns="0" tIns="0" rIns="0" bIns="0" rtlCol="0" anchor="ctr">
            <a:noAutofit/>
          </a:bodyPr>
          <a:lstStyle/>
          <a:p>
            <a:pPr algn="ctr"/>
            <a:r>
              <a:rPr lang="de-DE" sz="1350" dirty="0" smtClean="0"/>
              <a:t>1</a:t>
            </a:r>
          </a:p>
        </p:txBody>
      </p:sp>
      <p:sp>
        <p:nvSpPr>
          <p:cNvPr id="34" name="Textfeld 33"/>
          <p:cNvSpPr txBox="1"/>
          <p:nvPr/>
        </p:nvSpPr>
        <p:spPr>
          <a:xfrm>
            <a:off x="6464159" y="3632448"/>
            <a:ext cx="1146566" cy="360040"/>
          </a:xfrm>
          <a:prstGeom prst="rect">
            <a:avLst/>
          </a:prstGeom>
          <a:noFill/>
        </p:spPr>
        <p:txBody>
          <a:bodyPr wrap="square" lIns="0" tIns="0" rIns="0" bIns="0" rtlCol="0" anchor="ctr">
            <a:noAutofit/>
          </a:bodyPr>
          <a:lstStyle/>
          <a:p>
            <a:pPr algn="ctr"/>
            <a:r>
              <a:rPr lang="de-DE" sz="1350" dirty="0"/>
              <a:t>0</a:t>
            </a:r>
            <a:endParaRPr lang="de-DE" sz="1350" dirty="0" smtClean="0"/>
          </a:p>
        </p:txBody>
      </p:sp>
      <p:sp>
        <p:nvSpPr>
          <p:cNvPr id="35" name="Textfeld 34"/>
          <p:cNvSpPr txBox="1"/>
          <p:nvPr/>
        </p:nvSpPr>
        <p:spPr>
          <a:xfrm>
            <a:off x="6476847" y="4015968"/>
            <a:ext cx="1146566" cy="360040"/>
          </a:xfrm>
          <a:prstGeom prst="rect">
            <a:avLst/>
          </a:prstGeom>
          <a:noFill/>
        </p:spPr>
        <p:txBody>
          <a:bodyPr wrap="square" lIns="0" tIns="0" rIns="0" bIns="0" rtlCol="0" anchor="ctr">
            <a:noAutofit/>
          </a:bodyPr>
          <a:lstStyle/>
          <a:p>
            <a:pPr algn="ctr"/>
            <a:r>
              <a:rPr lang="de-DE" sz="1350" dirty="0"/>
              <a:t>0</a:t>
            </a:r>
            <a:endParaRPr lang="de-DE" sz="1350" dirty="0" smtClean="0"/>
          </a:p>
        </p:txBody>
      </p:sp>
      <p:sp>
        <p:nvSpPr>
          <p:cNvPr id="36" name="Textfeld 35"/>
          <p:cNvSpPr txBox="1"/>
          <p:nvPr/>
        </p:nvSpPr>
        <p:spPr>
          <a:xfrm>
            <a:off x="6476846" y="4376008"/>
            <a:ext cx="1146566" cy="360040"/>
          </a:xfrm>
          <a:prstGeom prst="rect">
            <a:avLst/>
          </a:prstGeom>
          <a:noFill/>
        </p:spPr>
        <p:txBody>
          <a:bodyPr wrap="square" lIns="0" tIns="0" rIns="0" bIns="0" rtlCol="0" anchor="ctr">
            <a:noAutofit/>
          </a:bodyPr>
          <a:lstStyle/>
          <a:p>
            <a:pPr algn="ctr"/>
            <a:r>
              <a:rPr lang="de-DE" sz="1350" dirty="0"/>
              <a:t>1</a:t>
            </a:r>
            <a:endParaRPr lang="de-DE" sz="1350" dirty="0" smtClean="0"/>
          </a:p>
        </p:txBody>
      </p:sp>
      <p:sp>
        <p:nvSpPr>
          <p:cNvPr id="21" name="Rechteck 20"/>
          <p:cNvSpPr/>
          <p:nvPr/>
        </p:nvSpPr>
        <p:spPr>
          <a:xfrm>
            <a:off x="256928" y="1844824"/>
            <a:ext cx="9649072" cy="2952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p:cNvSpPr>
            <a:spLocks noGrp="1"/>
          </p:cNvSpPr>
          <p:nvPr>
            <p:ph type="body" sz="quarter" idx="15"/>
          </p:nvPr>
        </p:nvSpPr>
        <p:spPr>
          <a:xfrm>
            <a:off x="1" y="0"/>
            <a:ext cx="9906000" cy="825500"/>
          </a:xfrm>
        </p:spPr>
        <p:txBody>
          <a:bodyPr/>
          <a:lstStyle/>
          <a:p>
            <a:pPr algn="ctr"/>
            <a:r>
              <a:rPr lang="de-DE" sz="2800" dirty="0" smtClean="0"/>
              <a:t>Logik – Die Aussagenlogik</a:t>
            </a:r>
            <a:endParaRPr lang="de-DE" sz="2800" dirty="0"/>
          </a:p>
        </p:txBody>
      </p:sp>
      <p:grpSp>
        <p:nvGrpSpPr>
          <p:cNvPr id="8" name="Gruppieren 7">
            <a:extLst>
              <a:ext uri="{FF2B5EF4-FFF2-40B4-BE49-F238E27FC236}">
                <a16:creationId xmlns:a16="http://schemas.microsoft.com/office/drawing/2014/main" id="{431813BB-C0E4-4952-9275-64EA7CE51B85}"/>
              </a:ext>
            </a:extLst>
          </p:cNvPr>
          <p:cNvGrpSpPr/>
          <p:nvPr/>
        </p:nvGrpSpPr>
        <p:grpSpPr>
          <a:xfrm>
            <a:off x="1810654" y="2905628"/>
            <a:ext cx="2810599" cy="1522800"/>
            <a:chOff x="0" y="189021"/>
            <a:chExt cx="2513476" cy="1485165"/>
          </a:xfrm>
          <a:solidFill>
            <a:schemeClr val="tx2"/>
          </a:solidFill>
          <a:scene3d>
            <a:camera prst="orthographicFront">
              <a:rot lat="0" lon="0" rev="0"/>
            </a:camera>
            <a:lightRig rig="balanced" dir="t">
              <a:rot lat="0" lon="0" rev="8700000"/>
            </a:lightRig>
          </a:scene3d>
        </p:grpSpPr>
        <p:sp>
          <p:nvSpPr>
            <p:cNvPr id="9" name="Rechteck 8">
              <a:extLst>
                <a:ext uri="{FF2B5EF4-FFF2-40B4-BE49-F238E27FC236}">
                  <a16:creationId xmlns:a16="http://schemas.microsoft.com/office/drawing/2014/main" id="{CDED3879-D147-4D48-A976-B9B7D4D69242}"/>
                </a:ext>
              </a:extLst>
            </p:cNvPr>
            <p:cNvSpPr/>
            <p:nvPr/>
          </p:nvSpPr>
          <p:spPr>
            <a:xfrm>
              <a:off x="0"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0" name="Rechteck 9">
              <a:extLst>
                <a:ext uri="{FF2B5EF4-FFF2-40B4-BE49-F238E27FC236}">
                  <a16:creationId xmlns:a16="http://schemas.microsoft.com/office/drawing/2014/main" id="{5D3DC08E-820C-4313-A9D7-FD16D681F70C}"/>
                </a:ext>
              </a:extLst>
            </p:cNvPr>
            <p:cNvSpPr/>
            <p:nvPr/>
          </p:nvSpPr>
          <p:spPr>
            <a:xfrm>
              <a:off x="38202"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3600" kern="1200" dirty="0" smtClean="0">
                  <a:latin typeface="Century Gothic" panose="020B0502020202020204" pitchFamily="34" charset="0"/>
                </a:rPr>
                <a:t>Implikation</a:t>
              </a:r>
            </a:p>
            <a:p>
              <a:pPr lvl="0" algn="ctr" defTabSz="1111250">
                <a:lnSpc>
                  <a:spcPct val="90000"/>
                </a:lnSpc>
                <a:spcBef>
                  <a:spcPct val="0"/>
                </a:spcBef>
                <a:spcAft>
                  <a:spcPct val="35000"/>
                </a:spcAft>
              </a:pPr>
              <a:r>
                <a:rPr lang="de-DE" sz="1600" dirty="0" smtClean="0">
                  <a:latin typeface="Century Gothic" panose="020B0502020202020204" pitchFamily="34" charset="0"/>
                </a:rPr>
                <a:t>(wenn …, dann…)</a:t>
              </a:r>
              <a:endParaRPr lang="de-DE" sz="1600" kern="1200" dirty="0">
                <a:latin typeface="Century Gothic" panose="020B0502020202020204" pitchFamily="34" charset="0"/>
              </a:endParaRPr>
            </a:p>
          </p:txBody>
        </p:sp>
      </p:grpSp>
      <p:grpSp>
        <p:nvGrpSpPr>
          <p:cNvPr id="11" name="Gruppieren 10">
            <a:extLst>
              <a:ext uri="{FF2B5EF4-FFF2-40B4-BE49-F238E27FC236}">
                <a16:creationId xmlns:a16="http://schemas.microsoft.com/office/drawing/2014/main" id="{431813BB-C0E4-4952-9275-64EA7CE51B85}"/>
              </a:ext>
            </a:extLst>
          </p:cNvPr>
          <p:cNvGrpSpPr/>
          <p:nvPr/>
        </p:nvGrpSpPr>
        <p:grpSpPr>
          <a:xfrm>
            <a:off x="4800126" y="2905628"/>
            <a:ext cx="2810599" cy="1522800"/>
            <a:chOff x="0" y="189021"/>
            <a:chExt cx="2513476" cy="1485165"/>
          </a:xfrm>
          <a:solidFill>
            <a:schemeClr val="tx2"/>
          </a:solidFill>
          <a:scene3d>
            <a:camera prst="orthographicFront">
              <a:rot lat="0" lon="0" rev="0"/>
            </a:camera>
            <a:lightRig rig="balanced" dir="t">
              <a:rot lat="0" lon="0" rev="8700000"/>
            </a:lightRig>
          </a:scene3d>
        </p:grpSpPr>
        <p:sp>
          <p:nvSpPr>
            <p:cNvPr id="12" name="Rechteck 11">
              <a:extLst>
                <a:ext uri="{FF2B5EF4-FFF2-40B4-BE49-F238E27FC236}">
                  <a16:creationId xmlns:a16="http://schemas.microsoft.com/office/drawing/2014/main" id="{CDED3879-D147-4D48-A976-B9B7D4D69242}"/>
                </a:ext>
              </a:extLst>
            </p:cNvPr>
            <p:cNvSpPr/>
            <p:nvPr/>
          </p:nvSpPr>
          <p:spPr>
            <a:xfrm>
              <a:off x="0"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3" name="Rechteck 12">
              <a:extLst>
                <a:ext uri="{FF2B5EF4-FFF2-40B4-BE49-F238E27FC236}">
                  <a16:creationId xmlns:a16="http://schemas.microsoft.com/office/drawing/2014/main" id="{5D3DC08E-820C-4313-A9D7-FD16D681F70C}"/>
                </a:ext>
              </a:extLst>
            </p:cNvPr>
            <p:cNvSpPr/>
            <p:nvPr/>
          </p:nvSpPr>
          <p:spPr>
            <a:xfrm>
              <a:off x="38202" y="189021"/>
              <a:ext cx="2475274" cy="1485165"/>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3600" kern="1200" smtClean="0">
                  <a:latin typeface="Century Gothic" panose="020B0502020202020204" pitchFamily="34" charset="0"/>
                </a:rPr>
                <a:t>Äquivalenz</a:t>
              </a:r>
              <a:endParaRPr lang="de-DE" sz="3600" kern="1200" dirty="0" smtClean="0">
                <a:latin typeface="Century Gothic" panose="020B0502020202020204" pitchFamily="34" charset="0"/>
              </a:endParaRPr>
            </a:p>
            <a:p>
              <a:pPr lvl="0" algn="ctr" defTabSz="1111250">
                <a:lnSpc>
                  <a:spcPct val="90000"/>
                </a:lnSpc>
                <a:spcBef>
                  <a:spcPct val="0"/>
                </a:spcBef>
                <a:spcAft>
                  <a:spcPct val="35000"/>
                </a:spcAft>
              </a:pPr>
              <a:r>
                <a:rPr lang="de-DE" sz="1600" dirty="0" smtClean="0">
                  <a:latin typeface="Century Gothic" panose="020B0502020202020204" pitchFamily="34" charset="0"/>
                </a:rPr>
                <a:t>(genau dann…, wenn…)</a:t>
              </a:r>
              <a:endParaRPr lang="de-DE" sz="1600" kern="1200" dirty="0">
                <a:latin typeface="Century Gothic" panose="020B0502020202020204" pitchFamily="34" charset="0"/>
              </a:endParaRPr>
            </a:p>
          </p:txBody>
        </p:sp>
      </p:grpSp>
      <p:sp>
        <p:nvSpPr>
          <p:cNvPr id="37" name="Rechteck 36"/>
          <p:cNvSpPr/>
          <p:nvPr/>
        </p:nvSpPr>
        <p:spPr>
          <a:xfrm>
            <a:off x="2577878" y="4916169"/>
            <a:ext cx="4178751" cy="110145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800" dirty="0" smtClean="0">
                <a:effectLst>
                  <a:outerShdw blurRad="38100" dist="38100" dir="2700000" algn="tl">
                    <a:srgbClr val="000000">
                      <a:alpha val="43137"/>
                    </a:srgbClr>
                  </a:outerShdw>
                </a:effectLst>
                <a:latin typeface="Century Gothic" panose="020B0502020202020204" pitchFamily="34" charset="0"/>
              </a:rPr>
              <a:t>0 = f (falsch)</a:t>
            </a:r>
          </a:p>
          <a:p>
            <a:pPr lvl="0" algn="ctr" defTabSz="1111250">
              <a:lnSpc>
                <a:spcPct val="90000"/>
              </a:lnSpc>
              <a:spcBef>
                <a:spcPct val="0"/>
              </a:spcBef>
              <a:spcAft>
                <a:spcPct val="35000"/>
              </a:spcAft>
            </a:pPr>
            <a:r>
              <a:rPr lang="de-DE" sz="2800" kern="1200" dirty="0" smtClean="0">
                <a:effectLst>
                  <a:outerShdw blurRad="38100" dist="38100" dir="2700000" algn="tl">
                    <a:srgbClr val="000000">
                      <a:alpha val="43137"/>
                    </a:srgbClr>
                  </a:outerShdw>
                </a:effectLst>
                <a:latin typeface="Century Gothic" panose="020B0502020202020204" pitchFamily="34" charset="0"/>
              </a:rPr>
              <a:t>1 = w (wahr)</a:t>
            </a:r>
            <a:endParaRPr lang="de-DE" sz="2800" kern="1200" dirty="0">
              <a:effectLst>
                <a:outerShdw blurRad="38100" dist="38100" dir="2700000" algn="tl">
                  <a:srgbClr val="000000">
                    <a:alpha val="43137"/>
                  </a:srgbClr>
                </a:outerShdw>
              </a:effectLst>
              <a:latin typeface="Century Gothic" panose="020B0502020202020204" pitchFamily="34" charset="0"/>
            </a:endParaRPr>
          </a:p>
        </p:txBody>
      </p:sp>
      <p:sp>
        <p:nvSpPr>
          <p:cNvPr id="2" name="Foliennummernplatzhalter 1"/>
          <p:cNvSpPr>
            <a:spLocks noGrp="1"/>
          </p:cNvSpPr>
          <p:nvPr>
            <p:ph type="sldNum" sz="quarter" idx="12"/>
          </p:nvPr>
        </p:nvSpPr>
        <p:spPr/>
        <p:txBody>
          <a:bodyPr/>
          <a:lstStyle/>
          <a:p>
            <a:fld id="{2C03746F-B42A-474D-94FA-02D6826DE614}" type="slidenum">
              <a:rPr lang="de-DE" smtClean="0"/>
              <a:t>42</a:t>
            </a:fld>
            <a:endParaRPr lang="de-DE" dirty="0"/>
          </a:p>
        </p:txBody>
      </p:sp>
    </p:spTree>
    <p:extLst>
      <p:ext uri="{BB962C8B-B14F-4D97-AF65-F5344CB8AC3E}">
        <p14:creationId xmlns:p14="http://schemas.microsoft.com/office/powerpoint/2010/main" val="6661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5.12821E-7 -2.22222E-6 L 0.00032 -0.26528 " pathEditMode="relative" rAng="0" ptsTypes="AA">
                                      <p:cBhvr>
                                        <p:cTn id="16" dur="2000" fill="hold"/>
                                        <p:tgtEl>
                                          <p:spTgt spid="8"/>
                                        </p:tgtEl>
                                        <p:attrNameLst>
                                          <p:attrName>ppt_x</p:attrName>
                                          <p:attrName>ppt_y</p:attrName>
                                        </p:attrNameLst>
                                      </p:cBhvr>
                                      <p:rCtr x="16" y="-13264"/>
                                    </p:animMotion>
                                  </p:childTnLst>
                                </p:cTn>
                              </p:par>
                              <p:par>
                                <p:cTn id="17" presetID="42" presetClass="path" presetSubtype="0" accel="50000" decel="50000" fill="hold" nodeType="withEffect">
                                  <p:stCondLst>
                                    <p:cond delay="0"/>
                                  </p:stCondLst>
                                  <p:childTnLst>
                                    <p:animMotion origin="layout" path="M -2.30769E-6 -2.22222E-6 L 0.00032 -0.26528 " pathEditMode="relative" rAng="0" ptsTypes="AA">
                                      <p:cBhvr>
                                        <p:cTn id="18" dur="2000" fill="hold"/>
                                        <p:tgtEl>
                                          <p:spTgt spid="11"/>
                                        </p:tgtEl>
                                        <p:attrNameLst>
                                          <p:attrName>ppt_x</p:attrName>
                                          <p:attrName>ppt_y</p:attrName>
                                        </p:attrNameLst>
                                      </p:cBhvr>
                                      <p:rCtr x="16" y="-13264"/>
                                    </p:animMotion>
                                  </p:childTnLst>
                                </p:cTn>
                              </p:par>
                            </p:childTnLst>
                          </p:cTn>
                        </p:par>
                        <p:par>
                          <p:cTn id="19" fill="hold">
                            <p:stCondLst>
                              <p:cond delay="2000"/>
                            </p:stCondLst>
                            <p:childTnLst>
                              <p:par>
                                <p:cTn id="20" presetID="10" presetClass="exit" presetSubtype="0" fill="hold" grpId="0" nodeType="after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3" grpId="0"/>
      <p:bldP spid="34" grpId="0"/>
      <p:bldP spid="35" grpId="0"/>
      <p:bldP spid="36" grpId="0"/>
      <p:bldP spid="21" grpId="0" animBg="1"/>
      <p:bldP spid="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2C03746F-B42A-474D-94FA-02D6826DE614}" type="slidenum">
              <a:rPr lang="de-DE" smtClean="0"/>
              <a:t>43</a:t>
            </a:fld>
            <a:endParaRPr lang="de-DE" dirty="0"/>
          </a:p>
        </p:txBody>
      </p:sp>
      <p:sp>
        <p:nvSpPr>
          <p:cNvPr id="3" name="Textplatzhalter 2"/>
          <p:cNvSpPr>
            <a:spLocks noGrp="1"/>
          </p:cNvSpPr>
          <p:nvPr>
            <p:ph type="body" sz="quarter" idx="15"/>
          </p:nvPr>
        </p:nvSpPr>
        <p:spPr/>
        <p:txBody>
          <a:bodyPr/>
          <a:lstStyle/>
          <a:p>
            <a:pPr algn="ctr"/>
            <a:r>
              <a:rPr lang="de-DE" sz="2800" dirty="0"/>
              <a:t>Logik – Die </a:t>
            </a:r>
            <a:r>
              <a:rPr lang="de-DE" sz="2800" dirty="0" smtClean="0"/>
              <a:t>Aussagenlogik</a:t>
            </a:r>
            <a:endParaRPr lang="de-DE" sz="2800" dirty="0"/>
          </a:p>
        </p:txBody>
      </p:sp>
      <p:sp>
        <p:nvSpPr>
          <p:cNvPr id="4" name="Textfeld 3"/>
          <p:cNvSpPr txBox="1"/>
          <p:nvPr/>
        </p:nvSpPr>
        <p:spPr>
          <a:xfrm>
            <a:off x="3080792" y="1177466"/>
            <a:ext cx="6657937" cy="5112568"/>
          </a:xfrm>
          <a:prstGeom prst="rect">
            <a:avLst/>
          </a:prstGeom>
          <a:noFill/>
        </p:spPr>
        <p:txBody>
          <a:bodyPr wrap="square" lIns="0" tIns="0" rIns="0" bIns="0" rtlCol="0">
            <a:noAutofit/>
          </a:bodyPr>
          <a:lstStyle/>
          <a:p>
            <a:r>
              <a:rPr lang="de-DE" sz="2000" b="1" dirty="0" smtClean="0">
                <a:solidFill>
                  <a:schemeClr val="tx2"/>
                </a:solidFill>
                <a:latin typeface="Arial" pitchFamily="34" charset="0"/>
                <a:cs typeface="Arial" pitchFamily="34" charset="0"/>
              </a:rPr>
              <a:t>Zusammenfassung</a:t>
            </a:r>
            <a:r>
              <a:rPr lang="de-DE" sz="2000" b="1" dirty="0">
                <a:solidFill>
                  <a:schemeClr val="tx2"/>
                </a:solidFill>
                <a:latin typeface="Arial" pitchFamily="34" charset="0"/>
                <a:cs typeface="Arial" pitchFamily="34" charset="0"/>
              </a:rPr>
              <a:t>:</a:t>
            </a:r>
          </a:p>
          <a:p>
            <a:r>
              <a:rPr lang="de-DE" sz="2000" dirty="0">
                <a:solidFill>
                  <a:schemeClr val="tx2"/>
                </a:solidFill>
                <a:latin typeface="Arial" pitchFamily="34" charset="0"/>
                <a:cs typeface="Arial" pitchFamily="34" charset="0"/>
              </a:rPr>
              <a:t>¬ = Negation</a:t>
            </a:r>
          </a:p>
          <a:p>
            <a:r>
              <a:rPr lang="de-DE" sz="2000" dirty="0">
                <a:solidFill>
                  <a:schemeClr val="tx2"/>
                </a:solidFill>
                <a:latin typeface="Arial" pitchFamily="34" charset="0"/>
                <a:cs typeface="Arial" pitchFamily="34" charset="0"/>
              </a:rPr>
              <a:t>∧ = Und</a:t>
            </a:r>
          </a:p>
          <a:p>
            <a:r>
              <a:rPr lang="de-DE" sz="2000" dirty="0">
                <a:solidFill>
                  <a:schemeClr val="tx2"/>
                </a:solidFill>
                <a:latin typeface="Arial" pitchFamily="34" charset="0"/>
                <a:cs typeface="Arial" pitchFamily="34" charset="0"/>
              </a:rPr>
              <a:t>∨ = Oder</a:t>
            </a:r>
          </a:p>
          <a:p>
            <a:r>
              <a:rPr lang="de-DE" sz="2000" dirty="0">
                <a:solidFill>
                  <a:schemeClr val="tx2"/>
                </a:solidFill>
                <a:latin typeface="Arial" pitchFamily="34" charset="0"/>
                <a:cs typeface="Arial" pitchFamily="34" charset="0"/>
              </a:rPr>
              <a:t>→ = </a:t>
            </a:r>
            <a:r>
              <a:rPr lang="de-DE" sz="2000" dirty="0" smtClean="0">
                <a:solidFill>
                  <a:schemeClr val="tx2"/>
                </a:solidFill>
                <a:latin typeface="Arial" pitchFamily="34" charset="0"/>
                <a:cs typeface="Arial" pitchFamily="34" charset="0"/>
              </a:rPr>
              <a:t>Impliziert</a:t>
            </a:r>
            <a:endParaRPr lang="de-DE" sz="2000" dirty="0">
              <a:solidFill>
                <a:schemeClr val="tx2"/>
              </a:solidFill>
              <a:latin typeface="Arial" pitchFamily="34" charset="0"/>
              <a:cs typeface="Arial" pitchFamily="34" charset="0"/>
            </a:endParaRPr>
          </a:p>
          <a:p>
            <a:endParaRPr lang="de-DE" sz="2000" dirty="0">
              <a:solidFill>
                <a:schemeClr val="tx2"/>
              </a:solidFill>
              <a:latin typeface="Arial" pitchFamily="34" charset="0"/>
              <a:cs typeface="Arial" pitchFamily="34" charset="0"/>
            </a:endParaRPr>
          </a:p>
          <a:p>
            <a:r>
              <a:rPr lang="de-DE" sz="2000" b="1" dirty="0">
                <a:solidFill>
                  <a:schemeClr val="tx2"/>
                </a:solidFill>
                <a:latin typeface="Arial" pitchFamily="34" charset="0"/>
                <a:cs typeface="Arial" pitchFamily="34" charset="0"/>
              </a:rPr>
              <a:t>Regeln:</a:t>
            </a:r>
          </a:p>
          <a:p>
            <a:r>
              <a:rPr lang="de-DE" sz="2000" dirty="0">
                <a:solidFill>
                  <a:schemeClr val="tx2"/>
                </a:solidFill>
                <a:latin typeface="Arial" pitchFamily="34" charset="0"/>
                <a:cs typeface="Arial" pitchFamily="34" charset="0"/>
              </a:rPr>
              <a:t>¬ bindet stärker als ∧ </a:t>
            </a:r>
          </a:p>
          <a:p>
            <a:r>
              <a:rPr lang="de-DE" sz="2000" dirty="0">
                <a:solidFill>
                  <a:schemeClr val="tx2"/>
                </a:solidFill>
                <a:latin typeface="Arial" pitchFamily="34" charset="0"/>
                <a:cs typeface="Arial" pitchFamily="34" charset="0"/>
              </a:rPr>
              <a:t>∧ bindet stärker als ∨ </a:t>
            </a:r>
          </a:p>
          <a:p>
            <a:r>
              <a:rPr lang="de-DE" sz="2000" dirty="0">
                <a:solidFill>
                  <a:schemeClr val="tx2"/>
                </a:solidFill>
                <a:latin typeface="Arial" pitchFamily="34" charset="0"/>
                <a:cs typeface="Arial" pitchFamily="34" charset="0"/>
              </a:rPr>
              <a:t>∨ bindet stärker als → </a:t>
            </a:r>
            <a:endParaRPr lang="de-DE" sz="2000" dirty="0" smtClean="0">
              <a:solidFill>
                <a:schemeClr val="tx2"/>
              </a:solidFill>
              <a:latin typeface="Arial" pitchFamily="34" charset="0"/>
              <a:cs typeface="Arial" pitchFamily="34" charset="0"/>
            </a:endParaRPr>
          </a:p>
          <a:p>
            <a:endParaRPr lang="de-DE" sz="2000" dirty="0">
              <a:solidFill>
                <a:schemeClr val="tx2"/>
              </a:solidFill>
              <a:latin typeface="Arial" pitchFamily="34" charset="0"/>
              <a:cs typeface="Arial" pitchFamily="34" charset="0"/>
            </a:endParaRPr>
          </a:p>
          <a:p>
            <a:r>
              <a:rPr lang="de-DE" sz="2000" b="1" dirty="0">
                <a:solidFill>
                  <a:schemeClr val="tx2"/>
                </a:solidFill>
                <a:latin typeface="Arial" pitchFamily="34" charset="0"/>
                <a:cs typeface="Arial" pitchFamily="34" charset="0"/>
              </a:rPr>
              <a:t>→ ist </a:t>
            </a:r>
            <a:r>
              <a:rPr lang="de-DE" sz="2000" b="1" dirty="0" smtClean="0">
                <a:solidFill>
                  <a:schemeClr val="tx2"/>
                </a:solidFill>
                <a:latin typeface="Arial" pitchFamily="34" charset="0"/>
                <a:cs typeface="Arial" pitchFamily="34" charset="0"/>
              </a:rPr>
              <a:t>rechts-assoziativ:</a:t>
            </a:r>
          </a:p>
          <a:p>
            <a:r>
              <a:rPr lang="de-DE" sz="2000" dirty="0" smtClean="0">
                <a:solidFill>
                  <a:schemeClr val="tx2"/>
                </a:solidFill>
                <a:latin typeface="Arial" pitchFamily="34" charset="0"/>
                <a:cs typeface="Arial" pitchFamily="34" charset="0"/>
              </a:rPr>
              <a:t>Bedeutet: </a:t>
            </a:r>
            <a:r>
              <a:rPr lang="de-DE" sz="2000" dirty="0">
                <a:solidFill>
                  <a:schemeClr val="tx2"/>
                </a:solidFill>
                <a:latin typeface="Arial" pitchFamily="34" charset="0"/>
                <a:cs typeface="Arial" pitchFamily="34" charset="0"/>
              </a:rPr>
              <a:t>P → Q → R ist </a:t>
            </a:r>
            <a:r>
              <a:rPr lang="de-DE" sz="2000" dirty="0" smtClean="0">
                <a:solidFill>
                  <a:schemeClr val="tx2"/>
                </a:solidFill>
                <a:latin typeface="Arial" pitchFamily="34" charset="0"/>
                <a:cs typeface="Arial" pitchFamily="34" charset="0"/>
              </a:rPr>
              <a:t>kürzer </a:t>
            </a:r>
            <a:r>
              <a:rPr lang="de-DE" sz="2000" dirty="0">
                <a:solidFill>
                  <a:schemeClr val="tx2"/>
                </a:solidFill>
                <a:latin typeface="Arial" pitchFamily="34" charset="0"/>
                <a:cs typeface="Arial" pitchFamily="34" charset="0"/>
              </a:rPr>
              <a:t>für P → (Q → R</a:t>
            </a:r>
            <a:r>
              <a:rPr lang="de-DE" sz="2000" dirty="0" smtClean="0">
                <a:solidFill>
                  <a:schemeClr val="tx2"/>
                </a:solidFill>
                <a:latin typeface="Arial" pitchFamily="34" charset="0"/>
                <a:cs typeface="Arial" pitchFamily="34" charset="0"/>
              </a:rPr>
              <a:t>)</a:t>
            </a:r>
            <a:endParaRPr lang="de-DE" sz="2000" dirty="0">
              <a:solidFill>
                <a:schemeClr val="tx2"/>
              </a:solidFill>
              <a:latin typeface="Arial" pitchFamily="34" charset="0"/>
              <a:cs typeface="Arial" pitchFamily="34" charset="0"/>
            </a:endParaRPr>
          </a:p>
          <a:p>
            <a:pPr algn="l"/>
            <a:endParaRPr lang="de-DE" dirty="0" err="1" smtClean="0"/>
          </a:p>
        </p:txBody>
      </p:sp>
    </p:spTree>
    <p:extLst>
      <p:ext uri="{BB962C8B-B14F-4D97-AF65-F5344CB8AC3E}">
        <p14:creationId xmlns:p14="http://schemas.microsoft.com/office/powerpoint/2010/main" val="151127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2C03746F-B42A-474D-94FA-02D6826DE614}" type="slidenum">
              <a:rPr lang="de-DE" smtClean="0"/>
              <a:t>44</a:t>
            </a:fld>
            <a:endParaRPr lang="de-DE" dirty="0"/>
          </a:p>
        </p:txBody>
      </p:sp>
      <p:sp>
        <p:nvSpPr>
          <p:cNvPr id="3" name="Textplatzhalter 2"/>
          <p:cNvSpPr>
            <a:spLocks noGrp="1"/>
          </p:cNvSpPr>
          <p:nvPr>
            <p:ph type="body" sz="quarter" idx="15"/>
          </p:nvPr>
        </p:nvSpPr>
        <p:spPr/>
        <p:txBody>
          <a:bodyPr/>
          <a:lstStyle/>
          <a:p>
            <a:pPr algn="ctr"/>
            <a:r>
              <a:rPr lang="de-DE" sz="2800" dirty="0" smtClean="0"/>
              <a:t>Informationen und Daten</a:t>
            </a:r>
            <a:endParaRPr lang="de-DE" sz="2800" dirty="0"/>
          </a:p>
        </p:txBody>
      </p:sp>
      <p:sp>
        <p:nvSpPr>
          <p:cNvPr id="4" name="Rechteck 3">
            <a:extLst>
              <a:ext uri="{FF2B5EF4-FFF2-40B4-BE49-F238E27FC236}">
                <a16:creationId xmlns:a16="http://schemas.microsoft.com/office/drawing/2014/main" id="{54DCE1FB-25A6-45BB-8D0E-49312FF46FBF}"/>
              </a:ext>
            </a:extLst>
          </p:cNvPr>
          <p:cNvSpPr/>
          <p:nvPr/>
        </p:nvSpPr>
        <p:spPr>
          <a:xfrm>
            <a:off x="3152800" y="1484784"/>
            <a:ext cx="3600400" cy="792000"/>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3000" b="1" dirty="0" smtClean="0">
                <a:solidFill>
                  <a:schemeClr val="bg1"/>
                </a:solidFill>
                <a:latin typeface="Century Gothic" panose="020B0502020202020204" pitchFamily="34" charset="0"/>
              </a:rPr>
              <a:t>Informationen</a:t>
            </a:r>
            <a:endParaRPr lang="de-DE" sz="3000" b="1" dirty="0">
              <a:solidFill>
                <a:schemeClr val="bg1"/>
              </a:solidFill>
              <a:latin typeface="Century Gothic" panose="020B0502020202020204" pitchFamily="34" charset="0"/>
            </a:endParaRPr>
          </a:p>
        </p:txBody>
      </p:sp>
      <p:sp>
        <p:nvSpPr>
          <p:cNvPr id="5" name="Rechteck 4">
            <a:extLst>
              <a:ext uri="{FF2B5EF4-FFF2-40B4-BE49-F238E27FC236}">
                <a16:creationId xmlns:a16="http://schemas.microsoft.com/office/drawing/2014/main" id="{F0DFA854-E3FC-4C75-9A3B-F042BF27E8B7}"/>
              </a:ext>
            </a:extLst>
          </p:cNvPr>
          <p:cNvSpPr/>
          <p:nvPr/>
        </p:nvSpPr>
        <p:spPr>
          <a:xfrm>
            <a:off x="3152800" y="4653136"/>
            <a:ext cx="3600400" cy="792088"/>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3000" b="1" dirty="0">
                <a:solidFill>
                  <a:schemeClr val="bg1"/>
                </a:solidFill>
                <a:latin typeface="Century Gothic" panose="020B0502020202020204" pitchFamily="34" charset="0"/>
              </a:rPr>
              <a:t>Daten</a:t>
            </a:r>
          </a:p>
        </p:txBody>
      </p:sp>
      <p:sp>
        <p:nvSpPr>
          <p:cNvPr id="6" name="Pfeil: nach unten 11">
            <a:extLst>
              <a:ext uri="{FF2B5EF4-FFF2-40B4-BE49-F238E27FC236}">
                <a16:creationId xmlns:a16="http://schemas.microsoft.com/office/drawing/2014/main" id="{DF458659-DF0B-4620-9CF5-6CDAA77795C9}"/>
              </a:ext>
            </a:extLst>
          </p:cNvPr>
          <p:cNvSpPr/>
          <p:nvPr/>
        </p:nvSpPr>
        <p:spPr>
          <a:xfrm>
            <a:off x="3438445" y="2706379"/>
            <a:ext cx="144016" cy="1656184"/>
          </a:xfrm>
          <a:prstGeom prst="down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 name="Pfeil: nach unten 12">
            <a:extLst>
              <a:ext uri="{FF2B5EF4-FFF2-40B4-BE49-F238E27FC236}">
                <a16:creationId xmlns:a16="http://schemas.microsoft.com/office/drawing/2014/main" id="{CE110F5F-E7B3-4F55-B65F-32AA3F625E99}"/>
              </a:ext>
            </a:extLst>
          </p:cNvPr>
          <p:cNvSpPr/>
          <p:nvPr/>
        </p:nvSpPr>
        <p:spPr>
          <a:xfrm rot="10800000">
            <a:off x="6325059" y="2706379"/>
            <a:ext cx="144016" cy="1656184"/>
          </a:xfrm>
          <a:prstGeom prst="down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platzhalter 8">
            <a:extLst>
              <a:ext uri="{FF2B5EF4-FFF2-40B4-BE49-F238E27FC236}">
                <a16:creationId xmlns:a16="http://schemas.microsoft.com/office/drawing/2014/main" id="{948FC40B-AE5F-4768-A594-9A162C30B77B}"/>
              </a:ext>
            </a:extLst>
          </p:cNvPr>
          <p:cNvSpPr txBox="1">
            <a:spLocks/>
          </p:cNvSpPr>
          <p:nvPr/>
        </p:nvSpPr>
        <p:spPr>
          <a:xfrm>
            <a:off x="2003283" y="3284896"/>
            <a:ext cx="1613608" cy="288120"/>
          </a:xfrm>
          <a:prstGeom prst="rect">
            <a:avLst/>
          </a:prstGeom>
          <a:noFill/>
          <a:ln>
            <a:noFill/>
          </a:ln>
        </p:spPr>
        <p:txBody>
          <a:bodyPr/>
          <a:lstStyle>
            <a:lvl1pPr marL="342861" indent="-342861" algn="ctr" defTabSz="914296" rtl="0" eaLnBrk="1" latinLnBrk="0" hangingPunct="1">
              <a:spcBef>
                <a:spcPct val="20000"/>
              </a:spcBef>
              <a:buFont typeface="Arial" pitchFamily="34" charset="0"/>
              <a:buNone/>
              <a:defRPr sz="3200" b="1" kern="1200">
                <a:solidFill>
                  <a:schemeClr val="bg1"/>
                </a:solidFill>
                <a:latin typeface="+mn-lt"/>
                <a:ea typeface="+mn-ea"/>
                <a:cs typeface="+mn-cs"/>
              </a:defRPr>
            </a:lvl1pPr>
            <a:lvl2pPr marL="742866" indent="-285717" algn="l" defTabSz="91429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0" indent="-228574" algn="l" defTabSz="914296"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600017"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66"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r>
              <a:rPr lang="de-DE" sz="1400" dirty="0" smtClean="0">
                <a:solidFill>
                  <a:schemeClr val="tx2"/>
                </a:solidFill>
                <a:latin typeface="Century Gothic" panose="020B0502020202020204" pitchFamily="34" charset="0"/>
              </a:rPr>
              <a:t>repräsentieren</a:t>
            </a:r>
            <a:endParaRPr lang="de-DE" sz="1400" dirty="0">
              <a:solidFill>
                <a:schemeClr val="tx2"/>
              </a:solidFill>
              <a:latin typeface="Century Gothic" panose="020B0502020202020204" pitchFamily="34" charset="0"/>
            </a:endParaRPr>
          </a:p>
          <a:p>
            <a:pPr marL="0" indent="0" algn="just"/>
            <a:endParaRPr lang="de-DE" sz="1400" dirty="0">
              <a:solidFill>
                <a:schemeClr val="tx2"/>
              </a:solidFill>
              <a:latin typeface="Century Gothic" panose="020B0502020202020204" pitchFamily="34" charset="0"/>
            </a:endParaRPr>
          </a:p>
        </p:txBody>
      </p:sp>
      <p:sp>
        <p:nvSpPr>
          <p:cNvPr id="9" name="Textplatzhalter 8">
            <a:extLst>
              <a:ext uri="{FF2B5EF4-FFF2-40B4-BE49-F238E27FC236}">
                <a16:creationId xmlns:a16="http://schemas.microsoft.com/office/drawing/2014/main" id="{04DCFB04-3A63-43D6-ADB4-9B63350ABDB1}"/>
              </a:ext>
            </a:extLst>
          </p:cNvPr>
          <p:cNvSpPr txBox="1">
            <a:spLocks/>
          </p:cNvSpPr>
          <p:nvPr/>
        </p:nvSpPr>
        <p:spPr>
          <a:xfrm>
            <a:off x="6465168" y="3284896"/>
            <a:ext cx="2569056" cy="288120"/>
          </a:xfrm>
          <a:prstGeom prst="rect">
            <a:avLst/>
          </a:prstGeom>
          <a:noFill/>
          <a:ln>
            <a:noFill/>
          </a:ln>
        </p:spPr>
        <p:txBody>
          <a:bodyPr/>
          <a:lstStyle>
            <a:lvl1pPr marL="342861" indent="-342861" algn="ctr" defTabSz="914296" rtl="0" eaLnBrk="1" latinLnBrk="0" hangingPunct="1">
              <a:spcBef>
                <a:spcPct val="20000"/>
              </a:spcBef>
              <a:buFont typeface="Arial" pitchFamily="34" charset="0"/>
              <a:buNone/>
              <a:defRPr sz="3200" b="1" kern="1200">
                <a:solidFill>
                  <a:schemeClr val="bg1"/>
                </a:solidFill>
                <a:latin typeface="+mn-lt"/>
                <a:ea typeface="+mn-ea"/>
                <a:cs typeface="+mn-cs"/>
              </a:defRPr>
            </a:lvl1pPr>
            <a:lvl2pPr marL="742866" indent="-285717" algn="l" defTabSz="91429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0" indent="-228574" algn="l" defTabSz="914296"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600017"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66"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r>
              <a:rPr lang="de-DE" sz="1400" dirty="0" smtClean="0">
                <a:solidFill>
                  <a:schemeClr val="tx2"/>
                </a:solidFill>
                <a:latin typeface="Century Gothic" panose="020B0502020202020204" pitchFamily="34" charset="0"/>
              </a:rPr>
              <a:t>Bilden nach Abstraktion mit zusätzlichem Kontext</a:t>
            </a:r>
            <a:endParaRPr lang="de-DE" sz="14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263259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5"/>
          </p:nvPr>
        </p:nvSpPr>
        <p:spPr>
          <a:xfrm>
            <a:off x="344488" y="0"/>
            <a:ext cx="9283435" cy="825500"/>
          </a:xfrm>
        </p:spPr>
        <p:txBody>
          <a:bodyPr/>
          <a:lstStyle/>
          <a:p>
            <a:pPr algn="ctr"/>
            <a:r>
              <a:rPr lang="de-DE" sz="2800" dirty="0" smtClean="0"/>
              <a:t>Informationen und Daten – Zahlensysteme</a:t>
            </a:r>
            <a:endParaRPr lang="de-DE" sz="2800" dirty="0"/>
          </a:p>
        </p:txBody>
      </p:sp>
      <p:sp>
        <p:nvSpPr>
          <p:cNvPr id="4" name="Textplatzhalter 3">
            <a:extLst>
              <a:ext uri="{FF2B5EF4-FFF2-40B4-BE49-F238E27FC236}">
                <a16:creationId xmlns:a16="http://schemas.microsoft.com/office/drawing/2014/main" id="{E92257CC-53CA-4800-A1E0-489433DA9AB0}"/>
              </a:ext>
            </a:extLst>
          </p:cNvPr>
          <p:cNvSpPr>
            <a:spLocks noGrp="1"/>
          </p:cNvSpPr>
          <p:nvPr>
            <p:ph type="body" sz="quarter" idx="4294967295"/>
          </p:nvPr>
        </p:nvSpPr>
        <p:spPr>
          <a:xfrm>
            <a:off x="344488" y="1340768"/>
            <a:ext cx="9144000" cy="531812"/>
          </a:xfrm>
        </p:spPr>
        <p:txBody>
          <a:bodyPr>
            <a:normAutofit/>
          </a:bodyPr>
          <a:lstStyle/>
          <a:p>
            <a:pPr marL="0" indent="0">
              <a:buNone/>
            </a:pPr>
            <a:r>
              <a:rPr lang="de-DE" sz="2400" b="1" dirty="0" smtClean="0">
                <a:solidFill>
                  <a:srgbClr val="005DA2"/>
                </a:solidFill>
              </a:rPr>
              <a:t>	Dezimal</a:t>
            </a:r>
            <a:r>
              <a:rPr lang="de-DE" sz="2400" b="1" dirty="0" smtClean="0"/>
              <a:t>system</a:t>
            </a:r>
            <a:r>
              <a:rPr lang="de-DE" sz="2400" b="1" dirty="0"/>
              <a:t>: </a:t>
            </a:r>
            <a:r>
              <a:rPr lang="de-DE" sz="2400" b="1" dirty="0">
                <a:solidFill>
                  <a:schemeClr val="accent4"/>
                </a:solidFill>
              </a:rPr>
              <a:t>2018</a:t>
            </a:r>
            <a:r>
              <a:rPr lang="de-DE" sz="2400" b="1" baseline="-25000" dirty="0">
                <a:solidFill>
                  <a:srgbClr val="005DA2"/>
                </a:solidFill>
              </a:rPr>
              <a:t>10</a:t>
            </a:r>
            <a:r>
              <a:rPr lang="de-DE" sz="2400" b="1" dirty="0"/>
              <a:t> = </a:t>
            </a:r>
            <a:r>
              <a:rPr lang="de-DE" sz="2400" b="1" dirty="0">
                <a:solidFill>
                  <a:schemeClr val="accent4"/>
                </a:solidFill>
              </a:rPr>
              <a:t>2</a:t>
            </a:r>
            <a:r>
              <a:rPr lang="de-DE" sz="2400" b="1" dirty="0"/>
              <a:t>•</a:t>
            </a:r>
            <a:r>
              <a:rPr lang="de-DE" sz="2400" b="1" dirty="0">
                <a:solidFill>
                  <a:srgbClr val="005DA2"/>
                </a:solidFill>
              </a:rPr>
              <a:t>10</a:t>
            </a:r>
            <a:r>
              <a:rPr lang="de-DE" sz="2400" b="1" baseline="30000" dirty="0">
                <a:solidFill>
                  <a:srgbClr val="FF0000"/>
                </a:solidFill>
              </a:rPr>
              <a:t>3</a:t>
            </a:r>
            <a:r>
              <a:rPr lang="de-DE" sz="2400" b="1" dirty="0"/>
              <a:t> +  </a:t>
            </a:r>
            <a:r>
              <a:rPr lang="de-DE" sz="2400" b="1" dirty="0">
                <a:solidFill>
                  <a:schemeClr val="accent4"/>
                </a:solidFill>
              </a:rPr>
              <a:t>0</a:t>
            </a:r>
            <a:r>
              <a:rPr lang="de-DE" sz="2400" b="1" dirty="0"/>
              <a:t>•</a:t>
            </a:r>
            <a:r>
              <a:rPr lang="de-DE" sz="2400" b="1" dirty="0">
                <a:solidFill>
                  <a:srgbClr val="005DA2"/>
                </a:solidFill>
              </a:rPr>
              <a:t>10</a:t>
            </a:r>
            <a:r>
              <a:rPr lang="de-DE" sz="2400" b="1" baseline="30000" dirty="0">
                <a:solidFill>
                  <a:srgbClr val="FF0000"/>
                </a:solidFill>
              </a:rPr>
              <a:t>2</a:t>
            </a:r>
            <a:r>
              <a:rPr lang="de-DE" sz="2400" b="1" dirty="0"/>
              <a:t> + </a:t>
            </a:r>
            <a:r>
              <a:rPr lang="de-DE" sz="2400" b="1" dirty="0">
                <a:solidFill>
                  <a:schemeClr val="accent4"/>
                </a:solidFill>
              </a:rPr>
              <a:t>1</a:t>
            </a:r>
            <a:r>
              <a:rPr lang="de-DE" sz="2400" b="1" dirty="0"/>
              <a:t>•</a:t>
            </a:r>
            <a:r>
              <a:rPr lang="de-DE" sz="2400" b="1" dirty="0">
                <a:solidFill>
                  <a:srgbClr val="005DA2"/>
                </a:solidFill>
              </a:rPr>
              <a:t>10</a:t>
            </a:r>
            <a:r>
              <a:rPr lang="de-DE" sz="2400" b="1" baseline="30000" dirty="0">
                <a:solidFill>
                  <a:srgbClr val="FF0000"/>
                </a:solidFill>
              </a:rPr>
              <a:t>1</a:t>
            </a:r>
            <a:r>
              <a:rPr lang="de-DE" sz="2400" b="1" dirty="0"/>
              <a:t> + </a:t>
            </a:r>
            <a:r>
              <a:rPr lang="de-DE" sz="2400" b="1" dirty="0">
                <a:solidFill>
                  <a:schemeClr val="accent4"/>
                </a:solidFill>
              </a:rPr>
              <a:t>8</a:t>
            </a:r>
            <a:r>
              <a:rPr lang="de-DE" sz="2400" b="1" dirty="0"/>
              <a:t>•</a:t>
            </a:r>
            <a:r>
              <a:rPr lang="de-DE" sz="2400" b="1" dirty="0">
                <a:solidFill>
                  <a:srgbClr val="005DA2"/>
                </a:solidFill>
              </a:rPr>
              <a:t>10</a:t>
            </a:r>
            <a:r>
              <a:rPr lang="de-DE" sz="2400" b="1" baseline="30000" dirty="0">
                <a:solidFill>
                  <a:srgbClr val="FF0000"/>
                </a:solidFill>
              </a:rPr>
              <a:t>0</a:t>
            </a:r>
          </a:p>
        </p:txBody>
      </p:sp>
      <p:sp>
        <p:nvSpPr>
          <p:cNvPr id="9" name="Textfeld 8">
            <a:extLst>
              <a:ext uri="{FF2B5EF4-FFF2-40B4-BE49-F238E27FC236}">
                <a16:creationId xmlns:a16="http://schemas.microsoft.com/office/drawing/2014/main" id="{803AA78F-FF37-45D4-8B0D-0F2DCC863BAA}"/>
              </a:ext>
            </a:extLst>
          </p:cNvPr>
          <p:cNvSpPr txBox="1"/>
          <p:nvPr/>
        </p:nvSpPr>
        <p:spPr>
          <a:xfrm>
            <a:off x="3104015" y="1787317"/>
            <a:ext cx="5716326" cy="262829"/>
          </a:xfrm>
          <a:prstGeom prst="rect">
            <a:avLst/>
          </a:prstGeom>
          <a:noFill/>
        </p:spPr>
        <p:txBody>
          <a:bodyPr wrap="square" rtlCol="0">
            <a:spAutoFit/>
          </a:bodyPr>
          <a:lstStyle/>
          <a:p>
            <a:r>
              <a:rPr lang="de-DE" sz="1108" b="1" dirty="0">
                <a:solidFill>
                  <a:srgbClr val="FF0000"/>
                </a:solidFill>
              </a:rPr>
              <a:t> </a:t>
            </a:r>
            <a:r>
              <a:rPr lang="de-DE" sz="1108" b="1" dirty="0" smtClean="0">
                <a:solidFill>
                  <a:srgbClr val="FF0000"/>
                </a:solidFill>
              </a:rPr>
              <a:t>     </a:t>
            </a:r>
            <a:r>
              <a:rPr lang="de-DE" sz="1108" b="1" dirty="0">
                <a:solidFill>
                  <a:srgbClr val="FF0000"/>
                </a:solidFill>
              </a:rPr>
              <a:t>3. </a:t>
            </a:r>
            <a:r>
              <a:rPr lang="de-DE" sz="1108" b="1" dirty="0" smtClean="0">
                <a:solidFill>
                  <a:srgbClr val="FF0000"/>
                </a:solidFill>
              </a:rPr>
              <a:t> 2</a:t>
            </a:r>
            <a:r>
              <a:rPr lang="de-DE" sz="1108" b="1" dirty="0">
                <a:solidFill>
                  <a:srgbClr val="FF0000"/>
                </a:solidFill>
              </a:rPr>
              <a:t>. </a:t>
            </a:r>
            <a:r>
              <a:rPr lang="de-DE" sz="1108" b="1" dirty="0" smtClean="0">
                <a:solidFill>
                  <a:srgbClr val="FF0000"/>
                </a:solidFill>
              </a:rPr>
              <a:t> 1</a:t>
            </a:r>
            <a:r>
              <a:rPr lang="de-DE" sz="1108" b="1" dirty="0">
                <a:solidFill>
                  <a:srgbClr val="FF0000"/>
                </a:solidFill>
              </a:rPr>
              <a:t>. 0. </a:t>
            </a:r>
            <a:r>
              <a:rPr lang="de-DE" sz="1108" b="1" dirty="0" smtClean="0">
                <a:solidFill>
                  <a:srgbClr val="FF0000"/>
                </a:solidFill>
              </a:rPr>
              <a:t>Stelle</a:t>
            </a:r>
            <a:endParaRPr lang="de-DE" sz="1108" b="1" dirty="0">
              <a:solidFill>
                <a:srgbClr val="FF0000"/>
              </a:solidFill>
            </a:endParaRPr>
          </a:p>
        </p:txBody>
      </p:sp>
      <p:sp>
        <p:nvSpPr>
          <p:cNvPr id="17" name="Textfeld 16">
            <a:extLst>
              <a:ext uri="{FF2B5EF4-FFF2-40B4-BE49-F238E27FC236}">
                <a16:creationId xmlns:a16="http://schemas.microsoft.com/office/drawing/2014/main" id="{04EDC2F2-0918-48CA-88DC-B90E1934EB68}"/>
              </a:ext>
            </a:extLst>
          </p:cNvPr>
          <p:cNvSpPr txBox="1"/>
          <p:nvPr/>
        </p:nvSpPr>
        <p:spPr>
          <a:xfrm>
            <a:off x="884202" y="1702037"/>
            <a:ext cx="707245" cy="348109"/>
          </a:xfrm>
          <a:prstGeom prst="rect">
            <a:avLst/>
          </a:prstGeom>
          <a:noFill/>
        </p:spPr>
        <p:txBody>
          <a:bodyPr wrap="none" rtlCol="0">
            <a:spAutoFit/>
          </a:bodyPr>
          <a:lstStyle/>
          <a:p>
            <a:r>
              <a:rPr lang="de-DE" sz="1662" b="1" dirty="0"/>
              <a:t>{0..9}</a:t>
            </a:r>
          </a:p>
        </p:txBody>
      </p:sp>
      <p:sp>
        <p:nvSpPr>
          <p:cNvPr id="10" name="Textplatzhalter 3">
            <a:extLst>
              <a:ext uri="{FF2B5EF4-FFF2-40B4-BE49-F238E27FC236}">
                <a16:creationId xmlns:a16="http://schemas.microsoft.com/office/drawing/2014/main" id="{00C4C05D-E4FC-4DF5-8253-97E43D101905}"/>
              </a:ext>
            </a:extLst>
          </p:cNvPr>
          <p:cNvSpPr txBox="1">
            <a:spLocks/>
          </p:cNvSpPr>
          <p:nvPr/>
        </p:nvSpPr>
        <p:spPr>
          <a:xfrm>
            <a:off x="725489" y="2736595"/>
            <a:ext cx="7020272" cy="531752"/>
          </a:xfrm>
          <a:prstGeom prst="rect">
            <a:avLst/>
          </a:prstGeom>
          <a:noFill/>
        </p:spPr>
        <p:txBody>
          <a:bodyPr lIns="232615" tIns="66462" rIns="232615" bIns="66462"/>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0" dirty="0">
                <a:solidFill>
                  <a:srgbClr val="C808A3"/>
                </a:solidFill>
              </a:rPr>
              <a:t>Binär</a:t>
            </a:r>
            <a:r>
              <a:rPr lang="de-DE" sz="2400" dirty="0"/>
              <a:t>system: </a:t>
            </a:r>
            <a:r>
              <a:rPr lang="de-DE" sz="2400" dirty="0">
                <a:solidFill>
                  <a:schemeClr val="accent4"/>
                </a:solidFill>
              </a:rPr>
              <a:t>1101</a:t>
            </a:r>
            <a:r>
              <a:rPr lang="de-DE" sz="2400" baseline="-25000" dirty="0">
                <a:solidFill>
                  <a:srgbClr val="C808A3"/>
                </a:solidFill>
              </a:rPr>
              <a:t>2</a:t>
            </a:r>
            <a:r>
              <a:rPr lang="de-DE" sz="2400" dirty="0"/>
              <a:t> </a:t>
            </a:r>
            <a:r>
              <a:rPr lang="de-DE" sz="2400" dirty="0" smtClean="0"/>
              <a:t>= </a:t>
            </a:r>
            <a:r>
              <a:rPr lang="de-DE" sz="2400" dirty="0">
                <a:solidFill>
                  <a:schemeClr val="accent4"/>
                </a:solidFill>
              </a:rPr>
              <a:t>1</a:t>
            </a:r>
            <a:r>
              <a:rPr lang="de-DE" sz="2400" dirty="0"/>
              <a:t>•</a:t>
            </a:r>
            <a:r>
              <a:rPr lang="de-DE" sz="2400" dirty="0">
                <a:solidFill>
                  <a:srgbClr val="C808A3"/>
                </a:solidFill>
              </a:rPr>
              <a:t>2</a:t>
            </a:r>
            <a:r>
              <a:rPr lang="de-DE" sz="2400" baseline="30000" dirty="0">
                <a:solidFill>
                  <a:srgbClr val="FF0000"/>
                </a:solidFill>
              </a:rPr>
              <a:t>3</a:t>
            </a:r>
            <a:r>
              <a:rPr lang="de-DE" sz="2400" dirty="0"/>
              <a:t> +  </a:t>
            </a:r>
            <a:r>
              <a:rPr lang="de-DE" sz="2400" dirty="0">
                <a:solidFill>
                  <a:schemeClr val="accent4"/>
                </a:solidFill>
              </a:rPr>
              <a:t>1</a:t>
            </a:r>
            <a:r>
              <a:rPr lang="de-DE" sz="2400" dirty="0"/>
              <a:t>•</a:t>
            </a:r>
            <a:r>
              <a:rPr lang="de-DE" sz="2400" dirty="0">
                <a:solidFill>
                  <a:srgbClr val="C808A3"/>
                </a:solidFill>
              </a:rPr>
              <a:t>2</a:t>
            </a:r>
            <a:r>
              <a:rPr lang="de-DE" sz="2400" baseline="30000" dirty="0">
                <a:solidFill>
                  <a:srgbClr val="FF0000"/>
                </a:solidFill>
              </a:rPr>
              <a:t>2</a:t>
            </a:r>
            <a:r>
              <a:rPr lang="de-DE" sz="2400" dirty="0"/>
              <a:t> + </a:t>
            </a:r>
            <a:r>
              <a:rPr lang="de-DE" sz="2400" dirty="0">
                <a:solidFill>
                  <a:schemeClr val="accent4"/>
                </a:solidFill>
              </a:rPr>
              <a:t>0</a:t>
            </a:r>
            <a:r>
              <a:rPr lang="de-DE" sz="2400" dirty="0"/>
              <a:t>•</a:t>
            </a:r>
            <a:r>
              <a:rPr lang="de-DE" sz="2400" dirty="0">
                <a:solidFill>
                  <a:srgbClr val="C808A3"/>
                </a:solidFill>
              </a:rPr>
              <a:t>2</a:t>
            </a:r>
            <a:r>
              <a:rPr lang="de-DE" sz="2400" baseline="30000" dirty="0">
                <a:solidFill>
                  <a:srgbClr val="FF0000"/>
                </a:solidFill>
              </a:rPr>
              <a:t>1</a:t>
            </a:r>
            <a:r>
              <a:rPr lang="de-DE" sz="2400" dirty="0"/>
              <a:t> +</a:t>
            </a:r>
            <a:r>
              <a:rPr lang="de-DE" sz="2400" dirty="0">
                <a:solidFill>
                  <a:schemeClr val="accent4"/>
                </a:solidFill>
              </a:rPr>
              <a:t>1</a:t>
            </a:r>
            <a:r>
              <a:rPr lang="de-DE" sz="2400" dirty="0"/>
              <a:t>•</a:t>
            </a:r>
            <a:r>
              <a:rPr lang="de-DE" sz="2400" dirty="0">
                <a:solidFill>
                  <a:srgbClr val="C808A3"/>
                </a:solidFill>
              </a:rPr>
              <a:t>2</a:t>
            </a:r>
            <a:r>
              <a:rPr lang="de-DE" sz="2400" baseline="30000" dirty="0">
                <a:solidFill>
                  <a:srgbClr val="FF0000"/>
                </a:solidFill>
              </a:rPr>
              <a:t>0	</a:t>
            </a:r>
          </a:p>
        </p:txBody>
      </p:sp>
      <p:sp>
        <p:nvSpPr>
          <p:cNvPr id="11" name="Textplatzhalter 3">
            <a:extLst>
              <a:ext uri="{FF2B5EF4-FFF2-40B4-BE49-F238E27FC236}">
                <a16:creationId xmlns:a16="http://schemas.microsoft.com/office/drawing/2014/main" id="{28A43160-EB1C-4EF8-A970-695F112C984C}"/>
              </a:ext>
            </a:extLst>
          </p:cNvPr>
          <p:cNvSpPr txBox="1">
            <a:spLocks/>
          </p:cNvSpPr>
          <p:nvPr/>
        </p:nvSpPr>
        <p:spPr>
          <a:xfrm>
            <a:off x="7616121" y="2736595"/>
            <a:ext cx="2392881" cy="531752"/>
          </a:xfrm>
          <a:prstGeom prst="rect">
            <a:avLst/>
          </a:prstGeom>
          <a:noFill/>
        </p:spPr>
        <p:txBody>
          <a:bodyPr lIns="232615" tIns="66462" rIns="232615" bIns="66462"/>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0" dirty="0">
                <a:solidFill>
                  <a:srgbClr val="005DA2"/>
                </a:solidFill>
              </a:rPr>
              <a:t>= 13</a:t>
            </a:r>
            <a:r>
              <a:rPr lang="de-DE" sz="2400" baseline="-25000" dirty="0">
                <a:solidFill>
                  <a:srgbClr val="005DA2"/>
                </a:solidFill>
              </a:rPr>
              <a:t>10</a:t>
            </a:r>
            <a:endParaRPr lang="de-DE" sz="2400" baseline="-25000" dirty="0">
              <a:solidFill>
                <a:srgbClr val="FF0000"/>
              </a:solidFill>
            </a:endParaRPr>
          </a:p>
        </p:txBody>
      </p:sp>
      <p:sp>
        <p:nvSpPr>
          <p:cNvPr id="18" name="Textfeld 17">
            <a:extLst>
              <a:ext uri="{FF2B5EF4-FFF2-40B4-BE49-F238E27FC236}">
                <a16:creationId xmlns:a16="http://schemas.microsoft.com/office/drawing/2014/main" id="{34DB4221-BE95-49D0-898E-6A9547B7CCE3}"/>
              </a:ext>
            </a:extLst>
          </p:cNvPr>
          <p:cNvSpPr txBox="1"/>
          <p:nvPr/>
        </p:nvSpPr>
        <p:spPr>
          <a:xfrm>
            <a:off x="884200" y="3097886"/>
            <a:ext cx="707245" cy="348109"/>
          </a:xfrm>
          <a:prstGeom prst="rect">
            <a:avLst/>
          </a:prstGeom>
          <a:noFill/>
        </p:spPr>
        <p:txBody>
          <a:bodyPr wrap="none" rtlCol="0">
            <a:spAutoFit/>
          </a:bodyPr>
          <a:lstStyle/>
          <a:p>
            <a:r>
              <a:rPr lang="de-DE" sz="1662" b="1" dirty="0"/>
              <a:t>{0, 1}</a:t>
            </a:r>
          </a:p>
        </p:txBody>
      </p:sp>
      <p:sp>
        <p:nvSpPr>
          <p:cNvPr id="15" name="Textplatzhalter 3">
            <a:extLst>
              <a:ext uri="{FF2B5EF4-FFF2-40B4-BE49-F238E27FC236}">
                <a16:creationId xmlns:a16="http://schemas.microsoft.com/office/drawing/2014/main" id="{91E11A51-48D3-4349-8E76-3180B251D6D8}"/>
              </a:ext>
            </a:extLst>
          </p:cNvPr>
          <p:cNvSpPr txBox="1">
            <a:spLocks/>
          </p:cNvSpPr>
          <p:nvPr/>
        </p:nvSpPr>
        <p:spPr>
          <a:xfrm>
            <a:off x="733269" y="4132443"/>
            <a:ext cx="8087072" cy="531752"/>
          </a:xfrm>
          <a:prstGeom prst="rect">
            <a:avLst/>
          </a:prstGeom>
          <a:noFill/>
        </p:spPr>
        <p:txBody>
          <a:bodyPr lIns="232615" tIns="66462" rIns="232615" bIns="66462"/>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0" dirty="0">
                <a:solidFill>
                  <a:schemeClr val="accent2">
                    <a:lumMod val="50000"/>
                  </a:schemeClr>
                </a:solidFill>
              </a:rPr>
              <a:t>Hexadezimal</a:t>
            </a:r>
            <a:r>
              <a:rPr lang="de-DE" sz="2400" dirty="0"/>
              <a:t>system: </a:t>
            </a:r>
            <a:r>
              <a:rPr lang="de-DE" sz="2400" dirty="0">
                <a:solidFill>
                  <a:schemeClr val="accent4"/>
                </a:solidFill>
              </a:rPr>
              <a:t>1A</a:t>
            </a:r>
            <a:r>
              <a:rPr lang="de-DE" sz="2400" baseline="-25000" dirty="0">
                <a:solidFill>
                  <a:schemeClr val="accent2">
                    <a:lumMod val="50000"/>
                  </a:schemeClr>
                </a:solidFill>
              </a:rPr>
              <a:t>16</a:t>
            </a:r>
            <a:r>
              <a:rPr lang="de-DE" sz="2400" dirty="0"/>
              <a:t> = </a:t>
            </a:r>
            <a:r>
              <a:rPr lang="de-DE" sz="2400" dirty="0">
                <a:solidFill>
                  <a:schemeClr val="accent4"/>
                </a:solidFill>
              </a:rPr>
              <a:t>1</a:t>
            </a:r>
            <a:r>
              <a:rPr lang="de-DE" sz="2400" dirty="0"/>
              <a:t>•</a:t>
            </a:r>
            <a:r>
              <a:rPr lang="de-DE" sz="2400" dirty="0">
                <a:solidFill>
                  <a:schemeClr val="accent2">
                    <a:lumMod val="50000"/>
                  </a:schemeClr>
                </a:solidFill>
              </a:rPr>
              <a:t>16</a:t>
            </a:r>
            <a:r>
              <a:rPr lang="de-DE" sz="2400" baseline="30000" dirty="0">
                <a:solidFill>
                  <a:srgbClr val="FF0000"/>
                </a:solidFill>
              </a:rPr>
              <a:t>1</a:t>
            </a:r>
            <a:r>
              <a:rPr lang="de-DE" sz="2400" dirty="0"/>
              <a:t> +  </a:t>
            </a:r>
            <a:r>
              <a:rPr lang="de-DE" sz="2400" dirty="0">
                <a:solidFill>
                  <a:schemeClr val="accent4"/>
                </a:solidFill>
              </a:rPr>
              <a:t>A</a:t>
            </a:r>
            <a:r>
              <a:rPr lang="de-DE" sz="2400" dirty="0"/>
              <a:t>•</a:t>
            </a:r>
            <a:r>
              <a:rPr lang="de-DE" sz="2400" dirty="0">
                <a:solidFill>
                  <a:schemeClr val="accent2">
                    <a:lumMod val="50000"/>
                  </a:schemeClr>
                </a:solidFill>
              </a:rPr>
              <a:t>16</a:t>
            </a:r>
            <a:r>
              <a:rPr lang="de-DE" sz="2400" baseline="30000" dirty="0">
                <a:solidFill>
                  <a:srgbClr val="FF0000"/>
                </a:solidFill>
              </a:rPr>
              <a:t>0</a:t>
            </a:r>
            <a:r>
              <a:rPr lang="de-DE" sz="2400" dirty="0"/>
              <a:t> </a:t>
            </a:r>
            <a:r>
              <a:rPr lang="de-DE" sz="2400" baseline="30000" dirty="0">
                <a:solidFill>
                  <a:srgbClr val="FF0000"/>
                </a:solidFill>
              </a:rPr>
              <a:t>	</a:t>
            </a:r>
          </a:p>
        </p:txBody>
      </p:sp>
      <p:sp>
        <p:nvSpPr>
          <p:cNvPr id="16" name="Textplatzhalter 3">
            <a:extLst>
              <a:ext uri="{FF2B5EF4-FFF2-40B4-BE49-F238E27FC236}">
                <a16:creationId xmlns:a16="http://schemas.microsoft.com/office/drawing/2014/main" id="{C60EB36B-D524-4B3D-986B-3F76F88F2174}"/>
              </a:ext>
            </a:extLst>
          </p:cNvPr>
          <p:cNvSpPr txBox="1">
            <a:spLocks/>
          </p:cNvSpPr>
          <p:nvPr/>
        </p:nvSpPr>
        <p:spPr>
          <a:xfrm>
            <a:off x="7623901" y="4132443"/>
            <a:ext cx="1329378" cy="531752"/>
          </a:xfrm>
          <a:prstGeom prst="rect">
            <a:avLst/>
          </a:prstGeom>
          <a:noFill/>
        </p:spPr>
        <p:txBody>
          <a:bodyPr lIns="232615" tIns="66462" rIns="232615" bIns="66462"/>
          <a:lstStyle>
            <a:lvl1pPr marL="342861" indent="-342861" algn="l" defTabSz="914296" rtl="0" eaLnBrk="1" latinLnBrk="0" hangingPunct="1">
              <a:spcBef>
                <a:spcPct val="20000"/>
              </a:spcBef>
              <a:buFont typeface="Arial" pitchFamily="34" charset="0"/>
              <a:buNone/>
              <a:defRPr sz="3000" b="1" kern="1200">
                <a:solidFill>
                  <a:schemeClr val="tx2"/>
                </a:solidFill>
                <a:latin typeface="Arial" pitchFamily="34" charset="0"/>
                <a:ea typeface="+mn-ea"/>
                <a:cs typeface="Arial" pitchFamily="34" charset="0"/>
              </a:defRPr>
            </a:lvl1pPr>
            <a:lvl2pPr marL="742866" indent="-285717" algn="l" defTabSz="914296" rtl="0" eaLnBrk="1" latinLnBrk="0" hangingPunct="1">
              <a:spcBef>
                <a:spcPct val="20000"/>
              </a:spcBef>
              <a:buFont typeface="Arial" pitchFamily="34" charset="0"/>
              <a:buNone/>
              <a:defRPr sz="2800" b="1" kern="1200">
                <a:solidFill>
                  <a:schemeClr val="accent1"/>
                </a:solidFill>
                <a:latin typeface="Arial" pitchFamily="34" charset="0"/>
                <a:ea typeface="+mn-ea"/>
                <a:cs typeface="Arial" pitchFamily="34" charset="0"/>
              </a:defRPr>
            </a:lvl2pPr>
            <a:lvl3pPr marL="1142870" indent="-228574" algn="l" defTabSz="914296" rtl="0" eaLnBrk="1" latinLnBrk="0" hangingPunct="1">
              <a:spcBef>
                <a:spcPct val="20000"/>
              </a:spcBef>
              <a:buFont typeface="Arial" pitchFamily="34" charset="0"/>
              <a:buNone/>
              <a:defRPr sz="2300" b="1" kern="1200">
                <a:solidFill>
                  <a:schemeClr val="accent1"/>
                </a:solidFill>
                <a:latin typeface="Arial" pitchFamily="34" charset="0"/>
                <a:ea typeface="+mn-ea"/>
                <a:cs typeface="Arial" pitchFamily="34" charset="0"/>
              </a:defRPr>
            </a:lvl3pPr>
            <a:lvl4pPr marL="1600017"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4pPr>
            <a:lvl5pPr marL="2057166" indent="-228574" algn="l" defTabSz="914296" rtl="0" eaLnBrk="1" latinLnBrk="0" hangingPunct="1">
              <a:spcBef>
                <a:spcPct val="20000"/>
              </a:spcBef>
              <a:buFont typeface="Arial" pitchFamily="34" charset="0"/>
              <a:buNone/>
              <a:defRPr sz="2000" b="1" kern="1200">
                <a:solidFill>
                  <a:schemeClr val="accent1"/>
                </a:solidFill>
                <a:latin typeface="Arial" pitchFamily="34" charset="0"/>
                <a:ea typeface="+mn-ea"/>
                <a:cs typeface="Arial" pitchFamily="34" charset="0"/>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0" dirty="0">
                <a:solidFill>
                  <a:srgbClr val="005DA2"/>
                </a:solidFill>
              </a:rPr>
              <a:t>= 26</a:t>
            </a:r>
            <a:r>
              <a:rPr lang="de-DE" sz="2400" baseline="-25000" dirty="0">
                <a:solidFill>
                  <a:srgbClr val="005DA2"/>
                </a:solidFill>
              </a:rPr>
              <a:t>10</a:t>
            </a:r>
            <a:endParaRPr lang="de-DE" sz="2400" baseline="-25000" dirty="0">
              <a:solidFill>
                <a:srgbClr val="FF0000"/>
              </a:solidFill>
            </a:endParaRPr>
          </a:p>
        </p:txBody>
      </p:sp>
      <p:sp>
        <p:nvSpPr>
          <p:cNvPr id="19" name="Textfeld 18">
            <a:extLst>
              <a:ext uri="{FF2B5EF4-FFF2-40B4-BE49-F238E27FC236}">
                <a16:creationId xmlns:a16="http://schemas.microsoft.com/office/drawing/2014/main" id="{08AD8B4B-AD10-499D-834B-C60813D48E2B}"/>
              </a:ext>
            </a:extLst>
          </p:cNvPr>
          <p:cNvSpPr txBox="1"/>
          <p:nvPr/>
        </p:nvSpPr>
        <p:spPr>
          <a:xfrm>
            <a:off x="884199" y="4493734"/>
            <a:ext cx="1220334" cy="348109"/>
          </a:xfrm>
          <a:prstGeom prst="rect">
            <a:avLst/>
          </a:prstGeom>
          <a:noFill/>
        </p:spPr>
        <p:txBody>
          <a:bodyPr wrap="none" rtlCol="0">
            <a:spAutoFit/>
          </a:bodyPr>
          <a:lstStyle/>
          <a:p>
            <a:r>
              <a:rPr lang="de-DE" sz="1662" b="1" dirty="0"/>
              <a:t>{0..9, A..F}</a:t>
            </a:r>
          </a:p>
        </p:txBody>
      </p:sp>
      <p:cxnSp>
        <p:nvCxnSpPr>
          <p:cNvPr id="22" name="Gerade Verbindung mit Pfeil 21"/>
          <p:cNvCxnSpPr/>
          <p:nvPr/>
        </p:nvCxnSpPr>
        <p:spPr>
          <a:xfrm flipV="1">
            <a:off x="1494416" y="4841843"/>
            <a:ext cx="0" cy="403951"/>
          </a:xfrm>
          <a:prstGeom prst="straightConnector1">
            <a:avLst/>
          </a:prstGeom>
          <a:ln w="57150">
            <a:solidFill>
              <a:schemeClr val="tx2"/>
            </a:solidFill>
            <a:tailEnd type="triangl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23" name="Rechteck 22"/>
          <p:cNvSpPr/>
          <p:nvPr/>
        </p:nvSpPr>
        <p:spPr>
          <a:xfrm>
            <a:off x="742050" y="5323978"/>
            <a:ext cx="4953000" cy="646331"/>
          </a:xfrm>
          <a:prstGeom prst="rect">
            <a:avLst/>
          </a:prstGeom>
        </p:spPr>
        <p:txBody>
          <a:bodyPr>
            <a:spAutoFit/>
          </a:bodyPr>
          <a:lstStyle/>
          <a:p>
            <a:r>
              <a:rPr lang="de-DE" dirty="0">
                <a:solidFill>
                  <a:schemeClr val="tx2"/>
                </a:solidFill>
                <a:effectLst>
                  <a:outerShdw blurRad="38100" dist="38100" dir="2700000" algn="tl">
                    <a:srgbClr val="000000">
                      <a:alpha val="43137"/>
                    </a:srgbClr>
                  </a:outerShdw>
                </a:effectLst>
              </a:rPr>
              <a:t>1 2 3 4 5 6 7 8 </a:t>
            </a:r>
            <a:r>
              <a:rPr lang="de-DE" dirty="0" smtClean="0">
                <a:solidFill>
                  <a:schemeClr val="tx2"/>
                </a:solidFill>
                <a:effectLst>
                  <a:outerShdw blurRad="38100" dist="38100" dir="2700000" algn="tl">
                    <a:srgbClr val="000000">
                      <a:alpha val="43137"/>
                    </a:srgbClr>
                  </a:outerShdw>
                </a:effectLst>
              </a:rPr>
              <a:t>9  </a:t>
            </a:r>
            <a:r>
              <a:rPr lang="de-DE" dirty="0">
                <a:solidFill>
                  <a:schemeClr val="tx2"/>
                </a:solidFill>
                <a:effectLst>
                  <a:outerShdw blurRad="38100" dist="38100" dir="2700000" algn="tl">
                    <a:srgbClr val="000000">
                      <a:alpha val="43137"/>
                    </a:srgbClr>
                  </a:outerShdw>
                </a:effectLst>
              </a:rPr>
              <a:t>A </a:t>
            </a:r>
            <a:r>
              <a:rPr lang="de-DE" dirty="0" smtClean="0">
                <a:solidFill>
                  <a:schemeClr val="tx2"/>
                </a:solidFill>
                <a:effectLst>
                  <a:outerShdw blurRad="38100" dist="38100" dir="2700000" algn="tl">
                    <a:srgbClr val="000000">
                      <a:alpha val="43137"/>
                    </a:srgbClr>
                  </a:outerShdw>
                </a:effectLst>
              </a:rPr>
              <a:t>  B  C   D  E   F</a:t>
            </a:r>
          </a:p>
          <a:p>
            <a:r>
              <a:rPr lang="de-DE" dirty="0" smtClean="0">
                <a:solidFill>
                  <a:schemeClr val="tx2"/>
                </a:solidFill>
                <a:effectLst>
                  <a:outerShdw blurRad="38100" dist="38100" dir="2700000" algn="tl">
                    <a:srgbClr val="000000">
                      <a:alpha val="43137"/>
                    </a:srgbClr>
                  </a:outerShdw>
                </a:effectLst>
              </a:rPr>
              <a:t>1 </a:t>
            </a:r>
            <a:r>
              <a:rPr lang="de-DE" dirty="0">
                <a:solidFill>
                  <a:schemeClr val="tx2"/>
                </a:solidFill>
                <a:effectLst>
                  <a:outerShdw blurRad="38100" dist="38100" dir="2700000" algn="tl">
                    <a:srgbClr val="000000">
                      <a:alpha val="43137"/>
                    </a:srgbClr>
                  </a:outerShdw>
                </a:effectLst>
              </a:rPr>
              <a:t>2 3 4 5 6 7 8 9 10 11 12 13 14 15</a:t>
            </a:r>
          </a:p>
        </p:txBody>
      </p:sp>
      <p:sp>
        <p:nvSpPr>
          <p:cNvPr id="2" name="Foliennummernplatzhalter 1"/>
          <p:cNvSpPr>
            <a:spLocks noGrp="1"/>
          </p:cNvSpPr>
          <p:nvPr>
            <p:ph type="sldNum" sz="quarter" idx="12"/>
          </p:nvPr>
        </p:nvSpPr>
        <p:spPr/>
        <p:txBody>
          <a:bodyPr/>
          <a:lstStyle/>
          <a:p>
            <a:fld id="{2C03746F-B42A-474D-94FA-02D6826DE614}" type="slidenum">
              <a:rPr lang="de-DE" smtClean="0"/>
              <a:t>45</a:t>
            </a:fld>
            <a:endParaRPr lang="de-DE" dirty="0"/>
          </a:p>
        </p:txBody>
      </p:sp>
    </p:spTree>
    <p:extLst>
      <p:ext uri="{BB962C8B-B14F-4D97-AF65-F5344CB8AC3E}">
        <p14:creationId xmlns:p14="http://schemas.microsoft.com/office/powerpoint/2010/main" val="144351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60"/>
                                  </p:iterate>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60"/>
                                  </p:iterate>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60"/>
                                  </p:iterate>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60"/>
                                  </p:iterate>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iterate type="lt">
                                    <p:tmAbs val="60"/>
                                  </p:iterate>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2161"/>
                            </p:stCondLst>
                            <p:childTnLst>
                              <p:par>
                                <p:cTn id="18" presetID="1" presetClass="entr" presetSubtype="0" fill="hold" grpId="0" nodeType="afterEffect">
                                  <p:stCondLst>
                                    <p:cond delay="0"/>
                                  </p:stCondLst>
                                  <p:iterate type="lt">
                                    <p:tmAbs val="60"/>
                                  </p:iterate>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60"/>
                                  </p:iterate>
                                  <p:childTnLst>
                                    <p:set>
                                      <p:cBhvr>
                                        <p:cTn id="23" dur="1" fill="hold">
                                          <p:stCondLst>
                                            <p:cond delay="0"/>
                                          </p:stCondLst>
                                        </p:cTn>
                                        <p:tgtEl>
                                          <p:spTgt spid="15"/>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 presetClass="entr" presetSubtype="0" fill="hold" grpId="0" nodeType="withEffect">
                                  <p:stCondLst>
                                    <p:cond delay="0"/>
                                  </p:stCondLst>
                                  <p:iterate type="lt">
                                    <p:tmAbs val="60"/>
                                  </p:iterate>
                                  <p:childTnLst>
                                    <p:set>
                                      <p:cBhvr>
                                        <p:cTn id="31" dur="1" fill="hold">
                                          <p:stCondLst>
                                            <p:cond delay="0"/>
                                          </p:stCondLst>
                                        </p:cTn>
                                        <p:tgtEl>
                                          <p:spTgt spid="19"/>
                                        </p:tgtEl>
                                        <p:attrNameLst>
                                          <p:attrName>style.visibility</p:attrName>
                                        </p:attrNameLst>
                                      </p:cBhvr>
                                      <p:to>
                                        <p:strVal val="visible"/>
                                      </p:to>
                                    </p:set>
                                  </p:childTnLst>
                                </p:cTn>
                              </p:par>
                            </p:childTnLst>
                          </p:cTn>
                        </p:par>
                        <p:par>
                          <p:cTn id="32" fill="hold">
                            <p:stCondLst>
                              <p:cond delay="1981"/>
                            </p:stCondLst>
                            <p:childTnLst>
                              <p:par>
                                <p:cTn id="33" presetID="1" presetClass="entr" presetSubtype="0" fill="hold" grpId="0" nodeType="afterEffect">
                                  <p:stCondLst>
                                    <p:cond delay="0"/>
                                  </p:stCondLst>
                                  <p:iterate type="lt">
                                    <p:tmAbs val="60"/>
                                  </p:iterate>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P spid="17" grpId="0"/>
      <p:bldP spid="10" grpId="0"/>
      <p:bldP spid="11" grpId="0"/>
      <p:bldP spid="18" grpId="0"/>
      <p:bldP spid="15" grpId="0"/>
      <p:bldP spid="16" grpId="0"/>
      <p:bldP spid="19"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p:cNvSpPr txBox="1"/>
          <p:nvPr/>
        </p:nvSpPr>
        <p:spPr>
          <a:xfrm>
            <a:off x="704528" y="1675916"/>
            <a:ext cx="8968016" cy="1621083"/>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Mit Hilfe des Hornerschemas lässt sich dies auch als</a:t>
            </a:r>
          </a:p>
          <a:p>
            <a:pPr algn="l"/>
            <a:endParaRPr lang="de-DE" dirty="0">
              <a:solidFill>
                <a:schemeClr val="tx2"/>
              </a:solidFill>
              <a:effectLst>
                <a:outerShdw blurRad="38100" dist="38100" dir="2700000" algn="tl">
                  <a:srgbClr val="000000">
                    <a:alpha val="43137"/>
                  </a:srgbClr>
                </a:outerShdw>
              </a:effectLst>
            </a:endParaRPr>
          </a:p>
          <a:p>
            <a:pPr algn="l"/>
            <a:r>
              <a:rPr lang="de-DE" dirty="0" smtClean="0">
                <a:solidFill>
                  <a:schemeClr val="tx2"/>
                </a:solidFill>
                <a:effectLst>
                  <a:glow rad="12700">
                    <a:srgbClr val="FFFF00">
                      <a:alpha val="40000"/>
                    </a:srgbClr>
                  </a:glow>
                  <a:outerShdw blurRad="38100" dist="38100" dir="2700000" algn="tl">
                    <a:srgbClr val="000000">
                      <a:alpha val="43137"/>
                    </a:srgbClr>
                  </a:outerShdw>
                </a:effectLst>
              </a:rPr>
              <a:t>(N) </a:t>
            </a:r>
            <a:r>
              <a:rPr lang="de-DE" sz="900" dirty="0" smtClean="0">
                <a:solidFill>
                  <a:srgbClr val="00B050"/>
                </a:solidFill>
                <a:effectLst>
                  <a:glow rad="12700">
                    <a:srgbClr val="FFFF00">
                      <a:alpha val="40000"/>
                    </a:srgbClr>
                  </a:glow>
                  <a:outerShdw blurRad="38100" dist="38100" dir="2700000" algn="tl">
                    <a:srgbClr val="000000">
                      <a:alpha val="43137"/>
                    </a:srgbClr>
                  </a:outerShdw>
                </a:effectLst>
              </a:rPr>
              <a:t>B</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 (…((( </a:t>
            </a:r>
            <a:r>
              <a:rPr lang="de-DE" dirty="0" err="1" smtClean="0">
                <a:solidFill>
                  <a:srgbClr val="FF0000"/>
                </a:solidFill>
                <a:effectLst>
                  <a:glow rad="12700">
                    <a:srgbClr val="FFFF00">
                      <a:alpha val="40000"/>
                    </a:srgbClr>
                  </a:glow>
                  <a:outerShdw blurRad="38100" dist="38100" dir="2700000" algn="tl">
                    <a:srgbClr val="000000">
                      <a:alpha val="43137"/>
                    </a:srgbClr>
                  </a:outerShdw>
                </a:effectLst>
              </a:rPr>
              <a:t>z</a:t>
            </a:r>
            <a:r>
              <a:rPr lang="de-DE" sz="900" dirty="0" err="1" smtClean="0">
                <a:solidFill>
                  <a:srgbClr val="FF0000"/>
                </a:solidFill>
                <a:effectLst>
                  <a:glow rad="12700">
                    <a:srgbClr val="FFFF00">
                      <a:alpha val="40000"/>
                    </a:srgbClr>
                  </a:glow>
                  <a:outerShdw blurRad="38100" dist="38100" dir="2700000" algn="tl">
                    <a:srgbClr val="000000">
                      <a:alpha val="43137"/>
                    </a:srgbClr>
                  </a:outerShdw>
                </a:effectLst>
              </a:rPr>
              <a:t>N</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 </a:t>
            </a:r>
            <a:r>
              <a:rPr lang="de-DE" dirty="0" smtClean="0">
                <a:solidFill>
                  <a:srgbClr val="00B050"/>
                </a:solidFill>
                <a:effectLst>
                  <a:glow rad="12700">
                    <a:srgbClr val="FFFF00">
                      <a:alpha val="40000"/>
                    </a:srgbClr>
                  </a:glow>
                  <a:outerShdw blurRad="38100" dist="38100" dir="2700000" algn="tl">
                    <a:srgbClr val="000000">
                      <a:alpha val="43137"/>
                    </a:srgbClr>
                  </a:outerShdw>
                </a:effectLst>
              </a:rPr>
              <a:t>B</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 </a:t>
            </a:r>
            <a:r>
              <a:rPr lang="de-DE" dirty="0" smtClean="0">
                <a:solidFill>
                  <a:srgbClr val="FFC000"/>
                </a:solidFill>
                <a:effectLst>
                  <a:glow rad="12700">
                    <a:srgbClr val="FFFF00">
                      <a:alpha val="40000"/>
                    </a:srgbClr>
                  </a:glow>
                  <a:outerShdw blurRad="38100" dist="38100" dir="2700000" algn="tl">
                    <a:srgbClr val="000000">
                      <a:alpha val="43137"/>
                    </a:srgbClr>
                  </a:outerShdw>
                </a:effectLst>
              </a:rPr>
              <a:t>z</a:t>
            </a:r>
            <a:r>
              <a:rPr lang="de-DE" sz="900" dirty="0" smtClean="0">
                <a:solidFill>
                  <a:srgbClr val="FFC000"/>
                </a:solidFill>
                <a:effectLst>
                  <a:glow rad="12700">
                    <a:srgbClr val="FFFF00">
                      <a:alpha val="40000"/>
                    </a:srgbClr>
                  </a:glow>
                  <a:outerShdw blurRad="38100" dist="38100" dir="2700000" algn="tl">
                    <a:srgbClr val="000000">
                      <a:alpha val="43137"/>
                    </a:srgbClr>
                  </a:outerShdw>
                </a:effectLst>
              </a:rPr>
              <a:t>N-1 </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 </a:t>
            </a:r>
            <a:r>
              <a:rPr lang="de-DE" dirty="0" smtClean="0">
                <a:solidFill>
                  <a:srgbClr val="00B050"/>
                </a:solidFill>
                <a:effectLst>
                  <a:glow rad="12700">
                    <a:srgbClr val="FFFF00">
                      <a:alpha val="40000"/>
                    </a:srgbClr>
                  </a:glow>
                  <a:outerShdw blurRad="38100" dist="38100" dir="2700000" algn="tl">
                    <a:srgbClr val="000000">
                      <a:alpha val="43137"/>
                    </a:srgbClr>
                  </a:outerShdw>
                </a:effectLst>
              </a:rPr>
              <a:t>B </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a:t>
            </a:r>
            <a:r>
              <a:rPr lang="de-DE" dirty="0" smtClean="0">
                <a:solidFill>
                  <a:srgbClr val="00B0F0"/>
                </a:solidFill>
                <a:effectLst>
                  <a:glow rad="12700">
                    <a:srgbClr val="FFFF00">
                      <a:alpha val="40000"/>
                    </a:srgbClr>
                  </a:glow>
                  <a:outerShdw blurRad="38100" dist="38100" dir="2700000" algn="tl">
                    <a:srgbClr val="000000">
                      <a:alpha val="43137"/>
                    </a:srgbClr>
                  </a:outerShdw>
                </a:effectLst>
              </a:rPr>
              <a:t>z</a:t>
            </a:r>
            <a:r>
              <a:rPr lang="de-DE" sz="900" dirty="0" smtClean="0">
                <a:solidFill>
                  <a:srgbClr val="00B0F0"/>
                </a:solidFill>
                <a:effectLst>
                  <a:glow rad="12700">
                    <a:srgbClr val="FFFF00">
                      <a:alpha val="40000"/>
                    </a:srgbClr>
                  </a:glow>
                  <a:outerShdw blurRad="38100" dist="38100" dir="2700000" algn="tl">
                    <a:srgbClr val="000000">
                      <a:alpha val="43137"/>
                    </a:srgbClr>
                  </a:outerShdw>
                </a:effectLst>
              </a:rPr>
              <a:t>N-2 </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 </a:t>
            </a:r>
            <a:r>
              <a:rPr lang="de-DE" dirty="0" smtClean="0">
                <a:solidFill>
                  <a:srgbClr val="00B050"/>
                </a:solidFill>
                <a:effectLst>
                  <a:glow rad="12700">
                    <a:srgbClr val="FFFF00">
                      <a:alpha val="40000"/>
                    </a:srgbClr>
                  </a:glow>
                  <a:outerShdw blurRad="38100" dist="38100" dir="2700000" algn="tl">
                    <a:srgbClr val="000000">
                      <a:alpha val="43137"/>
                    </a:srgbClr>
                  </a:outerShdw>
                </a:effectLst>
              </a:rPr>
              <a:t>B </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a:t>
            </a:r>
            <a:r>
              <a:rPr lang="de-DE" dirty="0" smtClean="0">
                <a:solidFill>
                  <a:srgbClr val="7030A0"/>
                </a:solidFill>
                <a:effectLst>
                  <a:glow rad="12700">
                    <a:srgbClr val="FFFF00">
                      <a:alpha val="40000"/>
                    </a:srgbClr>
                  </a:glow>
                  <a:outerShdw blurRad="38100" dist="38100" dir="2700000" algn="tl">
                    <a:srgbClr val="000000">
                      <a:alpha val="43137"/>
                    </a:srgbClr>
                  </a:outerShdw>
                </a:effectLst>
              </a:rPr>
              <a:t>z</a:t>
            </a:r>
            <a:r>
              <a:rPr lang="de-DE" sz="900" dirty="0" smtClean="0">
                <a:solidFill>
                  <a:srgbClr val="7030A0"/>
                </a:solidFill>
                <a:effectLst>
                  <a:glow rad="12700">
                    <a:srgbClr val="FFFF00">
                      <a:alpha val="40000"/>
                    </a:srgbClr>
                  </a:glow>
                  <a:outerShdw blurRad="38100" dist="38100" dir="2700000" algn="tl">
                    <a:srgbClr val="000000">
                      <a:alpha val="43137"/>
                    </a:srgbClr>
                  </a:outerShdw>
                </a:effectLst>
              </a:rPr>
              <a:t>N-3 </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 </a:t>
            </a:r>
            <a:r>
              <a:rPr lang="de-DE" dirty="0" smtClean="0">
                <a:solidFill>
                  <a:srgbClr val="00B050"/>
                </a:solidFill>
                <a:effectLst>
                  <a:glow rad="12700">
                    <a:srgbClr val="FFFF00">
                      <a:alpha val="40000"/>
                    </a:srgbClr>
                  </a:glow>
                  <a:outerShdw blurRad="38100" dist="38100" dir="2700000" algn="tl">
                    <a:srgbClr val="000000">
                      <a:alpha val="43137"/>
                    </a:srgbClr>
                  </a:outerShdw>
                </a:effectLst>
              </a:rPr>
              <a:t>B </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 + </a:t>
            </a:r>
            <a:r>
              <a:rPr lang="de-DE" dirty="0" smtClean="0">
                <a:solidFill>
                  <a:srgbClr val="FFFF00"/>
                </a:solidFill>
                <a:effectLst>
                  <a:glow rad="12700">
                    <a:srgbClr val="FFFF00">
                      <a:alpha val="40000"/>
                    </a:srgbClr>
                  </a:glow>
                  <a:outerShdw blurRad="38100" dist="38100" dir="2700000" algn="tl">
                    <a:srgbClr val="000000">
                      <a:alpha val="43137"/>
                    </a:srgbClr>
                  </a:outerShdw>
                </a:effectLst>
              </a:rPr>
              <a:t>z</a:t>
            </a:r>
            <a:r>
              <a:rPr lang="de-DE" sz="900" dirty="0" smtClean="0">
                <a:solidFill>
                  <a:srgbClr val="FFFF00"/>
                </a:solidFill>
                <a:effectLst>
                  <a:glow rad="12700">
                    <a:srgbClr val="FFFF00">
                      <a:alpha val="40000"/>
                    </a:srgbClr>
                  </a:glow>
                  <a:outerShdw blurRad="38100" dist="38100" dir="2700000" algn="tl">
                    <a:srgbClr val="000000">
                      <a:alpha val="43137"/>
                    </a:srgbClr>
                  </a:outerShdw>
                </a:effectLst>
              </a:rPr>
              <a:t>1 </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 </a:t>
            </a:r>
            <a:r>
              <a:rPr lang="de-DE" dirty="0" smtClean="0">
                <a:solidFill>
                  <a:srgbClr val="00B050"/>
                </a:solidFill>
                <a:effectLst>
                  <a:glow rad="12700">
                    <a:srgbClr val="FFFF00">
                      <a:alpha val="40000"/>
                    </a:srgbClr>
                  </a:glow>
                  <a:outerShdw blurRad="38100" dist="38100" dir="2700000" algn="tl">
                    <a:srgbClr val="000000">
                      <a:alpha val="43137"/>
                    </a:srgbClr>
                  </a:outerShdw>
                </a:effectLst>
              </a:rPr>
              <a:t>B </a:t>
            </a:r>
            <a:r>
              <a:rPr lang="de-DE" dirty="0" smtClean="0">
                <a:solidFill>
                  <a:schemeClr val="tx2"/>
                </a:solidFill>
                <a:effectLst>
                  <a:glow rad="12700">
                    <a:srgbClr val="FFFF00">
                      <a:alpha val="40000"/>
                    </a:srgbClr>
                  </a:glow>
                  <a:outerShdw blurRad="38100" dist="38100" dir="2700000" algn="tl">
                    <a:srgbClr val="000000">
                      <a:alpha val="43137"/>
                    </a:srgbClr>
                  </a:outerShdw>
                </a:effectLst>
              </a:rPr>
              <a:t>+ </a:t>
            </a:r>
            <a:r>
              <a:rPr lang="de-DE" dirty="0" smtClean="0">
                <a:solidFill>
                  <a:srgbClr val="0070C0"/>
                </a:solidFill>
                <a:effectLst>
                  <a:glow rad="12700">
                    <a:srgbClr val="FFFF00">
                      <a:alpha val="40000"/>
                    </a:srgbClr>
                  </a:glow>
                  <a:outerShdw blurRad="38100" dist="38100" dir="2700000" algn="tl">
                    <a:srgbClr val="000000">
                      <a:alpha val="43137"/>
                    </a:srgbClr>
                  </a:outerShdw>
                </a:effectLst>
              </a:rPr>
              <a:t>z</a:t>
            </a:r>
            <a:r>
              <a:rPr lang="de-DE" sz="900" dirty="0" smtClean="0">
                <a:solidFill>
                  <a:srgbClr val="0070C0"/>
                </a:solidFill>
                <a:effectLst>
                  <a:glow rad="12700">
                    <a:srgbClr val="FFFF00">
                      <a:alpha val="40000"/>
                    </a:srgbClr>
                  </a:glow>
                  <a:outerShdw blurRad="38100" dist="38100" dir="2700000" algn="tl">
                    <a:srgbClr val="000000">
                      <a:alpha val="43137"/>
                    </a:srgbClr>
                  </a:outerShdw>
                </a:effectLst>
              </a:rPr>
              <a:t>0</a:t>
            </a:r>
          </a:p>
          <a:p>
            <a:pPr algn="l"/>
            <a:endParaRPr lang="de-DE" dirty="0">
              <a:solidFill>
                <a:schemeClr val="tx2"/>
              </a:solidFill>
              <a:effectLst>
                <a:outerShdw blurRad="38100" dist="38100" dir="2700000" algn="tl">
                  <a:srgbClr val="000000">
                    <a:alpha val="43137"/>
                  </a:srgbClr>
                </a:outerShdw>
              </a:effectLst>
            </a:endParaRPr>
          </a:p>
          <a:p>
            <a:pPr algn="l"/>
            <a:r>
              <a:rPr lang="de-DE" dirty="0" smtClean="0">
                <a:solidFill>
                  <a:schemeClr val="tx2"/>
                </a:solidFill>
                <a:effectLst>
                  <a:outerShdw blurRad="38100" dist="38100" dir="2700000" algn="tl">
                    <a:srgbClr val="000000">
                      <a:alpha val="43137"/>
                    </a:srgbClr>
                  </a:outerShdw>
                </a:effectLst>
              </a:rPr>
              <a:t>darstellen und darüber hinaus für die Umrechnung in das Dezimalsystem verwenden.</a:t>
            </a:r>
          </a:p>
        </p:txBody>
      </p:sp>
      <p:sp>
        <p:nvSpPr>
          <p:cNvPr id="2" name="Foliennummernplatzhalter 1"/>
          <p:cNvSpPr>
            <a:spLocks noGrp="1"/>
          </p:cNvSpPr>
          <p:nvPr>
            <p:ph type="sldNum" sz="quarter" idx="12"/>
          </p:nvPr>
        </p:nvSpPr>
        <p:spPr/>
        <p:txBody>
          <a:bodyPr/>
          <a:lstStyle/>
          <a:p>
            <a:fld id="{2C03746F-B42A-474D-94FA-02D6826DE614}" type="slidenum">
              <a:rPr lang="de-DE" smtClean="0"/>
              <a:t>46</a:t>
            </a:fld>
            <a:endParaRPr lang="de-DE" dirty="0"/>
          </a:p>
        </p:txBody>
      </p:sp>
      <p:sp>
        <p:nvSpPr>
          <p:cNvPr id="3" name="Textplatzhalter 2"/>
          <p:cNvSpPr>
            <a:spLocks noGrp="1"/>
          </p:cNvSpPr>
          <p:nvPr>
            <p:ph type="body" sz="quarter" idx="15"/>
          </p:nvPr>
        </p:nvSpPr>
        <p:spPr/>
        <p:txBody>
          <a:bodyPr/>
          <a:lstStyle/>
          <a:p>
            <a:pPr algn="ctr"/>
            <a:r>
              <a:rPr lang="de-DE" sz="2800" dirty="0" smtClean="0"/>
              <a:t>Zahlensysteme – Das </a:t>
            </a:r>
            <a:r>
              <a:rPr lang="de-DE" sz="2800" dirty="0" err="1" smtClean="0"/>
              <a:t>hornerschema</a:t>
            </a:r>
            <a:endParaRPr lang="de-DE" sz="2800" dirty="0"/>
          </a:p>
        </p:txBody>
      </p:sp>
      <p:sp>
        <p:nvSpPr>
          <p:cNvPr id="9" name="Textfeld 8"/>
          <p:cNvSpPr txBox="1"/>
          <p:nvPr/>
        </p:nvSpPr>
        <p:spPr>
          <a:xfrm>
            <a:off x="704528" y="3559336"/>
            <a:ext cx="8208912" cy="2736304"/>
          </a:xfrm>
          <a:prstGeom prst="rect">
            <a:avLst/>
          </a:prstGeom>
          <a:noFill/>
        </p:spPr>
        <p:txBody>
          <a:bodyPr wrap="square" lIns="0" tIns="0" rIns="0" bIns="0" rtlCol="0">
            <a:noAutofit/>
          </a:bodyPr>
          <a:lstStyle/>
          <a:p>
            <a:pPr algn="l"/>
            <a:r>
              <a:rPr lang="de-DE" b="1" dirty="0" smtClean="0">
                <a:solidFill>
                  <a:schemeClr val="tx2"/>
                </a:solidFill>
              </a:rPr>
              <a:t>Beispiel:</a:t>
            </a:r>
          </a:p>
          <a:p>
            <a:pPr algn="l"/>
            <a:r>
              <a:rPr lang="de-DE" dirty="0" smtClean="0">
                <a:effectLst>
                  <a:outerShdw blurRad="38100" dist="38100" dir="2700000" algn="tl">
                    <a:srgbClr val="000000">
                      <a:alpha val="43137"/>
                    </a:srgbClr>
                  </a:outerShdw>
                </a:effectLst>
              </a:rPr>
              <a:t>(</a:t>
            </a:r>
            <a:r>
              <a:rPr lang="de-DE" dirty="0" smtClean="0">
                <a:solidFill>
                  <a:srgbClr val="FF0000"/>
                </a:solidFill>
                <a:effectLst>
                  <a:outerShdw blurRad="38100" dist="38100" dir="2700000" algn="tl">
                    <a:srgbClr val="000000">
                      <a:alpha val="43137"/>
                    </a:srgbClr>
                  </a:outerShdw>
                </a:effectLst>
              </a:rPr>
              <a:t>5</a:t>
            </a:r>
            <a:r>
              <a:rPr lang="de-DE" dirty="0" smtClean="0">
                <a:solidFill>
                  <a:srgbClr val="FFC000"/>
                </a:solidFill>
                <a:effectLst>
                  <a:outerShdw blurRad="38100" dist="38100" dir="2700000" algn="tl">
                    <a:srgbClr val="000000">
                      <a:alpha val="43137"/>
                    </a:srgbClr>
                  </a:outerShdw>
                </a:effectLst>
              </a:rPr>
              <a:t>4</a:t>
            </a:r>
            <a:r>
              <a:rPr lang="de-DE" dirty="0" smtClean="0">
                <a:solidFill>
                  <a:schemeClr val="bg2">
                    <a:lumMod val="60000"/>
                    <a:lumOff val="40000"/>
                  </a:schemeClr>
                </a:solidFill>
                <a:effectLst>
                  <a:outerShdw blurRad="38100" dist="38100" dir="2700000" algn="tl">
                    <a:srgbClr val="000000">
                      <a:alpha val="43137"/>
                    </a:srgbClr>
                  </a:outerShdw>
                </a:effectLst>
              </a:rPr>
              <a:t>8</a:t>
            </a:r>
            <a:r>
              <a:rPr lang="de-DE" dirty="0" smtClean="0">
                <a:effectLst>
                  <a:outerShdw blurRad="38100" dist="38100" dir="2700000" algn="tl">
                    <a:srgbClr val="000000">
                      <a:alpha val="43137"/>
                    </a:srgbClr>
                  </a:outerShdw>
                </a:effectLst>
              </a:rPr>
              <a:t>)</a:t>
            </a:r>
            <a:r>
              <a:rPr lang="de-DE" sz="1050" dirty="0" smtClean="0">
                <a:solidFill>
                  <a:srgbClr val="00B050"/>
                </a:solidFill>
                <a:effectLst>
                  <a:outerShdw blurRad="38100" dist="38100" dir="2700000" algn="tl">
                    <a:srgbClr val="000000">
                      <a:alpha val="43137"/>
                    </a:srgbClr>
                  </a:outerShdw>
                </a:effectLst>
              </a:rPr>
              <a:t>16</a:t>
            </a:r>
            <a:r>
              <a:rPr lang="de-DE" dirty="0" smtClean="0">
                <a:effectLst>
                  <a:outerShdw blurRad="38100" dist="38100" dir="2700000" algn="tl">
                    <a:srgbClr val="000000">
                      <a:alpha val="43137"/>
                    </a:srgbClr>
                  </a:outerShdw>
                </a:effectLst>
              </a:rPr>
              <a:t>     =               (</a:t>
            </a:r>
            <a:r>
              <a:rPr lang="de-DE" dirty="0" smtClean="0">
                <a:solidFill>
                  <a:srgbClr val="FF0000"/>
                </a:solidFill>
                <a:effectLst>
                  <a:outerShdw blurRad="38100" dist="38100" dir="2700000" algn="tl">
                    <a:srgbClr val="000000">
                      <a:alpha val="43137"/>
                    </a:srgbClr>
                  </a:outerShdw>
                </a:effectLst>
              </a:rPr>
              <a:t>5</a:t>
            </a:r>
            <a:r>
              <a:rPr lang="de-DE" dirty="0" smtClean="0">
                <a:effectLst>
                  <a:outerShdw blurRad="38100" dist="38100" dir="2700000" algn="tl">
                    <a:srgbClr val="000000">
                      <a:alpha val="43137"/>
                    </a:srgbClr>
                  </a:outerShdw>
                </a:effectLst>
              </a:rPr>
              <a:t>*</a:t>
            </a:r>
            <a:r>
              <a:rPr lang="de-DE" dirty="0" smtClean="0">
                <a:solidFill>
                  <a:srgbClr val="00B050"/>
                </a:solidFill>
                <a:effectLst>
                  <a:outerShdw blurRad="38100" dist="38100" dir="2700000" algn="tl">
                    <a:srgbClr val="000000">
                      <a:alpha val="43137"/>
                    </a:srgbClr>
                  </a:outerShdw>
                </a:effectLst>
              </a:rPr>
              <a:t>16</a:t>
            </a:r>
            <a:r>
              <a:rPr lang="de-DE" dirty="0" smtClean="0">
                <a:effectLst>
                  <a:outerShdw blurRad="38100" dist="38100" dir="2700000" algn="tl">
                    <a:srgbClr val="000000">
                      <a:alpha val="43137"/>
                    </a:srgbClr>
                  </a:outerShdw>
                </a:effectLst>
              </a:rPr>
              <a:t>+</a:t>
            </a:r>
            <a:r>
              <a:rPr lang="de-DE" dirty="0" smtClean="0">
                <a:solidFill>
                  <a:srgbClr val="FFC000"/>
                </a:solidFill>
                <a:effectLst>
                  <a:outerShdw blurRad="38100" dist="38100" dir="2700000" algn="tl">
                    <a:srgbClr val="000000">
                      <a:alpha val="43137"/>
                    </a:srgbClr>
                  </a:outerShdw>
                </a:effectLst>
              </a:rPr>
              <a:t>4</a:t>
            </a:r>
            <a:r>
              <a:rPr lang="de-DE" dirty="0" smtClean="0">
                <a:effectLst>
                  <a:outerShdw blurRad="38100" dist="38100" dir="2700000" algn="tl">
                    <a:srgbClr val="000000">
                      <a:alpha val="43137"/>
                    </a:srgbClr>
                  </a:outerShdw>
                </a:effectLst>
              </a:rPr>
              <a:t>)*</a:t>
            </a:r>
            <a:r>
              <a:rPr lang="de-DE" dirty="0" smtClean="0">
                <a:solidFill>
                  <a:srgbClr val="00B050"/>
                </a:solidFill>
                <a:effectLst>
                  <a:outerShdw blurRad="38100" dist="38100" dir="2700000" algn="tl">
                    <a:srgbClr val="000000">
                      <a:alpha val="43137"/>
                    </a:srgbClr>
                  </a:outerShdw>
                </a:effectLst>
              </a:rPr>
              <a:t>16</a:t>
            </a:r>
            <a:r>
              <a:rPr lang="de-DE" dirty="0" smtClean="0">
                <a:effectLst>
                  <a:outerShdw blurRad="38100" dist="38100" dir="2700000" algn="tl">
                    <a:srgbClr val="000000">
                      <a:alpha val="43137"/>
                    </a:srgbClr>
                  </a:outerShdw>
                </a:effectLst>
              </a:rPr>
              <a:t>+</a:t>
            </a:r>
            <a:r>
              <a:rPr lang="de-DE" dirty="0" smtClean="0">
                <a:solidFill>
                  <a:schemeClr val="bg2">
                    <a:lumMod val="60000"/>
                    <a:lumOff val="40000"/>
                  </a:schemeClr>
                </a:solidFill>
                <a:effectLst>
                  <a:outerShdw blurRad="38100" dist="38100" dir="2700000" algn="tl">
                    <a:srgbClr val="000000">
                      <a:alpha val="43137"/>
                    </a:srgbClr>
                  </a:outerShdw>
                </a:effectLst>
              </a:rPr>
              <a:t>8      </a:t>
            </a:r>
            <a:r>
              <a:rPr lang="de-DE" dirty="0" smtClean="0">
                <a:effectLst>
                  <a:outerShdw blurRad="38100" dist="38100" dir="2700000" algn="tl">
                    <a:srgbClr val="000000">
                      <a:alpha val="43137"/>
                    </a:srgbClr>
                  </a:outerShdw>
                </a:effectLst>
              </a:rPr>
              <a:t> = (</a:t>
            </a:r>
            <a:r>
              <a:rPr lang="de-DE" dirty="0" smtClean="0">
                <a:effectLst>
                  <a:outerShdw blurRad="38100" dist="38100" dir="2700000" algn="tl">
                    <a:srgbClr val="000000">
                      <a:alpha val="43137"/>
                    </a:srgbClr>
                  </a:outerShdw>
                </a:effectLst>
              </a:rPr>
              <a:t>1352)</a:t>
            </a:r>
            <a:r>
              <a:rPr lang="de-DE" sz="1050" dirty="0" smtClean="0">
                <a:effectLst>
                  <a:outerShdw blurRad="38100" dist="38100" dir="2700000" algn="tl">
                    <a:srgbClr val="000000">
                      <a:alpha val="43137"/>
                    </a:srgbClr>
                  </a:outerShdw>
                </a:effectLst>
              </a:rPr>
              <a:t>10</a:t>
            </a:r>
          </a:p>
          <a:p>
            <a:r>
              <a:rPr lang="de-DE" sz="1050" dirty="0" smtClean="0">
                <a:effectLst>
                  <a:outerShdw blurRad="38100" dist="38100" dir="2700000" algn="tl">
                    <a:srgbClr val="000000">
                      <a:alpha val="43137"/>
                    </a:srgbClr>
                  </a:outerShdw>
                </a:effectLst>
              </a:rPr>
              <a:t>(</a:t>
            </a:r>
            <a:r>
              <a:rPr lang="de-DE" sz="1050" dirty="0" smtClean="0">
                <a:solidFill>
                  <a:srgbClr val="FF0000"/>
                </a:solidFill>
                <a:effectLst>
                  <a:outerShdw blurRad="38100" dist="38100" dir="2700000" algn="tl">
                    <a:srgbClr val="000000">
                      <a:alpha val="43137"/>
                    </a:srgbClr>
                  </a:outerShdw>
                </a:effectLst>
              </a:rPr>
              <a:t>Z</a:t>
            </a:r>
            <a:r>
              <a:rPr lang="de-DE" sz="600" dirty="0" smtClean="0">
                <a:solidFill>
                  <a:srgbClr val="FF0000"/>
                </a:solidFill>
                <a:effectLst>
                  <a:outerShdw blurRad="38100" dist="38100" dir="2700000" algn="tl">
                    <a:srgbClr val="000000">
                      <a:alpha val="43137"/>
                    </a:srgbClr>
                  </a:outerShdw>
                </a:effectLst>
              </a:rPr>
              <a:t>N</a:t>
            </a:r>
            <a:r>
              <a:rPr lang="de-DE" sz="1050" dirty="0" smtClean="0">
                <a:solidFill>
                  <a:srgbClr val="FFC000"/>
                </a:solidFill>
                <a:effectLst>
                  <a:outerShdw blurRad="38100" dist="38100" dir="2700000" algn="tl">
                    <a:srgbClr val="000000">
                      <a:alpha val="43137"/>
                    </a:srgbClr>
                  </a:outerShdw>
                </a:effectLst>
              </a:rPr>
              <a:t>Z</a:t>
            </a:r>
            <a:r>
              <a:rPr lang="de-DE" sz="600" dirty="0" smtClean="0">
                <a:solidFill>
                  <a:srgbClr val="FFC000"/>
                </a:solidFill>
                <a:effectLst>
                  <a:outerShdw blurRad="38100" dist="38100" dir="2700000" algn="tl">
                    <a:srgbClr val="000000">
                      <a:alpha val="43137"/>
                    </a:srgbClr>
                  </a:outerShdw>
                </a:effectLst>
              </a:rPr>
              <a:t>N-1</a:t>
            </a:r>
            <a:r>
              <a:rPr lang="de-DE" sz="1050" dirty="0" smtClean="0">
                <a:solidFill>
                  <a:schemeClr val="bg2">
                    <a:lumMod val="60000"/>
                    <a:lumOff val="40000"/>
                  </a:schemeClr>
                </a:solidFill>
                <a:effectLst>
                  <a:outerShdw blurRad="38100" dist="38100" dir="2700000" algn="tl">
                    <a:srgbClr val="000000">
                      <a:alpha val="43137"/>
                    </a:srgbClr>
                  </a:outerShdw>
                </a:effectLst>
              </a:rPr>
              <a:t>Z</a:t>
            </a:r>
            <a:r>
              <a:rPr lang="de-DE" sz="600" dirty="0" smtClean="0">
                <a:solidFill>
                  <a:schemeClr val="bg2">
                    <a:lumMod val="60000"/>
                    <a:lumOff val="40000"/>
                  </a:schemeClr>
                </a:solidFill>
                <a:effectLst>
                  <a:outerShdw blurRad="38100" dist="38100" dir="2700000" algn="tl">
                    <a:srgbClr val="000000">
                      <a:alpha val="43137"/>
                    </a:srgbClr>
                  </a:outerShdw>
                </a:effectLst>
              </a:rPr>
              <a:t>N-2</a:t>
            </a:r>
            <a:r>
              <a:rPr lang="de-DE" sz="1050" dirty="0" smtClean="0">
                <a:effectLst>
                  <a:outerShdw blurRad="38100" dist="38100" dir="2700000" algn="tl">
                    <a:srgbClr val="000000">
                      <a:alpha val="43137"/>
                    </a:srgbClr>
                  </a:outerShdw>
                </a:effectLst>
              </a:rPr>
              <a:t>)</a:t>
            </a:r>
            <a:r>
              <a:rPr lang="de-DE" sz="800" dirty="0">
                <a:solidFill>
                  <a:srgbClr val="00B050"/>
                </a:solidFill>
                <a:effectLst>
                  <a:outerShdw blurRad="38100" dist="38100" dir="2700000" algn="tl">
                    <a:srgbClr val="000000">
                      <a:alpha val="43137"/>
                    </a:srgbClr>
                  </a:outerShdw>
                </a:effectLst>
              </a:rPr>
              <a:t>B</a:t>
            </a:r>
            <a:r>
              <a:rPr lang="de-DE" sz="1050" dirty="0" smtClean="0">
                <a:effectLst>
                  <a:outerShdw blurRad="38100" dist="38100" dir="2700000" algn="tl">
                    <a:srgbClr val="000000">
                      <a:alpha val="43137"/>
                    </a:srgbClr>
                  </a:outerShdw>
                </a:effectLst>
              </a:rPr>
              <a:t>    	  </a:t>
            </a:r>
            <a:r>
              <a:rPr lang="de-DE" dirty="0" smtClean="0">
                <a:effectLst>
                  <a:outerShdw blurRad="38100" dist="38100" dir="2700000" algn="tl">
                    <a:srgbClr val="000000">
                      <a:alpha val="43137"/>
                    </a:srgbClr>
                  </a:outerShdw>
                </a:effectLst>
              </a:rPr>
              <a:t>=          </a:t>
            </a:r>
            <a:r>
              <a:rPr lang="de-DE" sz="1050" dirty="0" smtClean="0">
                <a:effectLst>
                  <a:outerShdw blurRad="38100" dist="38100" dir="2700000" algn="tl">
                    <a:srgbClr val="000000">
                      <a:alpha val="43137"/>
                    </a:srgbClr>
                  </a:outerShdw>
                </a:effectLst>
              </a:rPr>
              <a:t>	       </a:t>
            </a:r>
            <a:r>
              <a:rPr lang="de-DE" dirty="0" smtClean="0">
                <a:effectLst>
                  <a:outerShdw blurRad="38100" dist="38100" dir="2700000" algn="tl">
                    <a:srgbClr val="000000">
                      <a:alpha val="43137"/>
                    </a:srgbClr>
                  </a:outerShdw>
                </a:effectLst>
              </a:rPr>
              <a:t>(</a:t>
            </a:r>
            <a:r>
              <a:rPr lang="de-DE" sz="1400" dirty="0" smtClean="0">
                <a:solidFill>
                  <a:srgbClr val="FF0000"/>
                </a:solidFill>
                <a:effectLst>
                  <a:outerShdw blurRad="38100" dist="38100" dir="2700000" algn="tl">
                    <a:srgbClr val="000000">
                      <a:alpha val="43137"/>
                    </a:srgbClr>
                  </a:outerShdw>
                </a:effectLst>
              </a:rPr>
              <a:t>Z</a:t>
            </a:r>
            <a:r>
              <a:rPr lang="de-DE" sz="800" dirty="0" smtClean="0">
                <a:solidFill>
                  <a:srgbClr val="FF0000"/>
                </a:solidFill>
                <a:effectLst>
                  <a:outerShdw blurRad="38100" dist="38100" dir="2700000" algn="tl">
                    <a:srgbClr val="000000">
                      <a:alpha val="43137"/>
                    </a:srgbClr>
                  </a:outerShdw>
                </a:effectLst>
              </a:rPr>
              <a:t>N</a:t>
            </a:r>
            <a:r>
              <a:rPr lang="de-DE" dirty="0" smtClean="0">
                <a:effectLst>
                  <a:outerShdw blurRad="38100" dist="38100" dir="2700000" algn="tl">
                    <a:srgbClr val="000000">
                      <a:alpha val="43137"/>
                    </a:srgbClr>
                  </a:outerShdw>
                </a:effectLst>
              </a:rPr>
              <a:t>*</a:t>
            </a:r>
            <a:r>
              <a:rPr lang="de-DE" sz="1050" dirty="0" smtClean="0">
                <a:solidFill>
                  <a:srgbClr val="00B050"/>
                </a:solidFill>
                <a:effectLst>
                  <a:outerShdw blurRad="38100" dist="38100" dir="2700000" algn="tl">
                    <a:srgbClr val="000000">
                      <a:alpha val="43137"/>
                    </a:srgbClr>
                  </a:outerShdw>
                </a:effectLst>
              </a:rPr>
              <a:t>B</a:t>
            </a:r>
            <a:r>
              <a:rPr lang="de-DE" dirty="0" smtClean="0">
                <a:effectLst>
                  <a:outerShdw blurRad="38100" dist="38100" dir="2700000" algn="tl">
                    <a:srgbClr val="000000">
                      <a:alpha val="43137"/>
                    </a:srgbClr>
                  </a:outerShdw>
                </a:effectLst>
              </a:rPr>
              <a:t>+</a:t>
            </a:r>
            <a:r>
              <a:rPr lang="de-DE" sz="1400" dirty="0" smtClean="0">
                <a:solidFill>
                  <a:srgbClr val="FFC000"/>
                </a:solidFill>
                <a:effectLst>
                  <a:outerShdw blurRad="38100" dist="38100" dir="2700000" algn="tl">
                    <a:srgbClr val="000000">
                      <a:alpha val="43137"/>
                    </a:srgbClr>
                  </a:outerShdw>
                </a:effectLst>
              </a:rPr>
              <a:t>Z</a:t>
            </a:r>
            <a:r>
              <a:rPr lang="de-DE" sz="800" dirty="0" smtClean="0">
                <a:solidFill>
                  <a:srgbClr val="FFC000"/>
                </a:solidFill>
                <a:effectLst>
                  <a:outerShdw blurRad="38100" dist="38100" dir="2700000" algn="tl">
                    <a:srgbClr val="000000">
                      <a:alpha val="43137"/>
                    </a:srgbClr>
                  </a:outerShdw>
                </a:effectLst>
              </a:rPr>
              <a:t>N-1</a:t>
            </a:r>
            <a:r>
              <a:rPr lang="de-DE" dirty="0" smtClean="0">
                <a:effectLst>
                  <a:outerShdw blurRad="38100" dist="38100" dir="2700000" algn="tl">
                    <a:srgbClr val="000000">
                      <a:alpha val="43137"/>
                    </a:srgbClr>
                  </a:outerShdw>
                </a:effectLst>
              </a:rPr>
              <a:t>)*</a:t>
            </a:r>
            <a:r>
              <a:rPr lang="de-DE" sz="1050" dirty="0">
                <a:solidFill>
                  <a:srgbClr val="00B050"/>
                </a:solidFill>
                <a:effectLst>
                  <a:outerShdw blurRad="38100" dist="38100" dir="2700000" algn="tl">
                    <a:srgbClr val="000000">
                      <a:alpha val="43137"/>
                    </a:srgbClr>
                  </a:outerShdw>
                </a:effectLst>
              </a:rPr>
              <a:t>B</a:t>
            </a:r>
            <a:r>
              <a:rPr lang="de-DE" dirty="0" smtClean="0">
                <a:effectLst>
                  <a:outerShdw blurRad="38100" dist="38100" dir="2700000" algn="tl">
                    <a:srgbClr val="000000">
                      <a:alpha val="43137"/>
                    </a:srgbClr>
                  </a:outerShdw>
                </a:effectLst>
              </a:rPr>
              <a:t>+</a:t>
            </a:r>
            <a:r>
              <a:rPr lang="de-DE" sz="1400" dirty="0" smtClean="0">
                <a:solidFill>
                  <a:schemeClr val="bg2">
                    <a:lumMod val="60000"/>
                    <a:lumOff val="40000"/>
                  </a:schemeClr>
                </a:solidFill>
                <a:effectLst>
                  <a:outerShdw blurRad="38100" dist="38100" dir="2700000" algn="tl">
                    <a:srgbClr val="000000">
                      <a:alpha val="43137"/>
                    </a:srgbClr>
                  </a:outerShdw>
                </a:effectLst>
              </a:rPr>
              <a:t>Z</a:t>
            </a:r>
            <a:r>
              <a:rPr lang="de-DE" sz="800" dirty="0" smtClean="0">
                <a:solidFill>
                  <a:schemeClr val="bg2">
                    <a:lumMod val="60000"/>
                    <a:lumOff val="40000"/>
                  </a:schemeClr>
                </a:solidFill>
                <a:effectLst>
                  <a:outerShdw blurRad="38100" dist="38100" dir="2700000" algn="tl">
                    <a:srgbClr val="000000">
                      <a:alpha val="43137"/>
                    </a:srgbClr>
                  </a:outerShdw>
                </a:effectLst>
              </a:rPr>
              <a:t>N-2</a:t>
            </a:r>
            <a:r>
              <a:rPr lang="de-DE" sz="1050" dirty="0" smtClean="0">
                <a:solidFill>
                  <a:schemeClr val="bg2">
                    <a:lumMod val="60000"/>
                    <a:lumOff val="40000"/>
                  </a:schemeClr>
                </a:solidFill>
                <a:effectLst>
                  <a:outerShdw blurRad="38100" dist="38100" dir="2700000" algn="tl">
                    <a:srgbClr val="000000">
                      <a:alpha val="43137"/>
                    </a:srgbClr>
                  </a:outerShdw>
                </a:effectLst>
              </a:rPr>
              <a:t>           </a:t>
            </a:r>
            <a:r>
              <a:rPr lang="de-DE" sz="1050" dirty="0" smtClean="0">
                <a:effectLst>
                  <a:outerShdw blurRad="38100" dist="38100" dir="2700000" algn="tl">
                    <a:srgbClr val="000000">
                      <a:alpha val="43137"/>
                    </a:srgbClr>
                  </a:outerShdw>
                </a:effectLst>
              </a:rPr>
              <a:t> </a:t>
            </a:r>
            <a:r>
              <a:rPr lang="de-DE" dirty="0">
                <a:effectLst>
                  <a:outerShdw blurRad="38100" dist="38100" dir="2700000" algn="tl">
                    <a:srgbClr val="000000">
                      <a:alpha val="43137"/>
                    </a:srgbClr>
                  </a:outerShdw>
                </a:effectLst>
              </a:rPr>
              <a:t>= (1352)</a:t>
            </a:r>
            <a:r>
              <a:rPr lang="de-DE" sz="1050" dirty="0">
                <a:effectLst>
                  <a:outerShdw blurRad="38100" dist="38100" dir="2700000" algn="tl">
                    <a:srgbClr val="000000">
                      <a:alpha val="43137"/>
                    </a:srgbClr>
                  </a:outerShdw>
                </a:effectLst>
              </a:rPr>
              <a:t>10</a:t>
            </a:r>
          </a:p>
          <a:p>
            <a:pPr algn="l"/>
            <a:endParaRPr lang="de-DE" sz="1050" dirty="0" smtClean="0">
              <a:effectLst>
                <a:outerShdw blurRad="38100" dist="38100" dir="2700000" algn="tl">
                  <a:srgbClr val="000000">
                    <a:alpha val="43137"/>
                  </a:srgbClr>
                </a:outerShdw>
              </a:effectLst>
            </a:endParaRPr>
          </a:p>
          <a:p>
            <a:pPr algn="l"/>
            <a:endParaRPr lang="de-DE" dirty="0">
              <a:effectLst>
                <a:outerShdw blurRad="38100" dist="38100" dir="2700000" algn="tl">
                  <a:srgbClr val="000000">
                    <a:alpha val="43137"/>
                  </a:srgbClr>
                </a:outerShdw>
              </a:effectLst>
            </a:endParaRPr>
          </a:p>
          <a:p>
            <a:pPr algn="l"/>
            <a:r>
              <a:rPr lang="de-DE" dirty="0" smtClean="0">
                <a:effectLst>
                  <a:outerShdw blurRad="38100" dist="38100" dir="2700000" algn="tl">
                    <a:srgbClr val="000000">
                      <a:alpha val="43137"/>
                    </a:srgbClr>
                  </a:outerShdw>
                </a:effectLst>
              </a:rPr>
              <a:t>(</a:t>
            </a:r>
            <a:r>
              <a:rPr lang="de-DE" dirty="0" smtClean="0">
                <a:solidFill>
                  <a:srgbClr val="FF0000"/>
                </a:solidFill>
                <a:effectLst>
                  <a:outerShdw blurRad="38100" dist="38100" dir="2700000" algn="tl">
                    <a:srgbClr val="000000">
                      <a:alpha val="43137"/>
                    </a:srgbClr>
                  </a:outerShdw>
                </a:effectLst>
              </a:rPr>
              <a:t>7</a:t>
            </a:r>
            <a:r>
              <a:rPr lang="de-DE" dirty="0" smtClean="0">
                <a:solidFill>
                  <a:srgbClr val="FFC000"/>
                </a:solidFill>
                <a:effectLst>
                  <a:outerShdw blurRad="38100" dist="38100" dir="2700000" algn="tl">
                    <a:srgbClr val="000000">
                      <a:alpha val="43137"/>
                    </a:srgbClr>
                  </a:outerShdw>
                </a:effectLst>
              </a:rPr>
              <a:t>5</a:t>
            </a:r>
            <a:r>
              <a:rPr lang="de-DE" dirty="0" smtClean="0">
                <a:solidFill>
                  <a:schemeClr val="bg2">
                    <a:lumMod val="60000"/>
                    <a:lumOff val="40000"/>
                  </a:schemeClr>
                </a:solidFill>
                <a:effectLst>
                  <a:outerShdw blurRad="38100" dist="38100" dir="2700000" algn="tl">
                    <a:srgbClr val="000000">
                      <a:alpha val="43137"/>
                    </a:srgbClr>
                  </a:outerShdw>
                </a:effectLst>
              </a:rPr>
              <a:t>4</a:t>
            </a:r>
            <a:r>
              <a:rPr lang="de-DE" dirty="0" smtClean="0">
                <a:effectLst>
                  <a:outerShdw blurRad="38100" dist="38100" dir="2700000" algn="tl">
                    <a:srgbClr val="000000">
                      <a:alpha val="43137"/>
                    </a:srgbClr>
                  </a:outerShdw>
                </a:effectLst>
              </a:rPr>
              <a:t>)</a:t>
            </a:r>
            <a:r>
              <a:rPr lang="de-DE" sz="1050" dirty="0" smtClean="0">
                <a:solidFill>
                  <a:srgbClr val="00B050"/>
                </a:solidFill>
                <a:effectLst>
                  <a:outerShdw blurRad="38100" dist="38100" dir="2700000" algn="tl">
                    <a:srgbClr val="000000">
                      <a:alpha val="43137"/>
                    </a:srgbClr>
                  </a:outerShdw>
                </a:effectLst>
              </a:rPr>
              <a:t>8</a:t>
            </a:r>
            <a:r>
              <a:rPr lang="de-DE" dirty="0" smtClean="0">
                <a:effectLst>
                  <a:outerShdw blurRad="38100" dist="38100" dir="2700000" algn="tl">
                    <a:srgbClr val="000000">
                      <a:alpha val="43137"/>
                    </a:srgbClr>
                  </a:outerShdw>
                </a:effectLst>
              </a:rPr>
              <a:t>      =               (</a:t>
            </a:r>
            <a:r>
              <a:rPr lang="de-DE" dirty="0" smtClean="0">
                <a:solidFill>
                  <a:srgbClr val="FF0000"/>
                </a:solidFill>
                <a:effectLst>
                  <a:outerShdw blurRad="38100" dist="38100" dir="2700000" algn="tl">
                    <a:srgbClr val="000000">
                      <a:alpha val="43137"/>
                    </a:srgbClr>
                  </a:outerShdw>
                </a:effectLst>
              </a:rPr>
              <a:t>7</a:t>
            </a:r>
            <a:r>
              <a:rPr lang="de-DE" dirty="0" smtClean="0">
                <a:effectLst>
                  <a:outerShdw blurRad="38100" dist="38100" dir="2700000" algn="tl">
                    <a:srgbClr val="000000">
                      <a:alpha val="43137"/>
                    </a:srgbClr>
                  </a:outerShdw>
                </a:effectLst>
              </a:rPr>
              <a:t>*</a:t>
            </a:r>
            <a:r>
              <a:rPr lang="de-DE" dirty="0" smtClean="0">
                <a:solidFill>
                  <a:srgbClr val="00B050"/>
                </a:solidFill>
                <a:effectLst>
                  <a:outerShdw blurRad="38100" dist="38100" dir="2700000" algn="tl">
                    <a:srgbClr val="000000">
                      <a:alpha val="43137"/>
                    </a:srgbClr>
                  </a:outerShdw>
                </a:effectLst>
              </a:rPr>
              <a:t>8</a:t>
            </a:r>
            <a:r>
              <a:rPr lang="de-DE" dirty="0" smtClean="0">
                <a:effectLst>
                  <a:outerShdw blurRad="38100" dist="38100" dir="2700000" algn="tl">
                    <a:srgbClr val="000000">
                      <a:alpha val="43137"/>
                    </a:srgbClr>
                  </a:outerShdw>
                </a:effectLst>
              </a:rPr>
              <a:t>+</a:t>
            </a:r>
            <a:r>
              <a:rPr lang="de-DE" dirty="0" smtClean="0">
                <a:solidFill>
                  <a:srgbClr val="FFC000"/>
                </a:solidFill>
                <a:effectLst>
                  <a:outerShdw blurRad="38100" dist="38100" dir="2700000" algn="tl">
                    <a:srgbClr val="000000">
                      <a:alpha val="43137"/>
                    </a:srgbClr>
                  </a:outerShdw>
                </a:effectLst>
              </a:rPr>
              <a:t>5</a:t>
            </a:r>
            <a:r>
              <a:rPr lang="de-DE" dirty="0" smtClean="0">
                <a:effectLst>
                  <a:outerShdw blurRad="38100" dist="38100" dir="2700000" algn="tl">
                    <a:srgbClr val="000000">
                      <a:alpha val="43137"/>
                    </a:srgbClr>
                  </a:outerShdw>
                </a:effectLst>
              </a:rPr>
              <a:t>)*</a:t>
            </a:r>
            <a:r>
              <a:rPr lang="de-DE" dirty="0" smtClean="0">
                <a:solidFill>
                  <a:srgbClr val="00B050"/>
                </a:solidFill>
                <a:effectLst>
                  <a:outerShdw blurRad="38100" dist="38100" dir="2700000" algn="tl">
                    <a:srgbClr val="000000">
                      <a:alpha val="43137"/>
                    </a:srgbClr>
                  </a:outerShdw>
                </a:effectLst>
              </a:rPr>
              <a:t>8</a:t>
            </a:r>
            <a:r>
              <a:rPr lang="de-DE" dirty="0" smtClean="0">
                <a:effectLst>
                  <a:outerShdw blurRad="38100" dist="38100" dir="2700000" algn="tl">
                    <a:srgbClr val="000000">
                      <a:alpha val="43137"/>
                    </a:srgbClr>
                  </a:outerShdw>
                </a:effectLst>
              </a:rPr>
              <a:t>+</a:t>
            </a:r>
            <a:r>
              <a:rPr lang="de-DE" dirty="0" smtClean="0">
                <a:solidFill>
                  <a:schemeClr val="bg2">
                    <a:lumMod val="60000"/>
                    <a:lumOff val="40000"/>
                  </a:schemeClr>
                </a:solidFill>
                <a:effectLst>
                  <a:outerShdw blurRad="38100" dist="38100" dir="2700000" algn="tl">
                    <a:srgbClr val="000000">
                      <a:alpha val="43137"/>
                    </a:srgbClr>
                  </a:outerShdw>
                </a:effectLst>
              </a:rPr>
              <a:t>4</a:t>
            </a:r>
            <a:r>
              <a:rPr lang="de-DE" dirty="0" smtClean="0">
                <a:effectLst>
                  <a:outerShdw blurRad="38100" dist="38100" dir="2700000" algn="tl">
                    <a:srgbClr val="000000">
                      <a:alpha val="43137"/>
                    </a:srgbClr>
                  </a:outerShdw>
                </a:effectLst>
              </a:rPr>
              <a:t>           = (492)</a:t>
            </a:r>
            <a:r>
              <a:rPr lang="de-DE" sz="1050" dirty="0" smtClean="0">
                <a:effectLst>
                  <a:outerShdw blurRad="38100" dist="38100" dir="2700000" algn="tl">
                    <a:srgbClr val="000000">
                      <a:alpha val="43137"/>
                    </a:srgbClr>
                  </a:outerShdw>
                </a:effectLst>
              </a:rPr>
              <a:t>10</a:t>
            </a:r>
          </a:p>
          <a:p>
            <a:pPr algn="l"/>
            <a:endParaRPr lang="de-DE" dirty="0">
              <a:effectLst>
                <a:outerShdw blurRad="38100" dist="38100" dir="2700000" algn="tl">
                  <a:srgbClr val="000000">
                    <a:alpha val="43137"/>
                  </a:srgbClr>
                </a:outerShdw>
              </a:effectLst>
            </a:endParaRPr>
          </a:p>
          <a:p>
            <a:pPr algn="l"/>
            <a:r>
              <a:rPr lang="de-DE" dirty="0" smtClean="0">
                <a:effectLst>
                  <a:outerShdw blurRad="38100" dist="38100" dir="2700000" algn="tl">
                    <a:srgbClr val="000000">
                      <a:alpha val="43137"/>
                    </a:srgbClr>
                  </a:outerShdw>
                </a:effectLst>
              </a:rPr>
              <a:t>(</a:t>
            </a:r>
            <a:r>
              <a:rPr lang="de-DE" dirty="0" smtClean="0">
                <a:solidFill>
                  <a:srgbClr val="FF0000"/>
                </a:solidFill>
                <a:effectLst>
                  <a:outerShdw blurRad="38100" dist="38100" dir="2700000" algn="tl">
                    <a:srgbClr val="000000">
                      <a:alpha val="43137"/>
                    </a:srgbClr>
                  </a:outerShdw>
                </a:effectLst>
              </a:rPr>
              <a:t>A</a:t>
            </a:r>
            <a:r>
              <a:rPr lang="de-DE" dirty="0" smtClean="0">
                <a:solidFill>
                  <a:srgbClr val="FFC000"/>
                </a:solidFill>
                <a:effectLst>
                  <a:outerShdw blurRad="38100" dist="38100" dir="2700000" algn="tl">
                    <a:srgbClr val="000000">
                      <a:alpha val="43137"/>
                    </a:srgbClr>
                  </a:outerShdw>
                </a:effectLst>
              </a:rPr>
              <a:t>F</a:t>
            </a:r>
            <a:r>
              <a:rPr lang="de-DE" dirty="0" smtClean="0">
                <a:solidFill>
                  <a:schemeClr val="bg2">
                    <a:lumMod val="60000"/>
                    <a:lumOff val="40000"/>
                  </a:schemeClr>
                </a:solidFill>
                <a:effectLst>
                  <a:outerShdw blurRad="38100" dist="38100" dir="2700000" algn="tl">
                    <a:srgbClr val="000000">
                      <a:alpha val="43137"/>
                    </a:srgbClr>
                  </a:outerShdw>
                </a:effectLst>
              </a:rPr>
              <a:t>F</a:t>
            </a:r>
            <a:r>
              <a:rPr lang="de-DE" dirty="0" smtClean="0">
                <a:solidFill>
                  <a:srgbClr val="7030A0"/>
                </a:solidFill>
                <a:effectLst>
                  <a:outerShdw blurRad="38100" dist="38100" dir="2700000" algn="tl">
                    <a:srgbClr val="000000">
                      <a:alpha val="43137"/>
                    </a:srgbClr>
                  </a:outerShdw>
                </a:effectLst>
              </a:rPr>
              <a:t>E</a:t>
            </a:r>
            <a:r>
              <a:rPr lang="de-DE" dirty="0" smtClean="0">
                <a:effectLst>
                  <a:outerShdw blurRad="38100" dist="38100" dir="2700000" algn="tl">
                    <a:srgbClr val="000000">
                      <a:alpha val="43137"/>
                    </a:srgbClr>
                  </a:outerShdw>
                </a:effectLst>
              </a:rPr>
              <a:t>)</a:t>
            </a:r>
            <a:r>
              <a:rPr lang="de-DE" sz="1050" dirty="0" smtClean="0">
                <a:solidFill>
                  <a:srgbClr val="00B050"/>
                </a:solidFill>
                <a:effectLst>
                  <a:outerShdw blurRad="38100" dist="38100" dir="2700000" algn="tl">
                    <a:srgbClr val="000000">
                      <a:alpha val="43137"/>
                    </a:srgbClr>
                  </a:outerShdw>
                </a:effectLst>
              </a:rPr>
              <a:t>16</a:t>
            </a:r>
            <a:r>
              <a:rPr lang="de-DE" dirty="0" smtClean="0">
                <a:effectLst>
                  <a:outerShdw blurRad="38100" dist="38100" dir="2700000" algn="tl">
                    <a:srgbClr val="000000">
                      <a:alpha val="43137"/>
                    </a:srgbClr>
                  </a:outerShdw>
                </a:effectLst>
              </a:rPr>
              <a:t> </a:t>
            </a:r>
            <a:r>
              <a:rPr lang="de-DE" sz="1050" dirty="0" smtClean="0">
                <a:effectLst>
                  <a:outerShdw blurRad="38100" dist="38100" dir="2700000" algn="tl">
                    <a:srgbClr val="000000">
                      <a:alpha val="43137"/>
                    </a:srgbClr>
                  </a:outerShdw>
                </a:effectLst>
              </a:rPr>
              <a:t> </a:t>
            </a:r>
            <a:r>
              <a:rPr lang="de-DE" dirty="0" smtClean="0">
                <a:effectLst>
                  <a:outerShdw blurRad="38100" dist="38100" dir="2700000" algn="tl">
                    <a:srgbClr val="000000">
                      <a:alpha val="43137"/>
                    </a:srgbClr>
                  </a:outerShdw>
                </a:effectLst>
              </a:rPr>
              <a:t>= ((</a:t>
            </a:r>
            <a:r>
              <a:rPr lang="de-DE" dirty="0" smtClean="0">
                <a:solidFill>
                  <a:srgbClr val="FF0000"/>
                </a:solidFill>
                <a:effectLst>
                  <a:outerShdw blurRad="38100" dist="38100" dir="2700000" algn="tl">
                    <a:srgbClr val="000000">
                      <a:alpha val="43137"/>
                    </a:srgbClr>
                  </a:outerShdw>
                </a:effectLst>
              </a:rPr>
              <a:t>10</a:t>
            </a:r>
            <a:r>
              <a:rPr lang="de-DE" dirty="0" smtClean="0">
                <a:effectLst>
                  <a:outerShdw blurRad="38100" dist="38100" dir="2700000" algn="tl">
                    <a:srgbClr val="000000">
                      <a:alpha val="43137"/>
                    </a:srgbClr>
                  </a:outerShdw>
                </a:effectLst>
              </a:rPr>
              <a:t>*</a:t>
            </a:r>
            <a:r>
              <a:rPr lang="de-DE" dirty="0" smtClean="0">
                <a:solidFill>
                  <a:srgbClr val="00B050"/>
                </a:solidFill>
                <a:effectLst>
                  <a:outerShdw blurRad="38100" dist="38100" dir="2700000" algn="tl">
                    <a:srgbClr val="000000">
                      <a:alpha val="43137"/>
                    </a:srgbClr>
                  </a:outerShdw>
                </a:effectLst>
              </a:rPr>
              <a:t>16</a:t>
            </a:r>
            <a:r>
              <a:rPr lang="de-DE" dirty="0" smtClean="0">
                <a:effectLst>
                  <a:outerShdw blurRad="38100" dist="38100" dir="2700000" algn="tl">
                    <a:srgbClr val="000000">
                      <a:alpha val="43137"/>
                    </a:srgbClr>
                  </a:outerShdw>
                </a:effectLst>
              </a:rPr>
              <a:t>+</a:t>
            </a:r>
            <a:r>
              <a:rPr lang="de-DE" dirty="0" smtClean="0">
                <a:solidFill>
                  <a:srgbClr val="FFC000"/>
                </a:solidFill>
                <a:effectLst>
                  <a:outerShdw blurRad="38100" dist="38100" dir="2700000" algn="tl">
                    <a:srgbClr val="000000">
                      <a:alpha val="43137"/>
                    </a:srgbClr>
                  </a:outerShdw>
                </a:effectLst>
              </a:rPr>
              <a:t>15</a:t>
            </a:r>
            <a:r>
              <a:rPr lang="de-DE" dirty="0" smtClean="0">
                <a:effectLst>
                  <a:outerShdw blurRad="38100" dist="38100" dir="2700000" algn="tl">
                    <a:srgbClr val="000000">
                      <a:alpha val="43137"/>
                    </a:srgbClr>
                  </a:outerShdw>
                </a:effectLst>
              </a:rPr>
              <a:t>)*</a:t>
            </a:r>
            <a:r>
              <a:rPr lang="de-DE" dirty="0" smtClean="0">
                <a:solidFill>
                  <a:srgbClr val="00B050"/>
                </a:solidFill>
                <a:effectLst>
                  <a:outerShdw blurRad="38100" dist="38100" dir="2700000" algn="tl">
                    <a:srgbClr val="000000">
                      <a:alpha val="43137"/>
                    </a:srgbClr>
                  </a:outerShdw>
                </a:effectLst>
              </a:rPr>
              <a:t>16</a:t>
            </a:r>
            <a:r>
              <a:rPr lang="de-DE" dirty="0" smtClean="0">
                <a:effectLst>
                  <a:outerShdw blurRad="38100" dist="38100" dir="2700000" algn="tl">
                    <a:srgbClr val="000000">
                      <a:alpha val="43137"/>
                    </a:srgbClr>
                  </a:outerShdw>
                </a:effectLst>
              </a:rPr>
              <a:t>+</a:t>
            </a:r>
            <a:r>
              <a:rPr lang="de-DE" dirty="0" smtClean="0">
                <a:solidFill>
                  <a:schemeClr val="bg2">
                    <a:lumMod val="60000"/>
                    <a:lumOff val="40000"/>
                  </a:schemeClr>
                </a:solidFill>
                <a:effectLst>
                  <a:outerShdw blurRad="38100" dist="38100" dir="2700000" algn="tl">
                    <a:srgbClr val="000000">
                      <a:alpha val="43137"/>
                    </a:srgbClr>
                  </a:outerShdw>
                </a:effectLst>
              </a:rPr>
              <a:t>15</a:t>
            </a:r>
            <a:r>
              <a:rPr lang="de-DE" dirty="0" smtClean="0">
                <a:effectLst>
                  <a:outerShdw blurRad="38100" dist="38100" dir="2700000" algn="tl">
                    <a:srgbClr val="000000">
                      <a:alpha val="43137"/>
                    </a:srgbClr>
                  </a:outerShdw>
                </a:effectLst>
              </a:rPr>
              <a:t>)*</a:t>
            </a:r>
            <a:r>
              <a:rPr lang="de-DE" dirty="0" smtClean="0">
                <a:solidFill>
                  <a:srgbClr val="00B050"/>
                </a:solidFill>
                <a:effectLst>
                  <a:outerShdw blurRad="38100" dist="38100" dir="2700000" algn="tl">
                    <a:srgbClr val="000000">
                      <a:alpha val="43137"/>
                    </a:srgbClr>
                  </a:outerShdw>
                </a:effectLst>
              </a:rPr>
              <a:t>16</a:t>
            </a:r>
            <a:r>
              <a:rPr lang="de-DE" dirty="0" smtClean="0">
                <a:effectLst>
                  <a:outerShdw blurRad="38100" dist="38100" dir="2700000" algn="tl">
                    <a:srgbClr val="000000">
                      <a:alpha val="43137"/>
                    </a:srgbClr>
                  </a:outerShdw>
                </a:effectLst>
              </a:rPr>
              <a:t>+</a:t>
            </a:r>
            <a:r>
              <a:rPr lang="de-DE" dirty="0" smtClean="0">
                <a:solidFill>
                  <a:srgbClr val="7030A0"/>
                </a:solidFill>
                <a:effectLst>
                  <a:outerShdw blurRad="38100" dist="38100" dir="2700000" algn="tl">
                    <a:srgbClr val="000000">
                      <a:alpha val="43137"/>
                    </a:srgbClr>
                  </a:outerShdw>
                </a:effectLst>
              </a:rPr>
              <a:t>14</a:t>
            </a:r>
            <a:r>
              <a:rPr lang="de-DE" dirty="0" smtClean="0">
                <a:effectLst>
                  <a:outerShdw blurRad="38100" dist="38100" dir="2700000" algn="tl">
                    <a:srgbClr val="000000">
                      <a:alpha val="43137"/>
                    </a:srgbClr>
                  </a:outerShdw>
                </a:effectLst>
              </a:rPr>
              <a:t> = (45054)</a:t>
            </a:r>
            <a:r>
              <a:rPr lang="de-DE" sz="1050" dirty="0" smtClean="0">
                <a:effectLst>
                  <a:outerShdw blurRad="38100" dist="38100" dir="2700000" algn="tl">
                    <a:srgbClr val="000000">
                      <a:alpha val="43137"/>
                    </a:srgbClr>
                  </a:outerShdw>
                </a:effectLst>
              </a:rPr>
              <a:t>10</a:t>
            </a:r>
          </a:p>
          <a:p>
            <a:pPr algn="l"/>
            <a:endParaRPr lang="de-DE" sz="1050" dirty="0" smtClean="0">
              <a:effectLst>
                <a:outerShdw blurRad="38100" dist="38100" dir="2700000" algn="tl">
                  <a:srgbClr val="000000">
                    <a:alpha val="43137"/>
                  </a:srgbClr>
                </a:outerShdw>
              </a:effectLst>
            </a:endParaRPr>
          </a:p>
          <a:p>
            <a:r>
              <a:rPr lang="de-DE" dirty="0" smtClean="0">
                <a:effectLst>
                  <a:outerShdw blurRad="38100" dist="38100" dir="2700000" algn="tl">
                    <a:srgbClr val="000000">
                      <a:alpha val="43137"/>
                    </a:srgbClr>
                  </a:outerShdw>
                </a:effectLst>
                <a:sym typeface="Wingdings" panose="05000000000000000000" pitchFamily="2" charset="2"/>
              </a:rPr>
              <a:t>                 </a:t>
            </a:r>
            <a:r>
              <a:rPr lang="de-DE" dirty="0" smtClean="0">
                <a:solidFill>
                  <a:srgbClr val="FF0000"/>
                </a:solidFill>
                <a:effectLst>
                  <a:outerShdw blurRad="38100" dist="38100" dir="2700000" algn="tl">
                    <a:srgbClr val="000000">
                      <a:alpha val="43137"/>
                    </a:srgbClr>
                  </a:outerShdw>
                </a:effectLst>
                <a:sym typeface="Wingdings" panose="05000000000000000000" pitchFamily="2" charset="2"/>
              </a:rPr>
              <a:t>A</a:t>
            </a:r>
            <a:r>
              <a:rPr lang="de-DE" dirty="0" smtClean="0">
                <a:effectLst>
                  <a:outerShdw blurRad="38100" dist="38100" dir="2700000" algn="tl">
                    <a:srgbClr val="000000">
                      <a:alpha val="43137"/>
                    </a:srgbClr>
                  </a:outerShdw>
                </a:effectLst>
                <a:sym typeface="Wingdings" panose="05000000000000000000" pitchFamily="2" charset="2"/>
              </a:rPr>
              <a:t> = 10, </a:t>
            </a:r>
            <a:r>
              <a:rPr lang="de-DE" dirty="0" smtClean="0">
                <a:solidFill>
                  <a:srgbClr val="FFC000"/>
                </a:solidFill>
                <a:effectLst>
                  <a:outerShdw blurRad="38100" dist="38100" dir="2700000" algn="tl">
                    <a:srgbClr val="000000">
                      <a:alpha val="43137"/>
                    </a:srgbClr>
                  </a:outerShdw>
                </a:effectLst>
                <a:sym typeface="Wingdings" panose="05000000000000000000" pitchFamily="2" charset="2"/>
              </a:rPr>
              <a:t>F</a:t>
            </a:r>
            <a:r>
              <a:rPr lang="de-DE" dirty="0" smtClean="0">
                <a:effectLst>
                  <a:outerShdw blurRad="38100" dist="38100" dir="2700000" algn="tl">
                    <a:srgbClr val="000000">
                      <a:alpha val="43137"/>
                    </a:srgbClr>
                  </a:outerShdw>
                </a:effectLst>
                <a:sym typeface="Wingdings" panose="05000000000000000000" pitchFamily="2" charset="2"/>
              </a:rPr>
              <a:t> = </a:t>
            </a:r>
            <a:r>
              <a:rPr lang="de-DE" dirty="0">
                <a:effectLst>
                  <a:outerShdw blurRad="38100" dist="38100" dir="2700000" algn="tl">
                    <a:srgbClr val="000000">
                      <a:alpha val="43137"/>
                    </a:srgbClr>
                  </a:outerShdw>
                </a:effectLst>
                <a:sym typeface="Wingdings" panose="05000000000000000000" pitchFamily="2" charset="2"/>
              </a:rPr>
              <a:t>15, </a:t>
            </a:r>
            <a:r>
              <a:rPr lang="de-DE" dirty="0">
                <a:solidFill>
                  <a:schemeClr val="bg2">
                    <a:lumMod val="60000"/>
                    <a:lumOff val="40000"/>
                  </a:schemeClr>
                </a:solidFill>
                <a:effectLst>
                  <a:outerShdw blurRad="38100" dist="38100" dir="2700000" algn="tl">
                    <a:srgbClr val="000000">
                      <a:alpha val="43137"/>
                    </a:srgbClr>
                  </a:outerShdw>
                </a:effectLst>
                <a:sym typeface="Wingdings" panose="05000000000000000000" pitchFamily="2" charset="2"/>
              </a:rPr>
              <a:t>F</a:t>
            </a:r>
            <a:r>
              <a:rPr lang="de-DE" dirty="0">
                <a:effectLst>
                  <a:outerShdw blurRad="38100" dist="38100" dir="2700000" algn="tl">
                    <a:srgbClr val="000000">
                      <a:alpha val="43137"/>
                    </a:srgbClr>
                  </a:outerShdw>
                </a:effectLst>
                <a:sym typeface="Wingdings" panose="05000000000000000000" pitchFamily="2" charset="2"/>
              </a:rPr>
              <a:t> = </a:t>
            </a:r>
            <a:r>
              <a:rPr lang="de-DE" dirty="0" smtClean="0">
                <a:effectLst>
                  <a:outerShdw blurRad="38100" dist="38100" dir="2700000" algn="tl">
                    <a:srgbClr val="000000">
                      <a:alpha val="43137"/>
                    </a:srgbClr>
                  </a:outerShdw>
                </a:effectLst>
                <a:sym typeface="Wingdings" panose="05000000000000000000" pitchFamily="2" charset="2"/>
              </a:rPr>
              <a:t>15, </a:t>
            </a:r>
            <a:r>
              <a:rPr lang="de-DE" dirty="0" smtClean="0">
                <a:solidFill>
                  <a:srgbClr val="7030A0"/>
                </a:solidFill>
                <a:effectLst>
                  <a:outerShdw blurRad="38100" dist="38100" dir="2700000" algn="tl">
                    <a:srgbClr val="000000">
                      <a:alpha val="43137"/>
                    </a:srgbClr>
                  </a:outerShdw>
                </a:effectLst>
                <a:sym typeface="Wingdings" panose="05000000000000000000" pitchFamily="2" charset="2"/>
              </a:rPr>
              <a:t>E</a:t>
            </a:r>
            <a:r>
              <a:rPr lang="de-DE" dirty="0" smtClean="0">
                <a:effectLst>
                  <a:outerShdw blurRad="38100" dist="38100" dir="2700000" algn="tl">
                    <a:srgbClr val="000000">
                      <a:alpha val="43137"/>
                    </a:srgbClr>
                  </a:outerShdw>
                </a:effectLst>
                <a:sym typeface="Wingdings" panose="05000000000000000000" pitchFamily="2" charset="2"/>
              </a:rPr>
              <a:t> = 14</a:t>
            </a:r>
            <a:endParaRPr lang="de-DE"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376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6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par>
                          <p:cTn id="7" fill="hold">
                            <p:stCondLst>
                              <p:cond delay="2581"/>
                            </p:stCondLst>
                            <p:childTnLst>
                              <p:par>
                                <p:cTn id="8" presetID="1" presetClass="entr" presetSubtype="0" fill="hold" nodeType="afterEffect">
                                  <p:stCondLst>
                                    <p:cond delay="0"/>
                                  </p:stCondLst>
                                  <p:iterate type="lt">
                                    <p:tmAbs val="60"/>
                                  </p:iterate>
                                  <p:childTnLst>
                                    <p:set>
                                      <p:cBhvr>
                                        <p:cTn id="9" dur="1" fill="hold">
                                          <p:stCondLst>
                                            <p:cond delay="0"/>
                                          </p:stCondLst>
                                        </p:cTn>
                                        <p:tgtEl>
                                          <p:spTgt spid="10">
                                            <p:txEl>
                                              <p:pRg st="2" end="2"/>
                                            </p:txEl>
                                          </p:spTgt>
                                        </p:tgtEl>
                                        <p:attrNameLst>
                                          <p:attrName>style.visibility</p:attrName>
                                        </p:attrNameLst>
                                      </p:cBhvr>
                                      <p:to>
                                        <p:strVal val="visible"/>
                                      </p:to>
                                    </p:set>
                                  </p:childTnLst>
                                </p:cTn>
                              </p:par>
                            </p:childTnLst>
                          </p:cTn>
                        </p:par>
                        <p:par>
                          <p:cTn id="10" fill="hold">
                            <p:stCondLst>
                              <p:cond delay="5462"/>
                            </p:stCondLst>
                            <p:childTnLst>
                              <p:par>
                                <p:cTn id="11" presetID="1" presetClass="entr" presetSubtype="0" fill="hold" nodeType="afterEffect">
                                  <p:stCondLst>
                                    <p:cond delay="0"/>
                                  </p:stCondLst>
                                  <p:iterate type="lt">
                                    <p:tmAbs val="60"/>
                                  </p:iterate>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par>
                          <p:cTn id="18" fill="hold">
                            <p:stCondLst>
                              <p:cond delay="500"/>
                            </p:stCondLst>
                            <p:childTnLst>
                              <p:par>
                                <p:cTn id="19" presetID="1" presetClass="entr" presetSubtype="0" fill="hold" nodeType="afterEffect">
                                  <p:stCondLst>
                                    <p:cond delay="0"/>
                                  </p:stCondLst>
                                  <p:iterate type="lt">
                                    <p:tmAbs val="60"/>
                                  </p:iterate>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par>
                          <p:cTn id="21" fill="hold">
                            <p:stCondLst>
                              <p:cond delay="2241"/>
                            </p:stCondLst>
                            <p:childTnLst>
                              <p:par>
                                <p:cTn id="22" presetID="1" presetClass="entr" presetSubtype="0" fill="hold" nodeType="afterEffect">
                                  <p:stCondLst>
                                    <p:cond delay="0"/>
                                  </p:stCondLst>
                                  <p:iterate type="lt">
                                    <p:tmAbs val="60"/>
                                  </p:iterate>
                                  <p:childTnLst>
                                    <p:set>
                                      <p:cBhvr>
                                        <p:cTn id="23" dur="1" fill="hold">
                                          <p:stCondLst>
                                            <p:cond delay="0"/>
                                          </p:stCondLst>
                                        </p:cTn>
                                        <p:tgtEl>
                                          <p:spTgt spid="9">
                                            <p:txEl>
                                              <p:pRg st="2" end="2"/>
                                            </p:txEl>
                                          </p:spTgt>
                                        </p:tgtEl>
                                        <p:attrNameLst>
                                          <p:attrName>style.visibility</p:attrName>
                                        </p:attrNameLst>
                                      </p:cBhvr>
                                      <p:to>
                                        <p:strVal val="visible"/>
                                      </p:to>
                                    </p:set>
                                  </p:childTnLst>
                                </p:cTn>
                              </p:par>
                            </p:childTnLst>
                          </p:cTn>
                        </p:par>
                        <p:par>
                          <p:cTn id="24" fill="hold">
                            <p:stCondLst>
                              <p:cond delay="4642"/>
                            </p:stCondLst>
                            <p:childTnLst>
                              <p:par>
                                <p:cTn id="25" presetID="1" presetClass="entr" presetSubtype="0" fill="hold" nodeType="afterEffect">
                                  <p:stCondLst>
                                    <p:cond delay="0"/>
                                  </p:stCondLst>
                                  <p:iterate type="lt">
                                    <p:tmAbs val="60"/>
                                  </p:iterate>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par>
                          <p:cTn id="27" fill="hold">
                            <p:stCondLst>
                              <p:cond delay="6143"/>
                            </p:stCondLst>
                            <p:childTnLst>
                              <p:par>
                                <p:cTn id="28" presetID="1" presetClass="entr" presetSubtype="0" fill="hold" nodeType="afterEffect">
                                  <p:stCondLst>
                                    <p:cond delay="0"/>
                                  </p:stCondLst>
                                  <p:iterate type="lt">
                                    <p:tmAbs val="60"/>
                                  </p:iterate>
                                  <p:childTnLst>
                                    <p:set>
                                      <p:cBhvr>
                                        <p:cTn id="29" dur="1" fill="hold">
                                          <p:stCondLst>
                                            <p:cond delay="0"/>
                                          </p:stCondLst>
                                        </p:cTn>
                                        <p:tgtEl>
                                          <p:spTgt spid="9">
                                            <p:txEl>
                                              <p:pRg st="7" end="7"/>
                                            </p:tx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fade">
                                      <p:cBhvr>
                                        <p:cTn id="3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2C03746F-B42A-474D-94FA-02D6826DE614}" type="slidenum">
              <a:rPr lang="de-DE" smtClean="0"/>
              <a:t>47</a:t>
            </a:fld>
            <a:endParaRPr lang="de-DE" dirty="0"/>
          </a:p>
        </p:txBody>
      </p:sp>
      <p:sp>
        <p:nvSpPr>
          <p:cNvPr id="3" name="Textplatzhalter 2"/>
          <p:cNvSpPr>
            <a:spLocks noGrp="1"/>
          </p:cNvSpPr>
          <p:nvPr>
            <p:ph type="body" sz="quarter" idx="15"/>
          </p:nvPr>
        </p:nvSpPr>
        <p:spPr/>
        <p:txBody>
          <a:bodyPr/>
          <a:lstStyle/>
          <a:p>
            <a:pPr algn="ctr"/>
            <a:r>
              <a:rPr lang="de-DE" sz="2800" dirty="0" smtClean="0"/>
              <a:t>Zahlensysteme </a:t>
            </a:r>
            <a:r>
              <a:rPr lang="de-DE" sz="2800" dirty="0"/>
              <a:t>– Das </a:t>
            </a:r>
            <a:r>
              <a:rPr lang="de-DE" sz="2800" dirty="0" smtClean="0"/>
              <a:t>umgekehrte </a:t>
            </a:r>
            <a:r>
              <a:rPr lang="de-DE" sz="2800" dirty="0" err="1" smtClean="0"/>
              <a:t>hornerschema</a:t>
            </a:r>
            <a:endParaRPr lang="de-DE" sz="2800" dirty="0"/>
          </a:p>
        </p:txBody>
      </p:sp>
      <p:sp>
        <p:nvSpPr>
          <p:cNvPr id="7" name="Inhaltsplatzhalter 1"/>
          <p:cNvSpPr txBox="1">
            <a:spLocks/>
          </p:cNvSpPr>
          <p:nvPr/>
        </p:nvSpPr>
        <p:spPr>
          <a:xfrm>
            <a:off x="299877" y="1700808"/>
            <a:ext cx="5688632" cy="4104456"/>
          </a:xfrm>
          <a:prstGeom prst="rect">
            <a:avLst/>
          </a:prstGeom>
        </p:spPr>
        <p:txBody>
          <a:bodyPr/>
          <a:lstStyle>
            <a:lvl1pPr marL="108000" indent="-108000" algn="l" defTabSz="685800" rtl="0" eaLnBrk="1" latinLnBrk="0" hangingPunct="1">
              <a:lnSpc>
                <a:spcPct val="140000"/>
              </a:lnSpc>
              <a:spcBef>
                <a:spcPts val="0"/>
              </a:spcBef>
              <a:spcAft>
                <a:spcPts val="1013"/>
              </a:spcAft>
              <a:buClr>
                <a:schemeClr val="tx2"/>
              </a:buClr>
              <a:buFont typeface="Wingdings" pitchFamily="2" charset="2"/>
              <a:buChar char="§"/>
              <a:defRPr sz="1013" b="0" i="0" kern="1200">
                <a:solidFill>
                  <a:schemeClr val="tx1"/>
                </a:solidFill>
                <a:latin typeface="Arial Regular"/>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(130)</a:t>
            </a:r>
            <a:r>
              <a:rPr lang="pt-BR" sz="1400" dirty="0" smtClean="0">
                <a:solidFill>
                  <a:schemeClr val="tx2"/>
                </a:solidFill>
                <a:effectLst>
                  <a:outerShdw blurRad="38100" dist="38100" dir="2700000" algn="tl">
                    <a:srgbClr val="000000">
                      <a:alpha val="43137"/>
                    </a:srgbClr>
                  </a:outerShdw>
                </a:effectLst>
              </a:rPr>
              <a:t>10</a:t>
            </a:r>
            <a:r>
              <a:rPr lang="pt-BR" sz="1800" dirty="0" smtClean="0">
                <a:solidFill>
                  <a:schemeClr val="tx2"/>
                </a:solidFill>
                <a:effectLst>
                  <a:outerShdw blurRad="38100" dist="38100" dir="2700000" algn="tl">
                    <a:srgbClr val="000000">
                      <a:alpha val="43137"/>
                    </a:srgbClr>
                  </a:outerShdw>
                </a:effectLst>
              </a:rPr>
              <a:t> </a:t>
            </a:r>
            <a:r>
              <a:rPr lang="pt-BR" sz="1800" dirty="0" smtClean="0">
                <a:solidFill>
                  <a:schemeClr val="tx2"/>
                </a:solidFill>
                <a:effectLst>
                  <a:outerShdw blurRad="38100" dist="38100" dir="2700000" algn="tl">
                    <a:srgbClr val="000000">
                      <a:alpha val="43137"/>
                    </a:srgbClr>
                  </a:outerShdw>
                </a:effectLst>
                <a:sym typeface="Wingdings" panose="05000000000000000000" pitchFamily="2" charset="2"/>
              </a:rPr>
              <a:t>zu</a:t>
            </a:r>
            <a:r>
              <a:rPr lang="pt-BR" sz="1800" dirty="0" smtClean="0">
                <a:solidFill>
                  <a:schemeClr val="tx2"/>
                </a:solidFill>
                <a:effectLst>
                  <a:outerShdw blurRad="38100" dist="38100" dir="2700000" algn="tl">
                    <a:srgbClr val="000000">
                      <a:alpha val="43137"/>
                    </a:srgbClr>
                  </a:outerShdw>
                </a:effectLst>
              </a:rPr>
              <a:t> binär:   130 / 2</a:t>
            </a:r>
            <a:r>
              <a:rPr lang="pt-BR" sz="1100" dirty="0" smtClean="0">
                <a:solidFill>
                  <a:schemeClr val="tx2"/>
                </a:solidFill>
                <a:effectLst>
                  <a:outerShdw blurRad="38100" dist="38100" dir="2700000" algn="tl">
                    <a:srgbClr val="000000">
                      <a:alpha val="43137"/>
                    </a:srgbClr>
                  </a:outerShdw>
                </a:effectLst>
              </a:rPr>
              <a:t> </a:t>
            </a:r>
            <a:r>
              <a:rPr lang="pt-BR" sz="1800" dirty="0" smtClean="0">
                <a:solidFill>
                  <a:schemeClr val="tx2"/>
                </a:solidFill>
                <a:effectLst>
                  <a:outerShdw blurRad="38100" dist="38100" dir="2700000" algn="tl">
                    <a:srgbClr val="000000">
                      <a:alpha val="43137"/>
                    </a:srgbClr>
                  </a:outerShdw>
                </a:effectLst>
              </a:rPr>
              <a:t>=  </a:t>
            </a:r>
            <a:r>
              <a:rPr lang="pt-BR" sz="1800" dirty="0" smtClean="0">
                <a:solidFill>
                  <a:srgbClr val="0070C0"/>
                </a:solidFill>
                <a:effectLst>
                  <a:outerShdw blurRad="38100" dist="38100" dir="2700000" algn="tl">
                    <a:srgbClr val="000000">
                      <a:alpha val="43137"/>
                    </a:srgbClr>
                  </a:outerShdw>
                </a:effectLst>
              </a:rPr>
              <a:t>65</a:t>
            </a:r>
            <a:r>
              <a:rPr lang="pt-BR" sz="1800" dirty="0" smtClean="0">
                <a:solidFill>
                  <a:schemeClr val="tx2"/>
                </a:solidFill>
                <a:effectLst>
                  <a:outerShdw blurRad="38100" dist="38100" dir="2700000" algn="tl">
                    <a:srgbClr val="000000">
                      <a:alpha val="43137"/>
                    </a:srgbClr>
                  </a:outerShdw>
                </a:effectLst>
              </a:rPr>
              <a:t> R 0</a:t>
            </a:r>
          </a:p>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                               </a:t>
            </a:r>
            <a:r>
              <a:rPr lang="pt-BR" sz="1800" dirty="0" smtClean="0">
                <a:solidFill>
                  <a:srgbClr val="0070C0"/>
                </a:solidFill>
                <a:effectLst>
                  <a:outerShdw blurRad="38100" dist="38100" dir="2700000" algn="tl">
                    <a:srgbClr val="000000">
                      <a:alpha val="43137"/>
                    </a:srgbClr>
                  </a:outerShdw>
                </a:effectLst>
              </a:rPr>
              <a:t>65</a:t>
            </a:r>
            <a:r>
              <a:rPr lang="pt-BR" sz="1800" dirty="0" smtClean="0">
                <a:solidFill>
                  <a:schemeClr val="tx2"/>
                </a:solidFill>
                <a:effectLst>
                  <a:outerShdw blurRad="38100" dist="38100" dir="2700000" algn="tl">
                    <a:srgbClr val="000000">
                      <a:alpha val="43137"/>
                    </a:srgbClr>
                  </a:outerShdw>
                </a:effectLst>
              </a:rPr>
              <a:t> / 2 =  32 R 1</a:t>
            </a:r>
          </a:p>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                               32 / 2 =  16 R 0</a:t>
            </a:r>
          </a:p>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                               16 / 2 =    8 R 0</a:t>
            </a:r>
          </a:p>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                                 8 / 2 =    4 R 0</a:t>
            </a:r>
          </a:p>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                                 4 / 2 =    2 R 0</a:t>
            </a:r>
          </a:p>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                                 2 / 2 =    1 R 0</a:t>
            </a:r>
          </a:p>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                                 1 / 2 =    0 R </a:t>
            </a:r>
            <a:r>
              <a:rPr lang="pt-BR" sz="1800" dirty="0" smtClean="0">
                <a:solidFill>
                  <a:srgbClr val="FF0000"/>
                </a:solidFill>
                <a:effectLst>
                  <a:outerShdw blurRad="38100" dist="38100" dir="2700000" algn="tl">
                    <a:srgbClr val="000000">
                      <a:alpha val="43137"/>
                    </a:srgbClr>
                  </a:outerShdw>
                </a:effectLst>
              </a:rPr>
              <a:t>1</a:t>
            </a:r>
            <a:endParaRPr lang="de-DE" sz="1800" dirty="0">
              <a:solidFill>
                <a:srgbClr val="FF0000"/>
              </a:solidFill>
              <a:effectLst>
                <a:outerShdw blurRad="38100" dist="38100" dir="2700000" algn="tl">
                  <a:srgbClr val="000000">
                    <a:alpha val="43137"/>
                  </a:srgbClr>
                </a:outerShdw>
              </a:effectLst>
            </a:endParaRPr>
          </a:p>
        </p:txBody>
      </p:sp>
      <p:cxnSp>
        <p:nvCxnSpPr>
          <p:cNvPr id="8" name="Gerade Verbindung mit Pfeil 7"/>
          <p:cNvCxnSpPr>
            <a:endCxn id="9" idx="2"/>
          </p:cNvCxnSpPr>
          <p:nvPr/>
        </p:nvCxnSpPr>
        <p:spPr>
          <a:xfrm flipV="1">
            <a:off x="4304928" y="1792387"/>
            <a:ext cx="0" cy="3868861"/>
          </a:xfrm>
          <a:prstGeom prst="straightConnector1">
            <a:avLst/>
          </a:prstGeom>
          <a:ln w="76200">
            <a:solidFill>
              <a:schemeClr val="tx2"/>
            </a:solidFill>
            <a:tailEnd type="triangl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9" name="Textfeld 8"/>
          <p:cNvSpPr txBox="1"/>
          <p:nvPr/>
        </p:nvSpPr>
        <p:spPr>
          <a:xfrm>
            <a:off x="3584848" y="1424746"/>
            <a:ext cx="1440160" cy="367641"/>
          </a:xfrm>
          <a:prstGeom prst="rect">
            <a:avLst/>
          </a:prstGeom>
          <a:noFill/>
        </p:spPr>
        <p:txBody>
          <a:bodyPr wrap="square" rtlCol="0">
            <a:spAutoFit/>
          </a:bodyPr>
          <a:lstStyle/>
          <a:p>
            <a:r>
              <a:rPr lang="de-DE" dirty="0" smtClean="0">
                <a:solidFill>
                  <a:srgbClr val="FF0000"/>
                </a:solidFill>
                <a:effectLst>
                  <a:outerShdw blurRad="38100" dist="38100" dir="2700000" algn="tl">
                    <a:srgbClr val="000000">
                      <a:alpha val="43137"/>
                    </a:srgbClr>
                  </a:outerShdw>
                </a:effectLst>
                <a:latin typeface="Arial Regular"/>
              </a:rPr>
              <a:t>1</a:t>
            </a:r>
            <a:r>
              <a:rPr lang="de-DE" dirty="0" smtClean="0">
                <a:solidFill>
                  <a:schemeClr val="tx2"/>
                </a:solidFill>
                <a:effectLst>
                  <a:outerShdw blurRad="38100" dist="38100" dir="2700000" algn="tl">
                    <a:srgbClr val="000000">
                      <a:alpha val="43137"/>
                    </a:srgbClr>
                  </a:outerShdw>
                </a:effectLst>
                <a:latin typeface="Arial Regular"/>
              </a:rPr>
              <a:t>000 </a:t>
            </a:r>
            <a:r>
              <a:rPr lang="de-DE" dirty="0">
                <a:solidFill>
                  <a:schemeClr val="tx2"/>
                </a:solidFill>
                <a:effectLst>
                  <a:outerShdw blurRad="38100" dist="38100" dir="2700000" algn="tl">
                    <a:srgbClr val="000000">
                      <a:alpha val="43137"/>
                    </a:srgbClr>
                  </a:outerShdw>
                </a:effectLst>
                <a:latin typeface="Arial Regular"/>
              </a:rPr>
              <a:t>0010</a:t>
            </a:r>
          </a:p>
        </p:txBody>
      </p:sp>
      <p:sp>
        <p:nvSpPr>
          <p:cNvPr id="20" name="Inhaltsplatzhalter 1"/>
          <p:cNvSpPr txBox="1">
            <a:spLocks/>
          </p:cNvSpPr>
          <p:nvPr/>
        </p:nvSpPr>
        <p:spPr>
          <a:xfrm>
            <a:off x="4995402" y="1700808"/>
            <a:ext cx="4206070" cy="1512168"/>
          </a:xfrm>
          <a:prstGeom prst="rect">
            <a:avLst/>
          </a:prstGeom>
        </p:spPr>
        <p:txBody>
          <a:bodyPr/>
          <a:lstStyle>
            <a:lvl1pPr marL="108000" indent="-108000" algn="l" defTabSz="685800" rtl="0" eaLnBrk="1" latinLnBrk="0" hangingPunct="1">
              <a:lnSpc>
                <a:spcPct val="140000"/>
              </a:lnSpc>
              <a:spcBef>
                <a:spcPts val="0"/>
              </a:spcBef>
              <a:spcAft>
                <a:spcPts val="1013"/>
              </a:spcAft>
              <a:buClr>
                <a:schemeClr val="tx2"/>
              </a:buClr>
              <a:buFont typeface="Wingdings" pitchFamily="2" charset="2"/>
              <a:buChar char="§"/>
              <a:defRPr sz="1013" b="0" i="0" kern="1200">
                <a:solidFill>
                  <a:schemeClr val="tx1"/>
                </a:solidFill>
                <a:latin typeface="Arial Regular"/>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(130)</a:t>
            </a:r>
            <a:r>
              <a:rPr lang="pt-BR" sz="1400" dirty="0" smtClean="0">
                <a:solidFill>
                  <a:schemeClr val="tx2"/>
                </a:solidFill>
                <a:effectLst>
                  <a:outerShdw blurRad="38100" dist="38100" dir="2700000" algn="tl">
                    <a:srgbClr val="000000">
                      <a:alpha val="43137"/>
                    </a:srgbClr>
                  </a:outerShdw>
                </a:effectLst>
              </a:rPr>
              <a:t>10</a:t>
            </a:r>
            <a:r>
              <a:rPr lang="pt-BR" sz="1800" dirty="0" smtClean="0">
                <a:solidFill>
                  <a:schemeClr val="tx2"/>
                </a:solidFill>
                <a:effectLst>
                  <a:outerShdw blurRad="38100" dist="38100" dir="2700000" algn="tl">
                    <a:srgbClr val="000000">
                      <a:alpha val="43137"/>
                    </a:srgbClr>
                  </a:outerShdw>
                </a:effectLst>
              </a:rPr>
              <a:t> </a:t>
            </a:r>
            <a:r>
              <a:rPr lang="pt-BR" sz="1800" dirty="0" smtClean="0">
                <a:solidFill>
                  <a:schemeClr val="tx2"/>
                </a:solidFill>
                <a:effectLst>
                  <a:outerShdw blurRad="38100" dist="38100" dir="2700000" algn="tl">
                    <a:srgbClr val="000000">
                      <a:alpha val="43137"/>
                    </a:srgbClr>
                  </a:outerShdw>
                </a:effectLst>
                <a:sym typeface="Wingdings" panose="05000000000000000000" pitchFamily="2" charset="2"/>
              </a:rPr>
              <a:t>zu</a:t>
            </a:r>
            <a:r>
              <a:rPr lang="pt-BR" sz="1800" dirty="0" smtClean="0">
                <a:solidFill>
                  <a:schemeClr val="tx2"/>
                </a:solidFill>
                <a:effectLst>
                  <a:outerShdw blurRad="38100" dist="38100" dir="2700000" algn="tl">
                    <a:srgbClr val="000000">
                      <a:alpha val="43137"/>
                    </a:srgbClr>
                  </a:outerShdw>
                </a:effectLst>
              </a:rPr>
              <a:t> oktal:   130 / 8  = </a:t>
            </a:r>
            <a:r>
              <a:rPr lang="pt-BR" sz="1800" dirty="0" smtClean="0">
                <a:solidFill>
                  <a:srgbClr val="0070C0"/>
                </a:solidFill>
                <a:effectLst>
                  <a:outerShdw blurRad="38100" dist="38100" dir="2700000" algn="tl">
                    <a:srgbClr val="000000">
                      <a:alpha val="43137"/>
                    </a:srgbClr>
                  </a:outerShdw>
                </a:effectLst>
              </a:rPr>
              <a:t>16</a:t>
            </a:r>
            <a:r>
              <a:rPr lang="pt-BR" sz="1800" dirty="0" smtClean="0">
                <a:solidFill>
                  <a:schemeClr val="tx2"/>
                </a:solidFill>
                <a:effectLst>
                  <a:outerShdw blurRad="38100" dist="38100" dir="2700000" algn="tl">
                    <a:srgbClr val="000000">
                      <a:alpha val="43137"/>
                    </a:srgbClr>
                  </a:outerShdw>
                </a:effectLst>
              </a:rPr>
              <a:t> R 2</a:t>
            </a:r>
          </a:p>
          <a:p>
            <a:pPr marL="0" indent="0">
              <a:buFont typeface="Wingdings" pitchFamily="2" charset="2"/>
              <a:buNone/>
            </a:pPr>
            <a:r>
              <a:rPr lang="pt-BR" sz="1800" dirty="0" smtClean="0">
                <a:solidFill>
                  <a:schemeClr val="tx2"/>
                </a:solidFill>
                <a:effectLst>
                  <a:outerShdw blurRad="38100" dist="38100" dir="2700000" algn="tl">
                    <a:srgbClr val="000000">
                      <a:alpha val="43137"/>
                    </a:srgbClr>
                  </a:outerShdw>
                </a:effectLst>
              </a:rPr>
              <a:t>                               </a:t>
            </a:r>
            <a:r>
              <a:rPr lang="pt-BR" sz="1800" dirty="0" smtClean="0">
                <a:solidFill>
                  <a:srgbClr val="0070C0"/>
                </a:solidFill>
                <a:effectLst>
                  <a:outerShdw blurRad="38100" dist="38100" dir="2700000" algn="tl">
                    <a:srgbClr val="000000">
                      <a:alpha val="43137"/>
                    </a:srgbClr>
                  </a:outerShdw>
                </a:effectLst>
              </a:rPr>
              <a:t>16</a:t>
            </a:r>
            <a:r>
              <a:rPr lang="pt-BR" sz="1800" dirty="0" smtClean="0">
                <a:solidFill>
                  <a:schemeClr val="tx2"/>
                </a:solidFill>
                <a:effectLst>
                  <a:outerShdw blurRad="38100" dist="38100" dir="2700000" algn="tl">
                    <a:srgbClr val="000000">
                      <a:alpha val="43137"/>
                    </a:srgbClr>
                  </a:outerShdw>
                </a:effectLst>
              </a:rPr>
              <a:t> / 8  = 2   R 0</a:t>
            </a:r>
          </a:p>
          <a:p>
            <a:pPr marL="0" indent="0">
              <a:buFont typeface="Wingdings" pitchFamily="2" charset="2"/>
              <a:buNone/>
            </a:pPr>
            <a:r>
              <a:rPr lang="pt-BR" sz="1800" dirty="0">
                <a:solidFill>
                  <a:schemeClr val="tx2"/>
                </a:solidFill>
                <a:effectLst>
                  <a:outerShdw blurRad="38100" dist="38100" dir="2700000" algn="tl">
                    <a:srgbClr val="000000">
                      <a:alpha val="43137"/>
                    </a:srgbClr>
                  </a:outerShdw>
                </a:effectLst>
              </a:rPr>
              <a:t>	</a:t>
            </a:r>
            <a:r>
              <a:rPr lang="pt-BR" sz="1800" dirty="0" smtClean="0">
                <a:solidFill>
                  <a:schemeClr val="tx2"/>
                </a:solidFill>
                <a:effectLst>
                  <a:outerShdw blurRad="38100" dist="38100" dir="2700000" algn="tl">
                    <a:srgbClr val="000000">
                      <a:alpha val="43137"/>
                    </a:srgbClr>
                  </a:outerShdw>
                </a:effectLst>
              </a:rPr>
              <a:t>		2 / 8   = 0   R </a:t>
            </a:r>
            <a:r>
              <a:rPr lang="pt-BR" sz="1800" dirty="0" smtClean="0">
                <a:solidFill>
                  <a:srgbClr val="FF0000"/>
                </a:solidFill>
                <a:effectLst>
                  <a:outerShdw blurRad="38100" dist="38100" dir="2700000" algn="tl">
                    <a:srgbClr val="000000">
                      <a:alpha val="43137"/>
                    </a:srgbClr>
                  </a:outerShdw>
                </a:effectLst>
              </a:rPr>
              <a:t>2</a:t>
            </a:r>
            <a:endParaRPr lang="de-DE" sz="1800" dirty="0">
              <a:solidFill>
                <a:srgbClr val="FF0000"/>
              </a:solidFill>
              <a:effectLst>
                <a:outerShdw blurRad="38100" dist="38100" dir="2700000" algn="tl">
                  <a:srgbClr val="000000">
                    <a:alpha val="43137"/>
                  </a:srgbClr>
                </a:outerShdw>
              </a:effectLst>
            </a:endParaRPr>
          </a:p>
        </p:txBody>
      </p:sp>
      <p:cxnSp>
        <p:nvCxnSpPr>
          <p:cNvPr id="21" name="Gerade Verbindung mit Pfeil 20"/>
          <p:cNvCxnSpPr/>
          <p:nvPr/>
        </p:nvCxnSpPr>
        <p:spPr>
          <a:xfrm flipV="1">
            <a:off x="8956946" y="1792388"/>
            <a:ext cx="0" cy="1348580"/>
          </a:xfrm>
          <a:prstGeom prst="straightConnector1">
            <a:avLst/>
          </a:prstGeom>
          <a:ln w="76200">
            <a:solidFill>
              <a:schemeClr val="tx2"/>
            </a:solidFill>
            <a:tailEnd type="triangl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22" name="Textfeld 21"/>
          <p:cNvSpPr txBox="1"/>
          <p:nvPr/>
        </p:nvSpPr>
        <p:spPr>
          <a:xfrm>
            <a:off x="8640413" y="1424746"/>
            <a:ext cx="633067" cy="367641"/>
          </a:xfrm>
          <a:prstGeom prst="rect">
            <a:avLst/>
          </a:prstGeom>
          <a:noFill/>
        </p:spPr>
        <p:txBody>
          <a:bodyPr wrap="square" rtlCol="0">
            <a:spAutoFit/>
          </a:bodyPr>
          <a:lstStyle/>
          <a:p>
            <a:r>
              <a:rPr lang="de-DE" dirty="0" smtClean="0">
                <a:solidFill>
                  <a:srgbClr val="FF0000"/>
                </a:solidFill>
                <a:effectLst>
                  <a:outerShdw blurRad="38100" dist="38100" dir="2700000" algn="tl">
                    <a:srgbClr val="000000">
                      <a:alpha val="43137"/>
                    </a:srgbClr>
                  </a:outerShdw>
                </a:effectLst>
                <a:latin typeface="Arial Regular"/>
              </a:rPr>
              <a:t>2</a:t>
            </a:r>
            <a:r>
              <a:rPr lang="de-DE" dirty="0" smtClean="0">
                <a:solidFill>
                  <a:schemeClr val="tx2"/>
                </a:solidFill>
                <a:effectLst>
                  <a:outerShdw blurRad="38100" dist="38100" dir="2700000" algn="tl">
                    <a:srgbClr val="000000">
                      <a:alpha val="43137"/>
                    </a:srgbClr>
                  </a:outerShdw>
                </a:effectLst>
                <a:latin typeface="Arial Regular"/>
              </a:rPr>
              <a:t>02</a:t>
            </a:r>
            <a:endParaRPr lang="de-DE" dirty="0">
              <a:solidFill>
                <a:schemeClr val="tx2"/>
              </a:solidFill>
              <a:effectLst>
                <a:outerShdw blurRad="38100" dist="38100" dir="2700000" algn="tl">
                  <a:srgbClr val="000000">
                    <a:alpha val="43137"/>
                  </a:srgbClr>
                </a:outerShdw>
              </a:effectLst>
              <a:latin typeface="Arial Regular"/>
            </a:endParaRPr>
          </a:p>
        </p:txBody>
      </p:sp>
      <p:sp>
        <p:nvSpPr>
          <p:cNvPr id="30" name="Inhaltsplatzhalter 1"/>
          <p:cNvSpPr txBox="1">
            <a:spLocks/>
          </p:cNvSpPr>
          <p:nvPr/>
        </p:nvSpPr>
        <p:spPr>
          <a:xfrm>
            <a:off x="4995402" y="4088284"/>
            <a:ext cx="4206070" cy="1512168"/>
          </a:xfrm>
          <a:prstGeom prst="rect">
            <a:avLst/>
          </a:prstGeom>
        </p:spPr>
        <p:txBody>
          <a:bodyPr/>
          <a:lstStyle>
            <a:lvl1pPr marL="108000" indent="-108000" algn="l" defTabSz="685800" rtl="0" eaLnBrk="1" latinLnBrk="0" hangingPunct="1">
              <a:lnSpc>
                <a:spcPct val="140000"/>
              </a:lnSpc>
              <a:spcBef>
                <a:spcPts val="0"/>
              </a:spcBef>
              <a:spcAft>
                <a:spcPts val="1013"/>
              </a:spcAft>
              <a:buClr>
                <a:schemeClr val="tx2"/>
              </a:buClr>
              <a:buFont typeface="Wingdings" pitchFamily="2" charset="2"/>
              <a:buChar char="§"/>
              <a:defRPr sz="1013" b="0" i="0" kern="1200">
                <a:solidFill>
                  <a:schemeClr val="tx1"/>
                </a:solidFill>
                <a:latin typeface="Arial Regular"/>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Aft>
                <a:spcPts val="0"/>
              </a:spcAft>
              <a:buNone/>
            </a:pPr>
            <a:r>
              <a:rPr lang="pt-BR" sz="1800" dirty="0" smtClean="0">
                <a:solidFill>
                  <a:schemeClr val="tx2"/>
                </a:solidFill>
                <a:effectLst>
                  <a:outerShdw blurRad="38100" dist="38100" dir="2700000" algn="tl">
                    <a:srgbClr val="000000">
                      <a:alpha val="43137"/>
                    </a:srgbClr>
                  </a:outerShdw>
                </a:effectLst>
              </a:rPr>
              <a:t>(130)</a:t>
            </a:r>
            <a:r>
              <a:rPr lang="pt-BR" sz="1400" dirty="0" smtClean="0">
                <a:solidFill>
                  <a:schemeClr val="tx2"/>
                </a:solidFill>
                <a:effectLst>
                  <a:outerShdw blurRad="38100" dist="38100" dir="2700000" algn="tl">
                    <a:srgbClr val="000000">
                      <a:alpha val="43137"/>
                    </a:srgbClr>
                  </a:outerShdw>
                </a:effectLst>
              </a:rPr>
              <a:t>10</a:t>
            </a:r>
            <a:r>
              <a:rPr lang="pt-BR" sz="1800" dirty="0" smtClean="0">
                <a:solidFill>
                  <a:schemeClr val="tx2"/>
                </a:solidFill>
                <a:effectLst>
                  <a:outerShdw blurRad="38100" dist="38100" dir="2700000" algn="tl">
                    <a:srgbClr val="000000">
                      <a:alpha val="43137"/>
                    </a:srgbClr>
                  </a:outerShdw>
                </a:effectLst>
              </a:rPr>
              <a:t> </a:t>
            </a:r>
            <a:r>
              <a:rPr lang="pt-BR" sz="1800" dirty="0" smtClean="0">
                <a:solidFill>
                  <a:schemeClr val="tx2"/>
                </a:solidFill>
                <a:effectLst>
                  <a:outerShdw blurRad="38100" dist="38100" dir="2700000" algn="tl">
                    <a:srgbClr val="000000">
                      <a:alpha val="43137"/>
                    </a:srgbClr>
                  </a:outerShdw>
                </a:effectLst>
                <a:sym typeface="Wingdings" panose="05000000000000000000" pitchFamily="2" charset="2"/>
              </a:rPr>
              <a:t>zu</a:t>
            </a:r>
            <a:r>
              <a:rPr lang="pt-BR" sz="1800" dirty="0" smtClean="0">
                <a:solidFill>
                  <a:schemeClr val="tx2"/>
                </a:solidFill>
                <a:effectLst>
                  <a:outerShdw blurRad="38100" dist="38100" dir="2700000" algn="tl">
                    <a:srgbClr val="000000">
                      <a:alpha val="43137"/>
                    </a:srgbClr>
                  </a:outerShdw>
                </a:effectLst>
              </a:rPr>
              <a:t> 	     130 </a:t>
            </a:r>
            <a:r>
              <a:rPr lang="pt-BR" sz="1800" dirty="0">
                <a:solidFill>
                  <a:schemeClr val="tx2"/>
                </a:solidFill>
                <a:effectLst>
                  <a:outerShdw blurRad="38100" dist="38100" dir="2700000" algn="tl">
                    <a:srgbClr val="000000">
                      <a:alpha val="43137"/>
                    </a:srgbClr>
                  </a:outerShdw>
                </a:effectLst>
              </a:rPr>
              <a:t>/ </a:t>
            </a:r>
            <a:r>
              <a:rPr lang="pt-BR" sz="1800" dirty="0" smtClean="0">
                <a:solidFill>
                  <a:schemeClr val="tx2"/>
                </a:solidFill>
                <a:effectLst>
                  <a:outerShdw blurRad="38100" dist="38100" dir="2700000" algn="tl">
                    <a:srgbClr val="000000">
                      <a:alpha val="43137"/>
                    </a:srgbClr>
                  </a:outerShdw>
                </a:effectLst>
              </a:rPr>
              <a:t>16  </a:t>
            </a:r>
            <a:r>
              <a:rPr lang="pt-BR" sz="1800" dirty="0">
                <a:solidFill>
                  <a:schemeClr val="tx2"/>
                </a:solidFill>
                <a:effectLst>
                  <a:outerShdw blurRad="38100" dist="38100" dir="2700000" algn="tl">
                    <a:srgbClr val="000000">
                      <a:alpha val="43137"/>
                    </a:srgbClr>
                  </a:outerShdw>
                </a:effectLst>
              </a:rPr>
              <a:t>= </a:t>
            </a:r>
            <a:r>
              <a:rPr lang="pt-BR" sz="1800" dirty="0" smtClean="0">
                <a:solidFill>
                  <a:schemeClr val="tx2"/>
                </a:solidFill>
                <a:effectLst>
                  <a:outerShdw blurRad="38100" dist="38100" dir="2700000" algn="tl">
                    <a:srgbClr val="000000">
                      <a:alpha val="43137"/>
                    </a:srgbClr>
                  </a:outerShdw>
                </a:effectLst>
              </a:rPr>
              <a:t> </a:t>
            </a:r>
            <a:r>
              <a:rPr lang="pt-BR" sz="1800" dirty="0" smtClean="0">
                <a:solidFill>
                  <a:srgbClr val="0070C0"/>
                </a:solidFill>
                <a:effectLst>
                  <a:outerShdw blurRad="38100" dist="38100" dir="2700000" algn="tl">
                    <a:srgbClr val="000000">
                      <a:alpha val="43137"/>
                    </a:srgbClr>
                  </a:outerShdw>
                </a:effectLst>
              </a:rPr>
              <a:t>8</a:t>
            </a:r>
            <a:r>
              <a:rPr lang="pt-BR" sz="1800" dirty="0" smtClean="0">
                <a:solidFill>
                  <a:schemeClr val="tx2"/>
                </a:solidFill>
                <a:effectLst>
                  <a:outerShdw blurRad="38100" dist="38100" dir="2700000" algn="tl">
                    <a:srgbClr val="000000">
                      <a:alpha val="43137"/>
                    </a:srgbClr>
                  </a:outerShdw>
                </a:effectLst>
              </a:rPr>
              <a:t> </a:t>
            </a:r>
            <a:r>
              <a:rPr lang="pt-BR" sz="1800" dirty="0">
                <a:solidFill>
                  <a:schemeClr val="tx2"/>
                </a:solidFill>
                <a:effectLst>
                  <a:outerShdw blurRad="38100" dist="38100" dir="2700000" algn="tl">
                    <a:srgbClr val="000000">
                      <a:alpha val="43137"/>
                    </a:srgbClr>
                  </a:outerShdw>
                </a:effectLst>
              </a:rPr>
              <a:t>R </a:t>
            </a:r>
            <a:r>
              <a:rPr lang="pt-BR" sz="1800" dirty="0" smtClean="0">
                <a:solidFill>
                  <a:schemeClr val="tx2"/>
                </a:solidFill>
                <a:effectLst>
                  <a:outerShdw blurRad="38100" dist="38100" dir="2700000" algn="tl">
                    <a:srgbClr val="000000">
                      <a:alpha val="43137"/>
                    </a:srgbClr>
                  </a:outerShdw>
                </a:effectLst>
              </a:rPr>
              <a:t>2</a:t>
            </a:r>
          </a:p>
          <a:p>
            <a:pPr marL="0" indent="0">
              <a:lnSpc>
                <a:spcPct val="100000"/>
              </a:lnSpc>
              <a:spcAft>
                <a:spcPts val="0"/>
              </a:spcAft>
              <a:buFont typeface="Wingdings" pitchFamily="2" charset="2"/>
              <a:buNone/>
            </a:pPr>
            <a:r>
              <a:rPr lang="pt-BR" sz="1800" dirty="0" smtClean="0">
                <a:solidFill>
                  <a:schemeClr val="tx2"/>
                </a:solidFill>
                <a:effectLst>
                  <a:outerShdw blurRad="38100" dist="38100" dir="2700000" algn="tl">
                    <a:srgbClr val="000000">
                      <a:alpha val="43137"/>
                    </a:srgbClr>
                  </a:outerShdw>
                </a:effectLst>
              </a:rPr>
              <a:t>hexadezimal:     </a:t>
            </a:r>
            <a:r>
              <a:rPr lang="pt-BR" sz="1400" dirty="0" smtClean="0">
                <a:solidFill>
                  <a:schemeClr val="tx2"/>
                </a:solidFill>
                <a:effectLst>
                  <a:outerShdw blurRad="38100" dist="38100" dir="2700000" algn="tl">
                    <a:srgbClr val="000000">
                      <a:alpha val="43137"/>
                    </a:srgbClr>
                  </a:outerShdw>
                </a:effectLst>
              </a:rPr>
              <a:t>  </a:t>
            </a:r>
            <a:r>
              <a:rPr lang="pt-BR" sz="1800" dirty="0" smtClean="0">
                <a:solidFill>
                  <a:schemeClr val="tx2"/>
                </a:solidFill>
                <a:effectLst>
                  <a:outerShdw blurRad="38100" dist="38100" dir="2700000" algn="tl">
                    <a:srgbClr val="000000">
                      <a:alpha val="43137"/>
                    </a:srgbClr>
                  </a:outerShdw>
                </a:effectLst>
              </a:rPr>
              <a:t>   </a:t>
            </a:r>
            <a:r>
              <a:rPr lang="pt-BR" sz="1800" dirty="0" smtClean="0">
                <a:solidFill>
                  <a:srgbClr val="0070C0"/>
                </a:solidFill>
                <a:effectLst>
                  <a:outerShdw blurRad="38100" dist="38100" dir="2700000" algn="tl">
                    <a:srgbClr val="000000">
                      <a:alpha val="43137"/>
                    </a:srgbClr>
                  </a:outerShdw>
                </a:effectLst>
              </a:rPr>
              <a:t>8</a:t>
            </a:r>
            <a:r>
              <a:rPr lang="pt-BR" sz="1800" dirty="0" smtClean="0">
                <a:solidFill>
                  <a:schemeClr val="tx2"/>
                </a:solidFill>
                <a:effectLst>
                  <a:outerShdw blurRad="38100" dist="38100" dir="2700000" algn="tl">
                    <a:srgbClr val="000000">
                      <a:alpha val="43137"/>
                    </a:srgbClr>
                  </a:outerShdw>
                </a:effectLst>
              </a:rPr>
              <a:t> / 16 </a:t>
            </a:r>
            <a:r>
              <a:rPr lang="pt-BR" sz="1100" dirty="0" smtClean="0">
                <a:solidFill>
                  <a:schemeClr val="tx2"/>
                </a:solidFill>
                <a:effectLst>
                  <a:outerShdw blurRad="38100" dist="38100" dir="2700000" algn="tl">
                    <a:srgbClr val="000000">
                      <a:alpha val="43137"/>
                    </a:srgbClr>
                  </a:outerShdw>
                </a:effectLst>
              </a:rPr>
              <a:t> </a:t>
            </a:r>
            <a:r>
              <a:rPr lang="pt-BR" sz="700" dirty="0">
                <a:solidFill>
                  <a:schemeClr val="tx2"/>
                </a:solidFill>
                <a:effectLst>
                  <a:outerShdw blurRad="38100" dist="38100" dir="2700000" algn="tl">
                    <a:srgbClr val="000000">
                      <a:alpha val="43137"/>
                    </a:srgbClr>
                  </a:outerShdw>
                </a:effectLst>
              </a:rPr>
              <a:t> </a:t>
            </a:r>
            <a:r>
              <a:rPr lang="pt-BR" sz="1800" dirty="0" smtClean="0">
                <a:solidFill>
                  <a:schemeClr val="tx2"/>
                </a:solidFill>
                <a:effectLst>
                  <a:outerShdw blurRad="38100" dist="38100" dir="2700000" algn="tl">
                    <a:srgbClr val="000000">
                      <a:alpha val="43137"/>
                    </a:srgbClr>
                  </a:outerShdw>
                </a:effectLst>
              </a:rPr>
              <a:t>=  0 R </a:t>
            </a:r>
            <a:r>
              <a:rPr lang="pt-BR" sz="1800" dirty="0" smtClean="0">
                <a:solidFill>
                  <a:srgbClr val="FF0000"/>
                </a:solidFill>
                <a:effectLst>
                  <a:outerShdw blurRad="38100" dist="38100" dir="2700000" algn="tl">
                    <a:srgbClr val="000000">
                      <a:alpha val="43137"/>
                    </a:srgbClr>
                  </a:outerShdw>
                </a:effectLst>
              </a:rPr>
              <a:t>8</a:t>
            </a:r>
            <a:r>
              <a:rPr lang="pt-BR" sz="1800" dirty="0" smtClean="0">
                <a:solidFill>
                  <a:schemeClr val="tx2"/>
                </a:solidFill>
                <a:effectLst>
                  <a:outerShdw blurRad="38100" dist="38100" dir="2700000" algn="tl">
                    <a:srgbClr val="000000">
                      <a:alpha val="43137"/>
                    </a:srgbClr>
                  </a:outerShdw>
                </a:effectLst>
              </a:rPr>
              <a:t>	</a:t>
            </a:r>
            <a:endParaRPr lang="de-DE" sz="1800" dirty="0">
              <a:solidFill>
                <a:schemeClr val="tx2"/>
              </a:solidFill>
              <a:effectLst>
                <a:outerShdw blurRad="38100" dist="38100" dir="2700000" algn="tl">
                  <a:srgbClr val="000000">
                    <a:alpha val="43137"/>
                  </a:srgbClr>
                </a:outerShdw>
              </a:effectLst>
            </a:endParaRPr>
          </a:p>
        </p:txBody>
      </p:sp>
      <p:cxnSp>
        <p:nvCxnSpPr>
          <p:cNvPr id="31" name="Gerade Verbindung mit Pfeil 30"/>
          <p:cNvCxnSpPr/>
          <p:nvPr/>
        </p:nvCxnSpPr>
        <p:spPr>
          <a:xfrm flipV="1">
            <a:off x="8956946" y="4179864"/>
            <a:ext cx="0" cy="1348580"/>
          </a:xfrm>
          <a:prstGeom prst="straightConnector1">
            <a:avLst/>
          </a:prstGeom>
          <a:ln w="76200">
            <a:solidFill>
              <a:schemeClr val="tx2"/>
            </a:solidFill>
            <a:tailEnd type="triangl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32" name="Textfeld 31"/>
          <p:cNvSpPr txBox="1"/>
          <p:nvPr/>
        </p:nvSpPr>
        <p:spPr>
          <a:xfrm>
            <a:off x="8712420" y="3812223"/>
            <a:ext cx="489051" cy="367641"/>
          </a:xfrm>
          <a:prstGeom prst="rect">
            <a:avLst/>
          </a:prstGeom>
          <a:noFill/>
        </p:spPr>
        <p:txBody>
          <a:bodyPr wrap="square" rtlCol="0">
            <a:spAutoFit/>
          </a:bodyPr>
          <a:lstStyle/>
          <a:p>
            <a:r>
              <a:rPr lang="de-DE" dirty="0" smtClean="0">
                <a:solidFill>
                  <a:srgbClr val="FF0000"/>
                </a:solidFill>
                <a:effectLst>
                  <a:outerShdw blurRad="38100" dist="38100" dir="2700000" algn="tl">
                    <a:srgbClr val="000000">
                      <a:alpha val="43137"/>
                    </a:srgbClr>
                  </a:outerShdw>
                </a:effectLst>
                <a:latin typeface="Arial Regular"/>
              </a:rPr>
              <a:t>8</a:t>
            </a:r>
            <a:r>
              <a:rPr lang="de-DE" dirty="0" smtClean="0">
                <a:solidFill>
                  <a:schemeClr val="tx2"/>
                </a:solidFill>
                <a:effectLst>
                  <a:outerShdw blurRad="38100" dist="38100" dir="2700000" algn="tl">
                    <a:srgbClr val="000000">
                      <a:alpha val="43137"/>
                    </a:srgbClr>
                  </a:outerShdw>
                </a:effectLst>
                <a:latin typeface="Arial Regular"/>
              </a:rPr>
              <a:t>2</a:t>
            </a:r>
            <a:endParaRPr lang="de-DE" dirty="0">
              <a:solidFill>
                <a:schemeClr val="tx2"/>
              </a:solidFill>
              <a:effectLst>
                <a:outerShdw blurRad="38100" dist="38100" dir="2700000" algn="tl">
                  <a:srgbClr val="000000">
                    <a:alpha val="43137"/>
                  </a:srgbClr>
                </a:outerShdw>
              </a:effectLst>
              <a:latin typeface="Arial Regular"/>
            </a:endParaRPr>
          </a:p>
        </p:txBody>
      </p:sp>
    </p:spTree>
    <p:extLst>
      <p:ext uri="{BB962C8B-B14F-4D97-AF65-F5344CB8AC3E}">
        <p14:creationId xmlns:p14="http://schemas.microsoft.com/office/powerpoint/2010/main" val="63716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6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4681"/>
                            </p:stCondLst>
                            <p:childTnLst>
                              <p:par>
                                <p:cTn id="8" presetID="22" presetClass="entr" presetSubtype="4"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181"/>
                            </p:stCondLst>
                            <p:childTnLst>
                              <p:par>
                                <p:cTn id="12" presetID="1" presetClass="entr" presetSubtype="0" fill="hold" grpId="0" nodeType="afterEffect">
                                  <p:stCondLst>
                                    <p:cond delay="0"/>
                                  </p:stCondLst>
                                  <p:iterate type="lt">
                                    <p:tmAbs val="60"/>
                                  </p:iterate>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60"/>
                                  </p:iterate>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2341"/>
                            </p:stCondLst>
                            <p:childTnLst>
                              <p:par>
                                <p:cTn id="19" presetID="22" presetClass="entr" presetSubtype="4"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childTnLst>
                          </p:cTn>
                        </p:par>
                        <p:par>
                          <p:cTn id="22" fill="hold">
                            <p:stCondLst>
                              <p:cond delay="2841"/>
                            </p:stCondLst>
                            <p:childTnLst>
                              <p:par>
                                <p:cTn id="23" presetID="1" presetClass="entr" presetSubtype="0" fill="hold" grpId="0" nodeType="afterEffect">
                                  <p:stCondLst>
                                    <p:cond delay="0"/>
                                  </p:stCondLst>
                                  <p:iterate type="lt">
                                    <p:tmAbs val="60"/>
                                  </p:iterate>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60"/>
                                  </p:iterate>
                                  <p:childTnLst>
                                    <p:set>
                                      <p:cBhvr>
                                        <p:cTn id="28" dur="1" fill="hold">
                                          <p:stCondLst>
                                            <p:cond delay="0"/>
                                          </p:stCondLst>
                                        </p:cTn>
                                        <p:tgtEl>
                                          <p:spTgt spid="30"/>
                                        </p:tgtEl>
                                        <p:attrNameLst>
                                          <p:attrName>style.visibility</p:attrName>
                                        </p:attrNameLst>
                                      </p:cBhvr>
                                      <p:to>
                                        <p:strVal val="visible"/>
                                      </p:to>
                                    </p:set>
                                  </p:childTnLst>
                                </p:cTn>
                              </p:par>
                            </p:childTnLst>
                          </p:cTn>
                        </p:par>
                        <p:par>
                          <p:cTn id="29" fill="hold">
                            <p:stCondLst>
                              <p:cond delay="2281"/>
                            </p:stCondLst>
                            <p:childTnLst>
                              <p:par>
                                <p:cTn id="30" presetID="22" presetClass="entr" presetSubtype="4"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childTnLst>
                          </p:cTn>
                        </p:par>
                        <p:par>
                          <p:cTn id="33" fill="hold">
                            <p:stCondLst>
                              <p:cond delay="2781"/>
                            </p:stCondLst>
                            <p:childTnLst>
                              <p:par>
                                <p:cTn id="34" presetID="1" presetClass="entr" presetSubtype="0" fill="hold" grpId="0" nodeType="afterEffect">
                                  <p:stCondLst>
                                    <p:cond delay="0"/>
                                  </p:stCondLst>
                                  <p:iterate type="lt">
                                    <p:tmAbs val="60"/>
                                  </p:iterate>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0" grpId="0"/>
      <p:bldP spid="22" grpId="0"/>
      <p:bldP spid="30"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2C03746F-B42A-474D-94FA-02D6826DE614}" type="slidenum">
              <a:rPr lang="de-DE" smtClean="0"/>
              <a:t>48</a:t>
            </a:fld>
            <a:endParaRPr lang="de-DE" dirty="0"/>
          </a:p>
        </p:txBody>
      </p:sp>
      <p:sp>
        <p:nvSpPr>
          <p:cNvPr id="3" name="Textplatzhalter 2"/>
          <p:cNvSpPr>
            <a:spLocks noGrp="1"/>
          </p:cNvSpPr>
          <p:nvPr>
            <p:ph type="body" sz="quarter" idx="15"/>
          </p:nvPr>
        </p:nvSpPr>
        <p:spPr/>
        <p:txBody>
          <a:bodyPr/>
          <a:lstStyle/>
          <a:p>
            <a:pPr algn="ctr"/>
            <a:r>
              <a:rPr lang="de-DE" sz="2800" dirty="0" smtClean="0"/>
              <a:t>Zahlensysteme – Einer und Zweierkomplement</a:t>
            </a:r>
            <a:endParaRPr lang="de-DE" sz="2800" dirty="0"/>
          </a:p>
        </p:txBody>
      </p:sp>
      <p:graphicFrame>
        <p:nvGraphicFramePr>
          <p:cNvPr id="4" name="Tabelle 3">
            <a:extLst>
              <a:ext uri="{FF2B5EF4-FFF2-40B4-BE49-F238E27FC236}">
                <a16:creationId xmlns:a16="http://schemas.microsoft.com/office/drawing/2014/main" id="{6CA77801-FE95-4FAC-9787-4714254C87D2}"/>
              </a:ext>
            </a:extLst>
          </p:cNvPr>
          <p:cNvGraphicFramePr>
            <a:graphicFrameLocks noGrp="1"/>
          </p:cNvGraphicFramePr>
          <p:nvPr>
            <p:extLst>
              <p:ext uri="{D42A27DB-BD31-4B8C-83A1-F6EECF244321}">
                <p14:modId xmlns:p14="http://schemas.microsoft.com/office/powerpoint/2010/main" val="2775042843"/>
              </p:ext>
            </p:extLst>
          </p:nvPr>
        </p:nvGraphicFramePr>
        <p:xfrm>
          <a:off x="247710" y="1534314"/>
          <a:ext cx="9347008" cy="741680"/>
        </p:xfrm>
        <a:graphic>
          <a:graphicData uri="http://schemas.openxmlformats.org/drawingml/2006/table">
            <a:tbl>
              <a:tblPr firstRow="1" bandRow="1">
                <a:tableStyleId>{5C22544A-7EE6-4342-B048-85BDC9FD1C3A}</a:tableStyleId>
              </a:tblPr>
              <a:tblGrid>
                <a:gridCol w="584188">
                  <a:extLst>
                    <a:ext uri="{9D8B030D-6E8A-4147-A177-3AD203B41FA5}">
                      <a16:colId xmlns:a16="http://schemas.microsoft.com/office/drawing/2014/main" val="3257722912"/>
                    </a:ext>
                  </a:extLst>
                </a:gridCol>
                <a:gridCol w="584188">
                  <a:extLst>
                    <a:ext uri="{9D8B030D-6E8A-4147-A177-3AD203B41FA5}">
                      <a16:colId xmlns:a16="http://schemas.microsoft.com/office/drawing/2014/main" val="1955045466"/>
                    </a:ext>
                  </a:extLst>
                </a:gridCol>
                <a:gridCol w="584188">
                  <a:extLst>
                    <a:ext uri="{9D8B030D-6E8A-4147-A177-3AD203B41FA5}">
                      <a16:colId xmlns:a16="http://schemas.microsoft.com/office/drawing/2014/main" val="1558455742"/>
                    </a:ext>
                  </a:extLst>
                </a:gridCol>
                <a:gridCol w="584188">
                  <a:extLst>
                    <a:ext uri="{9D8B030D-6E8A-4147-A177-3AD203B41FA5}">
                      <a16:colId xmlns:a16="http://schemas.microsoft.com/office/drawing/2014/main" val="3112651787"/>
                    </a:ext>
                  </a:extLst>
                </a:gridCol>
                <a:gridCol w="584188">
                  <a:extLst>
                    <a:ext uri="{9D8B030D-6E8A-4147-A177-3AD203B41FA5}">
                      <a16:colId xmlns:a16="http://schemas.microsoft.com/office/drawing/2014/main" val="622444258"/>
                    </a:ext>
                  </a:extLst>
                </a:gridCol>
                <a:gridCol w="584188">
                  <a:extLst>
                    <a:ext uri="{9D8B030D-6E8A-4147-A177-3AD203B41FA5}">
                      <a16:colId xmlns:a16="http://schemas.microsoft.com/office/drawing/2014/main" val="1883382947"/>
                    </a:ext>
                  </a:extLst>
                </a:gridCol>
                <a:gridCol w="584188">
                  <a:extLst>
                    <a:ext uri="{9D8B030D-6E8A-4147-A177-3AD203B41FA5}">
                      <a16:colId xmlns:a16="http://schemas.microsoft.com/office/drawing/2014/main" val="3932548940"/>
                    </a:ext>
                  </a:extLst>
                </a:gridCol>
                <a:gridCol w="584188">
                  <a:extLst>
                    <a:ext uri="{9D8B030D-6E8A-4147-A177-3AD203B41FA5}">
                      <a16:colId xmlns:a16="http://schemas.microsoft.com/office/drawing/2014/main" val="4004628856"/>
                    </a:ext>
                  </a:extLst>
                </a:gridCol>
                <a:gridCol w="584188">
                  <a:extLst>
                    <a:ext uri="{9D8B030D-6E8A-4147-A177-3AD203B41FA5}">
                      <a16:colId xmlns:a16="http://schemas.microsoft.com/office/drawing/2014/main" val="3658122585"/>
                    </a:ext>
                  </a:extLst>
                </a:gridCol>
                <a:gridCol w="584188">
                  <a:extLst>
                    <a:ext uri="{9D8B030D-6E8A-4147-A177-3AD203B41FA5}">
                      <a16:colId xmlns:a16="http://schemas.microsoft.com/office/drawing/2014/main" val="2055104813"/>
                    </a:ext>
                  </a:extLst>
                </a:gridCol>
                <a:gridCol w="584188">
                  <a:extLst>
                    <a:ext uri="{9D8B030D-6E8A-4147-A177-3AD203B41FA5}">
                      <a16:colId xmlns:a16="http://schemas.microsoft.com/office/drawing/2014/main" val="2682462239"/>
                    </a:ext>
                  </a:extLst>
                </a:gridCol>
                <a:gridCol w="584188">
                  <a:extLst>
                    <a:ext uri="{9D8B030D-6E8A-4147-A177-3AD203B41FA5}">
                      <a16:colId xmlns:a16="http://schemas.microsoft.com/office/drawing/2014/main" val="3682924930"/>
                    </a:ext>
                  </a:extLst>
                </a:gridCol>
                <a:gridCol w="584188">
                  <a:extLst>
                    <a:ext uri="{9D8B030D-6E8A-4147-A177-3AD203B41FA5}">
                      <a16:colId xmlns:a16="http://schemas.microsoft.com/office/drawing/2014/main" val="3109180862"/>
                    </a:ext>
                  </a:extLst>
                </a:gridCol>
                <a:gridCol w="584188">
                  <a:extLst>
                    <a:ext uri="{9D8B030D-6E8A-4147-A177-3AD203B41FA5}">
                      <a16:colId xmlns:a16="http://schemas.microsoft.com/office/drawing/2014/main" val="1430297329"/>
                    </a:ext>
                  </a:extLst>
                </a:gridCol>
                <a:gridCol w="584188">
                  <a:extLst>
                    <a:ext uri="{9D8B030D-6E8A-4147-A177-3AD203B41FA5}">
                      <a16:colId xmlns:a16="http://schemas.microsoft.com/office/drawing/2014/main" val="1763183397"/>
                    </a:ext>
                  </a:extLst>
                </a:gridCol>
                <a:gridCol w="584188">
                  <a:extLst>
                    <a:ext uri="{9D8B030D-6E8A-4147-A177-3AD203B41FA5}">
                      <a16:colId xmlns:a16="http://schemas.microsoft.com/office/drawing/2014/main" val="2650639530"/>
                    </a:ext>
                  </a:extLst>
                </a:gridCol>
              </a:tblGrid>
              <a:tr h="370840">
                <a:tc>
                  <a:txBody>
                    <a:bodyPr/>
                    <a:lstStyle/>
                    <a:p>
                      <a:pPr algn="ctr"/>
                      <a:r>
                        <a:rPr lang="de-DE" dirty="0"/>
                        <a:t>-8</a:t>
                      </a:r>
                    </a:p>
                  </a:txBody>
                  <a:tcPr>
                    <a:solidFill>
                      <a:schemeClr val="tx2"/>
                    </a:solidFill>
                  </a:tcPr>
                </a:tc>
                <a:tc>
                  <a:txBody>
                    <a:bodyPr/>
                    <a:lstStyle/>
                    <a:p>
                      <a:pPr algn="ctr"/>
                      <a:r>
                        <a:rPr lang="de-DE" dirty="0"/>
                        <a:t>-7</a:t>
                      </a:r>
                    </a:p>
                  </a:txBody>
                  <a:tcPr>
                    <a:solidFill>
                      <a:schemeClr val="tx2"/>
                    </a:solidFill>
                  </a:tcPr>
                </a:tc>
                <a:tc>
                  <a:txBody>
                    <a:bodyPr/>
                    <a:lstStyle/>
                    <a:p>
                      <a:pPr algn="ctr"/>
                      <a:r>
                        <a:rPr lang="de-DE" dirty="0"/>
                        <a:t>-6</a:t>
                      </a:r>
                    </a:p>
                  </a:txBody>
                  <a:tcPr>
                    <a:solidFill>
                      <a:schemeClr val="tx2"/>
                    </a:solidFill>
                  </a:tcPr>
                </a:tc>
                <a:tc>
                  <a:txBody>
                    <a:bodyPr/>
                    <a:lstStyle/>
                    <a:p>
                      <a:pPr algn="ctr"/>
                      <a:r>
                        <a:rPr lang="de-DE" dirty="0"/>
                        <a:t>-5</a:t>
                      </a:r>
                    </a:p>
                  </a:txBody>
                  <a:tcPr>
                    <a:solidFill>
                      <a:schemeClr val="tx2"/>
                    </a:solidFill>
                  </a:tcPr>
                </a:tc>
                <a:tc>
                  <a:txBody>
                    <a:bodyPr/>
                    <a:lstStyle/>
                    <a:p>
                      <a:pPr algn="ctr"/>
                      <a:r>
                        <a:rPr lang="de-DE" dirty="0"/>
                        <a:t>-4</a:t>
                      </a:r>
                    </a:p>
                  </a:txBody>
                  <a:tcPr>
                    <a:solidFill>
                      <a:schemeClr val="tx2"/>
                    </a:solidFill>
                  </a:tcPr>
                </a:tc>
                <a:tc>
                  <a:txBody>
                    <a:bodyPr/>
                    <a:lstStyle/>
                    <a:p>
                      <a:pPr algn="ctr"/>
                      <a:r>
                        <a:rPr lang="de-DE" dirty="0"/>
                        <a:t>-3</a:t>
                      </a:r>
                    </a:p>
                  </a:txBody>
                  <a:tcPr>
                    <a:solidFill>
                      <a:schemeClr val="tx2"/>
                    </a:solidFill>
                  </a:tcPr>
                </a:tc>
                <a:tc>
                  <a:txBody>
                    <a:bodyPr/>
                    <a:lstStyle/>
                    <a:p>
                      <a:pPr algn="ctr"/>
                      <a:r>
                        <a:rPr lang="de-DE" dirty="0"/>
                        <a:t>-2</a:t>
                      </a:r>
                    </a:p>
                  </a:txBody>
                  <a:tcPr>
                    <a:solidFill>
                      <a:schemeClr val="tx2"/>
                    </a:solidFill>
                  </a:tcPr>
                </a:tc>
                <a:tc>
                  <a:txBody>
                    <a:bodyPr/>
                    <a:lstStyle/>
                    <a:p>
                      <a:pPr algn="ctr"/>
                      <a:r>
                        <a:rPr lang="de-DE" dirty="0"/>
                        <a:t>-1</a:t>
                      </a:r>
                    </a:p>
                  </a:txBody>
                  <a:tcPr>
                    <a:solidFill>
                      <a:schemeClr val="tx2"/>
                    </a:solidFill>
                  </a:tcPr>
                </a:tc>
                <a:tc>
                  <a:txBody>
                    <a:bodyPr/>
                    <a:lstStyle/>
                    <a:p>
                      <a:pPr algn="ctr"/>
                      <a:r>
                        <a:rPr lang="de-DE" dirty="0"/>
                        <a:t>0</a:t>
                      </a:r>
                    </a:p>
                  </a:txBody>
                  <a:tcPr>
                    <a:solidFill>
                      <a:schemeClr val="tx2"/>
                    </a:solidFill>
                  </a:tcPr>
                </a:tc>
                <a:tc>
                  <a:txBody>
                    <a:bodyPr/>
                    <a:lstStyle/>
                    <a:p>
                      <a:pPr algn="ctr"/>
                      <a:r>
                        <a:rPr lang="de-DE" dirty="0"/>
                        <a:t>1</a:t>
                      </a:r>
                    </a:p>
                  </a:txBody>
                  <a:tcPr>
                    <a:solidFill>
                      <a:schemeClr val="tx2"/>
                    </a:solidFill>
                  </a:tcPr>
                </a:tc>
                <a:tc>
                  <a:txBody>
                    <a:bodyPr/>
                    <a:lstStyle/>
                    <a:p>
                      <a:pPr algn="ctr"/>
                      <a:r>
                        <a:rPr lang="de-DE" dirty="0"/>
                        <a:t>2</a:t>
                      </a:r>
                    </a:p>
                  </a:txBody>
                  <a:tcPr>
                    <a:solidFill>
                      <a:schemeClr val="tx2"/>
                    </a:solidFill>
                  </a:tcPr>
                </a:tc>
                <a:tc>
                  <a:txBody>
                    <a:bodyPr/>
                    <a:lstStyle/>
                    <a:p>
                      <a:pPr algn="ctr"/>
                      <a:r>
                        <a:rPr lang="de-DE" dirty="0"/>
                        <a:t>3</a:t>
                      </a:r>
                    </a:p>
                  </a:txBody>
                  <a:tcPr>
                    <a:solidFill>
                      <a:schemeClr val="tx2"/>
                    </a:solidFill>
                  </a:tcPr>
                </a:tc>
                <a:tc>
                  <a:txBody>
                    <a:bodyPr/>
                    <a:lstStyle/>
                    <a:p>
                      <a:pPr algn="ctr"/>
                      <a:r>
                        <a:rPr lang="de-DE" dirty="0"/>
                        <a:t>4</a:t>
                      </a:r>
                    </a:p>
                  </a:txBody>
                  <a:tcPr>
                    <a:solidFill>
                      <a:schemeClr val="tx2"/>
                    </a:solidFill>
                  </a:tcPr>
                </a:tc>
                <a:tc>
                  <a:txBody>
                    <a:bodyPr/>
                    <a:lstStyle/>
                    <a:p>
                      <a:pPr algn="ctr"/>
                      <a:r>
                        <a:rPr lang="de-DE" dirty="0"/>
                        <a:t>5</a:t>
                      </a:r>
                    </a:p>
                  </a:txBody>
                  <a:tcPr>
                    <a:solidFill>
                      <a:schemeClr val="tx2"/>
                    </a:solidFill>
                  </a:tcPr>
                </a:tc>
                <a:tc>
                  <a:txBody>
                    <a:bodyPr/>
                    <a:lstStyle/>
                    <a:p>
                      <a:pPr algn="ctr"/>
                      <a:r>
                        <a:rPr lang="de-DE" dirty="0"/>
                        <a:t>6</a:t>
                      </a:r>
                    </a:p>
                  </a:txBody>
                  <a:tcPr>
                    <a:solidFill>
                      <a:schemeClr val="tx2"/>
                    </a:solidFill>
                  </a:tcPr>
                </a:tc>
                <a:tc>
                  <a:txBody>
                    <a:bodyPr/>
                    <a:lstStyle/>
                    <a:p>
                      <a:pPr algn="ctr"/>
                      <a:r>
                        <a:rPr lang="de-DE" dirty="0"/>
                        <a:t>7</a:t>
                      </a:r>
                    </a:p>
                  </a:txBody>
                  <a:tcPr>
                    <a:solidFill>
                      <a:schemeClr val="tx2"/>
                    </a:solidFill>
                  </a:tcPr>
                </a:tc>
                <a:extLst>
                  <a:ext uri="{0D108BD9-81ED-4DB2-BD59-A6C34878D82A}">
                    <a16:rowId xmlns:a16="http://schemas.microsoft.com/office/drawing/2014/main" val="2050191322"/>
                  </a:ext>
                </a:extLst>
              </a:tr>
              <a:tr h="370840">
                <a:tc>
                  <a:txBody>
                    <a:bodyPr/>
                    <a:lstStyle/>
                    <a:p>
                      <a:pPr algn="ctr"/>
                      <a:r>
                        <a:rPr lang="de-DE" sz="1400" b="1" dirty="0"/>
                        <a:t>1000</a:t>
                      </a:r>
                    </a:p>
                  </a:txBody>
                  <a:tcPr anchor="ctr">
                    <a:solidFill>
                      <a:schemeClr val="tx2">
                        <a:lumMod val="40000"/>
                        <a:lumOff val="60000"/>
                      </a:schemeClr>
                    </a:solidFill>
                  </a:tcPr>
                </a:tc>
                <a:tc>
                  <a:txBody>
                    <a:bodyPr/>
                    <a:lstStyle/>
                    <a:p>
                      <a:pPr algn="ctr"/>
                      <a:r>
                        <a:rPr lang="de-DE" sz="1400" b="1" dirty="0"/>
                        <a:t>1001</a:t>
                      </a:r>
                    </a:p>
                  </a:txBody>
                  <a:tcPr anchor="ctr">
                    <a:solidFill>
                      <a:schemeClr val="tx2">
                        <a:lumMod val="40000"/>
                        <a:lumOff val="60000"/>
                      </a:schemeClr>
                    </a:solidFill>
                  </a:tcPr>
                </a:tc>
                <a:tc>
                  <a:txBody>
                    <a:bodyPr/>
                    <a:lstStyle/>
                    <a:p>
                      <a:pPr algn="ctr"/>
                      <a:r>
                        <a:rPr lang="de-DE" sz="1400" b="1" dirty="0"/>
                        <a:t>1010</a:t>
                      </a:r>
                    </a:p>
                  </a:txBody>
                  <a:tcPr anchor="ctr">
                    <a:solidFill>
                      <a:schemeClr val="tx2">
                        <a:lumMod val="40000"/>
                        <a:lumOff val="60000"/>
                      </a:schemeClr>
                    </a:solidFill>
                  </a:tcPr>
                </a:tc>
                <a:tc>
                  <a:txBody>
                    <a:bodyPr/>
                    <a:lstStyle/>
                    <a:p>
                      <a:pPr algn="ctr"/>
                      <a:r>
                        <a:rPr lang="de-DE" sz="1400" b="1" dirty="0"/>
                        <a:t>1011</a:t>
                      </a:r>
                    </a:p>
                  </a:txBody>
                  <a:tcPr anchor="ctr">
                    <a:solidFill>
                      <a:schemeClr val="tx2">
                        <a:lumMod val="40000"/>
                        <a:lumOff val="60000"/>
                      </a:schemeClr>
                    </a:solidFill>
                  </a:tcPr>
                </a:tc>
                <a:tc>
                  <a:txBody>
                    <a:bodyPr/>
                    <a:lstStyle/>
                    <a:p>
                      <a:pPr algn="ctr"/>
                      <a:r>
                        <a:rPr lang="de-DE" sz="1400" b="1" dirty="0"/>
                        <a:t>1100</a:t>
                      </a:r>
                    </a:p>
                  </a:txBody>
                  <a:tcPr anchor="ctr">
                    <a:solidFill>
                      <a:schemeClr val="tx2">
                        <a:lumMod val="40000"/>
                        <a:lumOff val="60000"/>
                      </a:schemeClr>
                    </a:solidFill>
                  </a:tcPr>
                </a:tc>
                <a:tc>
                  <a:txBody>
                    <a:bodyPr/>
                    <a:lstStyle/>
                    <a:p>
                      <a:pPr algn="ctr"/>
                      <a:r>
                        <a:rPr lang="de-DE" sz="1400" b="1" dirty="0"/>
                        <a:t>1101</a:t>
                      </a:r>
                    </a:p>
                  </a:txBody>
                  <a:tcPr anchor="ctr">
                    <a:solidFill>
                      <a:schemeClr val="tx2">
                        <a:lumMod val="40000"/>
                        <a:lumOff val="60000"/>
                      </a:schemeClr>
                    </a:solidFill>
                  </a:tcPr>
                </a:tc>
                <a:tc>
                  <a:txBody>
                    <a:bodyPr/>
                    <a:lstStyle/>
                    <a:p>
                      <a:pPr algn="ctr"/>
                      <a:r>
                        <a:rPr lang="de-DE" sz="1400" b="1" dirty="0"/>
                        <a:t>1110</a:t>
                      </a:r>
                    </a:p>
                  </a:txBody>
                  <a:tcPr anchor="ctr">
                    <a:solidFill>
                      <a:schemeClr val="tx2">
                        <a:lumMod val="40000"/>
                        <a:lumOff val="60000"/>
                      </a:schemeClr>
                    </a:solidFill>
                  </a:tcPr>
                </a:tc>
                <a:tc>
                  <a:txBody>
                    <a:bodyPr/>
                    <a:lstStyle/>
                    <a:p>
                      <a:pPr algn="ctr"/>
                      <a:r>
                        <a:rPr lang="de-DE" sz="1400" b="1" dirty="0"/>
                        <a:t>1111</a:t>
                      </a:r>
                    </a:p>
                  </a:txBody>
                  <a:tcPr anchor="ctr">
                    <a:solidFill>
                      <a:schemeClr val="tx2">
                        <a:lumMod val="40000"/>
                        <a:lumOff val="60000"/>
                      </a:schemeClr>
                    </a:solidFill>
                  </a:tcPr>
                </a:tc>
                <a:tc>
                  <a:txBody>
                    <a:bodyPr/>
                    <a:lstStyle/>
                    <a:p>
                      <a:pPr algn="ctr"/>
                      <a:r>
                        <a:rPr lang="de-DE" sz="1400" b="1" dirty="0"/>
                        <a:t>0000</a:t>
                      </a:r>
                    </a:p>
                  </a:txBody>
                  <a:tcPr anchor="ctr">
                    <a:solidFill>
                      <a:schemeClr val="tx2">
                        <a:lumMod val="40000"/>
                        <a:lumOff val="60000"/>
                      </a:schemeClr>
                    </a:solidFill>
                  </a:tcPr>
                </a:tc>
                <a:tc>
                  <a:txBody>
                    <a:bodyPr/>
                    <a:lstStyle/>
                    <a:p>
                      <a:pPr algn="ctr"/>
                      <a:r>
                        <a:rPr lang="de-DE" sz="1400" b="1" dirty="0"/>
                        <a:t>0001</a:t>
                      </a:r>
                    </a:p>
                  </a:txBody>
                  <a:tcPr anchor="ctr">
                    <a:solidFill>
                      <a:schemeClr val="tx2">
                        <a:lumMod val="40000"/>
                        <a:lumOff val="60000"/>
                      </a:schemeClr>
                    </a:solidFill>
                  </a:tcPr>
                </a:tc>
                <a:tc>
                  <a:txBody>
                    <a:bodyPr/>
                    <a:lstStyle/>
                    <a:p>
                      <a:pPr algn="ctr"/>
                      <a:r>
                        <a:rPr lang="de-DE" sz="1400" b="1" dirty="0"/>
                        <a:t>0010</a:t>
                      </a:r>
                    </a:p>
                  </a:txBody>
                  <a:tcPr anchor="ctr">
                    <a:solidFill>
                      <a:schemeClr val="tx2">
                        <a:lumMod val="40000"/>
                        <a:lumOff val="60000"/>
                      </a:schemeClr>
                    </a:solidFill>
                  </a:tcPr>
                </a:tc>
                <a:tc>
                  <a:txBody>
                    <a:bodyPr/>
                    <a:lstStyle/>
                    <a:p>
                      <a:pPr algn="ctr"/>
                      <a:r>
                        <a:rPr lang="de-DE" sz="1400" b="1" dirty="0"/>
                        <a:t>0011</a:t>
                      </a:r>
                    </a:p>
                  </a:txBody>
                  <a:tcPr anchor="ctr">
                    <a:solidFill>
                      <a:schemeClr val="tx2">
                        <a:lumMod val="40000"/>
                        <a:lumOff val="60000"/>
                      </a:schemeClr>
                    </a:solidFill>
                  </a:tcPr>
                </a:tc>
                <a:tc>
                  <a:txBody>
                    <a:bodyPr/>
                    <a:lstStyle/>
                    <a:p>
                      <a:pPr algn="ctr"/>
                      <a:r>
                        <a:rPr lang="de-DE" sz="1400" b="1" dirty="0"/>
                        <a:t>0100</a:t>
                      </a:r>
                    </a:p>
                  </a:txBody>
                  <a:tcPr anchor="ctr">
                    <a:solidFill>
                      <a:schemeClr val="tx2">
                        <a:lumMod val="40000"/>
                        <a:lumOff val="60000"/>
                      </a:schemeClr>
                    </a:solidFill>
                  </a:tcPr>
                </a:tc>
                <a:tc>
                  <a:txBody>
                    <a:bodyPr/>
                    <a:lstStyle/>
                    <a:p>
                      <a:pPr algn="ctr"/>
                      <a:r>
                        <a:rPr lang="de-DE" sz="1400" b="1" dirty="0"/>
                        <a:t>0101</a:t>
                      </a:r>
                    </a:p>
                  </a:txBody>
                  <a:tcPr anchor="ctr">
                    <a:solidFill>
                      <a:schemeClr val="tx2">
                        <a:lumMod val="40000"/>
                        <a:lumOff val="60000"/>
                      </a:schemeClr>
                    </a:solidFill>
                  </a:tcPr>
                </a:tc>
                <a:tc>
                  <a:txBody>
                    <a:bodyPr/>
                    <a:lstStyle/>
                    <a:p>
                      <a:pPr algn="ctr"/>
                      <a:r>
                        <a:rPr lang="de-DE" sz="1400" b="1" dirty="0"/>
                        <a:t>0110</a:t>
                      </a:r>
                    </a:p>
                  </a:txBody>
                  <a:tcPr anchor="ctr">
                    <a:solidFill>
                      <a:schemeClr val="tx2">
                        <a:lumMod val="40000"/>
                        <a:lumOff val="60000"/>
                      </a:schemeClr>
                    </a:solidFill>
                  </a:tcPr>
                </a:tc>
                <a:tc>
                  <a:txBody>
                    <a:bodyPr/>
                    <a:lstStyle/>
                    <a:p>
                      <a:pPr algn="ctr"/>
                      <a:r>
                        <a:rPr lang="de-DE" sz="1400" b="1" dirty="0"/>
                        <a:t>0111</a:t>
                      </a:r>
                    </a:p>
                  </a:txBody>
                  <a:tcPr anchor="ctr">
                    <a:solidFill>
                      <a:schemeClr val="tx2">
                        <a:lumMod val="40000"/>
                        <a:lumOff val="60000"/>
                      </a:schemeClr>
                    </a:solidFill>
                  </a:tcPr>
                </a:tc>
                <a:extLst>
                  <a:ext uri="{0D108BD9-81ED-4DB2-BD59-A6C34878D82A}">
                    <a16:rowId xmlns:a16="http://schemas.microsoft.com/office/drawing/2014/main" val="2244519995"/>
                  </a:ext>
                </a:extLst>
              </a:tr>
            </a:tbl>
          </a:graphicData>
        </a:graphic>
      </p:graphicFrame>
      <p:sp>
        <p:nvSpPr>
          <p:cNvPr id="5" name="Textplatzhalter 8">
            <a:extLst>
              <a:ext uri="{FF2B5EF4-FFF2-40B4-BE49-F238E27FC236}">
                <a16:creationId xmlns:a16="http://schemas.microsoft.com/office/drawing/2014/main" id="{483DDC6E-A491-4083-83E5-5A7DB67D77A1}"/>
              </a:ext>
            </a:extLst>
          </p:cNvPr>
          <p:cNvSpPr txBox="1">
            <a:spLocks/>
          </p:cNvSpPr>
          <p:nvPr/>
        </p:nvSpPr>
        <p:spPr>
          <a:xfrm>
            <a:off x="247710" y="989278"/>
            <a:ext cx="3853632" cy="472150"/>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252000" tIns="72000" rIns="252000" bIns="72000" anchor="ctr"/>
          <a:lstStyle>
            <a:lvl1pPr marL="342861" indent="-342861" algn="ctr">
              <a:spcBef>
                <a:spcPct val="20000"/>
              </a:spcBef>
              <a:buFont typeface="Arial" pitchFamily="34" charset="0"/>
              <a:buNone/>
              <a:defRPr sz="3000" b="1">
                <a:solidFill>
                  <a:schemeClr val="tx2"/>
                </a:solidFill>
                <a:latin typeface="Arial" pitchFamily="34" charset="0"/>
                <a:cs typeface="Arial" pitchFamily="34" charset="0"/>
              </a:defRPr>
            </a:lvl1pPr>
            <a:lvl2pPr marL="742866" indent="-285717">
              <a:spcBef>
                <a:spcPct val="20000"/>
              </a:spcBef>
              <a:buFont typeface="Arial" pitchFamily="34" charset="0"/>
              <a:buNone/>
              <a:defRPr sz="2800" b="1">
                <a:solidFill>
                  <a:schemeClr val="accent1"/>
                </a:solidFill>
                <a:latin typeface="Arial" pitchFamily="34" charset="0"/>
                <a:cs typeface="Arial" pitchFamily="34" charset="0"/>
              </a:defRPr>
            </a:lvl2pPr>
            <a:lvl3pPr marL="1142870" indent="-228574">
              <a:spcBef>
                <a:spcPct val="20000"/>
              </a:spcBef>
              <a:buFont typeface="Arial" pitchFamily="34" charset="0"/>
              <a:buNone/>
              <a:defRPr sz="2300" b="1">
                <a:solidFill>
                  <a:schemeClr val="accent1"/>
                </a:solidFill>
                <a:latin typeface="Arial" pitchFamily="34" charset="0"/>
                <a:cs typeface="Arial" pitchFamily="34" charset="0"/>
              </a:defRPr>
            </a:lvl3pPr>
            <a:lvl4pPr marL="1600017" indent="-228574">
              <a:spcBef>
                <a:spcPct val="20000"/>
              </a:spcBef>
              <a:buFont typeface="Arial" pitchFamily="34" charset="0"/>
              <a:buNone/>
              <a:defRPr sz="2000" b="1">
                <a:solidFill>
                  <a:schemeClr val="accent1"/>
                </a:solidFill>
                <a:latin typeface="Arial" pitchFamily="34" charset="0"/>
                <a:cs typeface="Arial" pitchFamily="34" charset="0"/>
              </a:defRPr>
            </a:lvl4pPr>
            <a:lvl5pPr marL="2057166" indent="-228574">
              <a:spcBef>
                <a:spcPct val="20000"/>
              </a:spcBef>
              <a:buFont typeface="Arial" pitchFamily="34" charset="0"/>
              <a:buNone/>
              <a:defRPr sz="2000" b="1">
                <a:solidFill>
                  <a:schemeClr val="accent1"/>
                </a:solidFill>
                <a:latin typeface="Arial" pitchFamily="34" charset="0"/>
                <a:cs typeface="Arial" pitchFamily="34" charset="0"/>
              </a:defRPr>
            </a:lvl5pPr>
            <a:lvl6pPr marL="2514314" indent="-228574">
              <a:spcBef>
                <a:spcPct val="20000"/>
              </a:spcBef>
              <a:buFont typeface="Arial" pitchFamily="34" charset="0"/>
              <a:buChar char="•"/>
              <a:defRPr sz="2000"/>
            </a:lvl6pPr>
            <a:lvl7pPr marL="2971462" indent="-228574">
              <a:spcBef>
                <a:spcPct val="20000"/>
              </a:spcBef>
              <a:buFont typeface="Arial" pitchFamily="34" charset="0"/>
              <a:buChar char="•"/>
              <a:defRPr sz="2000"/>
            </a:lvl7pPr>
            <a:lvl8pPr marL="3428610" indent="-228574">
              <a:spcBef>
                <a:spcPct val="20000"/>
              </a:spcBef>
              <a:buFont typeface="Arial" pitchFamily="34" charset="0"/>
              <a:buChar char="•"/>
              <a:defRPr sz="2000"/>
            </a:lvl8pPr>
            <a:lvl9pPr marL="3885758" indent="-228574">
              <a:spcBef>
                <a:spcPct val="20000"/>
              </a:spcBef>
              <a:buFont typeface="Arial" pitchFamily="34" charset="0"/>
              <a:buChar char="•"/>
              <a:defRPr sz="2000"/>
            </a:lvl9pPr>
          </a:lstStyle>
          <a:p>
            <a:r>
              <a:rPr lang="de-DE" sz="2600" dirty="0">
                <a:solidFill>
                  <a:schemeClr val="bg1"/>
                </a:solidFill>
                <a:sym typeface="Symbol"/>
              </a:rPr>
              <a:t>Zweierkomplement</a:t>
            </a:r>
            <a:endParaRPr lang="de-DE" sz="2600" dirty="0">
              <a:solidFill>
                <a:schemeClr val="bg1"/>
              </a:solidFill>
            </a:endParaRPr>
          </a:p>
        </p:txBody>
      </p:sp>
      <p:graphicFrame>
        <p:nvGraphicFramePr>
          <p:cNvPr id="6" name="Tabelle 5">
            <a:extLst>
              <a:ext uri="{FF2B5EF4-FFF2-40B4-BE49-F238E27FC236}">
                <a16:creationId xmlns:a16="http://schemas.microsoft.com/office/drawing/2014/main" id="{1C67064B-F116-4E53-85C6-BC263B399E7D}"/>
              </a:ext>
            </a:extLst>
          </p:cNvPr>
          <p:cNvGraphicFramePr>
            <a:graphicFrameLocks noGrp="1"/>
          </p:cNvGraphicFramePr>
          <p:nvPr>
            <p:extLst>
              <p:ext uri="{D42A27DB-BD31-4B8C-83A1-F6EECF244321}">
                <p14:modId xmlns:p14="http://schemas.microsoft.com/office/powerpoint/2010/main" val="323100118"/>
              </p:ext>
            </p:extLst>
          </p:nvPr>
        </p:nvGraphicFramePr>
        <p:xfrm>
          <a:off x="247710" y="3109815"/>
          <a:ext cx="9347008" cy="741680"/>
        </p:xfrm>
        <a:graphic>
          <a:graphicData uri="http://schemas.openxmlformats.org/drawingml/2006/table">
            <a:tbl>
              <a:tblPr firstRow="1" bandRow="1">
                <a:tableStyleId>{5C22544A-7EE6-4342-B048-85BDC9FD1C3A}</a:tableStyleId>
              </a:tblPr>
              <a:tblGrid>
                <a:gridCol w="584188">
                  <a:extLst>
                    <a:ext uri="{9D8B030D-6E8A-4147-A177-3AD203B41FA5}">
                      <a16:colId xmlns:a16="http://schemas.microsoft.com/office/drawing/2014/main" val="3257722912"/>
                    </a:ext>
                  </a:extLst>
                </a:gridCol>
                <a:gridCol w="584188">
                  <a:extLst>
                    <a:ext uri="{9D8B030D-6E8A-4147-A177-3AD203B41FA5}">
                      <a16:colId xmlns:a16="http://schemas.microsoft.com/office/drawing/2014/main" val="1955045466"/>
                    </a:ext>
                  </a:extLst>
                </a:gridCol>
                <a:gridCol w="584188">
                  <a:extLst>
                    <a:ext uri="{9D8B030D-6E8A-4147-A177-3AD203B41FA5}">
                      <a16:colId xmlns:a16="http://schemas.microsoft.com/office/drawing/2014/main" val="1558455742"/>
                    </a:ext>
                  </a:extLst>
                </a:gridCol>
                <a:gridCol w="584188">
                  <a:extLst>
                    <a:ext uri="{9D8B030D-6E8A-4147-A177-3AD203B41FA5}">
                      <a16:colId xmlns:a16="http://schemas.microsoft.com/office/drawing/2014/main" val="3112651787"/>
                    </a:ext>
                  </a:extLst>
                </a:gridCol>
                <a:gridCol w="584188">
                  <a:extLst>
                    <a:ext uri="{9D8B030D-6E8A-4147-A177-3AD203B41FA5}">
                      <a16:colId xmlns:a16="http://schemas.microsoft.com/office/drawing/2014/main" val="622444258"/>
                    </a:ext>
                  </a:extLst>
                </a:gridCol>
                <a:gridCol w="584188">
                  <a:extLst>
                    <a:ext uri="{9D8B030D-6E8A-4147-A177-3AD203B41FA5}">
                      <a16:colId xmlns:a16="http://schemas.microsoft.com/office/drawing/2014/main" val="1883382947"/>
                    </a:ext>
                  </a:extLst>
                </a:gridCol>
                <a:gridCol w="584188">
                  <a:extLst>
                    <a:ext uri="{9D8B030D-6E8A-4147-A177-3AD203B41FA5}">
                      <a16:colId xmlns:a16="http://schemas.microsoft.com/office/drawing/2014/main" val="3932548940"/>
                    </a:ext>
                  </a:extLst>
                </a:gridCol>
                <a:gridCol w="584188">
                  <a:extLst>
                    <a:ext uri="{9D8B030D-6E8A-4147-A177-3AD203B41FA5}">
                      <a16:colId xmlns:a16="http://schemas.microsoft.com/office/drawing/2014/main" val="4004628856"/>
                    </a:ext>
                  </a:extLst>
                </a:gridCol>
                <a:gridCol w="584188">
                  <a:extLst>
                    <a:ext uri="{9D8B030D-6E8A-4147-A177-3AD203B41FA5}">
                      <a16:colId xmlns:a16="http://schemas.microsoft.com/office/drawing/2014/main" val="3658122585"/>
                    </a:ext>
                  </a:extLst>
                </a:gridCol>
                <a:gridCol w="584188">
                  <a:extLst>
                    <a:ext uri="{9D8B030D-6E8A-4147-A177-3AD203B41FA5}">
                      <a16:colId xmlns:a16="http://schemas.microsoft.com/office/drawing/2014/main" val="2055104813"/>
                    </a:ext>
                  </a:extLst>
                </a:gridCol>
                <a:gridCol w="584188">
                  <a:extLst>
                    <a:ext uri="{9D8B030D-6E8A-4147-A177-3AD203B41FA5}">
                      <a16:colId xmlns:a16="http://schemas.microsoft.com/office/drawing/2014/main" val="2682462239"/>
                    </a:ext>
                  </a:extLst>
                </a:gridCol>
                <a:gridCol w="584188">
                  <a:extLst>
                    <a:ext uri="{9D8B030D-6E8A-4147-A177-3AD203B41FA5}">
                      <a16:colId xmlns:a16="http://schemas.microsoft.com/office/drawing/2014/main" val="3682924930"/>
                    </a:ext>
                  </a:extLst>
                </a:gridCol>
                <a:gridCol w="584188">
                  <a:extLst>
                    <a:ext uri="{9D8B030D-6E8A-4147-A177-3AD203B41FA5}">
                      <a16:colId xmlns:a16="http://schemas.microsoft.com/office/drawing/2014/main" val="3109180862"/>
                    </a:ext>
                  </a:extLst>
                </a:gridCol>
                <a:gridCol w="584188">
                  <a:extLst>
                    <a:ext uri="{9D8B030D-6E8A-4147-A177-3AD203B41FA5}">
                      <a16:colId xmlns:a16="http://schemas.microsoft.com/office/drawing/2014/main" val="1430297329"/>
                    </a:ext>
                  </a:extLst>
                </a:gridCol>
                <a:gridCol w="584188">
                  <a:extLst>
                    <a:ext uri="{9D8B030D-6E8A-4147-A177-3AD203B41FA5}">
                      <a16:colId xmlns:a16="http://schemas.microsoft.com/office/drawing/2014/main" val="1763183397"/>
                    </a:ext>
                  </a:extLst>
                </a:gridCol>
                <a:gridCol w="584188">
                  <a:extLst>
                    <a:ext uri="{9D8B030D-6E8A-4147-A177-3AD203B41FA5}">
                      <a16:colId xmlns:a16="http://schemas.microsoft.com/office/drawing/2014/main" val="2650639530"/>
                    </a:ext>
                  </a:extLst>
                </a:gridCol>
              </a:tblGrid>
              <a:tr h="370840">
                <a:tc>
                  <a:txBody>
                    <a:bodyPr/>
                    <a:lstStyle/>
                    <a:p>
                      <a:pPr algn="ctr"/>
                      <a:r>
                        <a:rPr lang="de-DE" dirty="0"/>
                        <a:t>-7</a:t>
                      </a:r>
                    </a:p>
                  </a:txBody>
                  <a:tcPr>
                    <a:solidFill>
                      <a:schemeClr val="tx2"/>
                    </a:solidFill>
                  </a:tcPr>
                </a:tc>
                <a:tc>
                  <a:txBody>
                    <a:bodyPr/>
                    <a:lstStyle/>
                    <a:p>
                      <a:pPr algn="ctr"/>
                      <a:r>
                        <a:rPr lang="de-DE" dirty="0"/>
                        <a:t>-6</a:t>
                      </a:r>
                    </a:p>
                  </a:txBody>
                  <a:tcPr>
                    <a:solidFill>
                      <a:schemeClr val="tx2"/>
                    </a:solidFill>
                  </a:tcPr>
                </a:tc>
                <a:tc>
                  <a:txBody>
                    <a:bodyPr/>
                    <a:lstStyle/>
                    <a:p>
                      <a:pPr algn="ctr"/>
                      <a:r>
                        <a:rPr lang="de-DE" dirty="0"/>
                        <a:t>-5</a:t>
                      </a:r>
                    </a:p>
                  </a:txBody>
                  <a:tcPr>
                    <a:solidFill>
                      <a:schemeClr val="tx2"/>
                    </a:solidFill>
                  </a:tcPr>
                </a:tc>
                <a:tc>
                  <a:txBody>
                    <a:bodyPr/>
                    <a:lstStyle/>
                    <a:p>
                      <a:pPr algn="ctr"/>
                      <a:r>
                        <a:rPr lang="de-DE" dirty="0"/>
                        <a:t>-4</a:t>
                      </a:r>
                    </a:p>
                  </a:txBody>
                  <a:tcPr>
                    <a:solidFill>
                      <a:schemeClr val="tx2"/>
                    </a:solidFill>
                  </a:tcPr>
                </a:tc>
                <a:tc>
                  <a:txBody>
                    <a:bodyPr/>
                    <a:lstStyle/>
                    <a:p>
                      <a:pPr algn="ctr"/>
                      <a:r>
                        <a:rPr lang="de-DE" dirty="0"/>
                        <a:t>-3</a:t>
                      </a:r>
                    </a:p>
                  </a:txBody>
                  <a:tcPr>
                    <a:solidFill>
                      <a:schemeClr val="tx2"/>
                    </a:solidFill>
                  </a:tcPr>
                </a:tc>
                <a:tc>
                  <a:txBody>
                    <a:bodyPr/>
                    <a:lstStyle/>
                    <a:p>
                      <a:pPr algn="ctr"/>
                      <a:r>
                        <a:rPr lang="de-DE" dirty="0"/>
                        <a:t>-2</a:t>
                      </a:r>
                    </a:p>
                  </a:txBody>
                  <a:tcPr>
                    <a:solidFill>
                      <a:schemeClr val="tx2"/>
                    </a:solidFill>
                  </a:tcPr>
                </a:tc>
                <a:tc>
                  <a:txBody>
                    <a:bodyPr/>
                    <a:lstStyle/>
                    <a:p>
                      <a:pPr algn="ctr"/>
                      <a:r>
                        <a:rPr lang="de-DE" dirty="0"/>
                        <a:t>-1</a:t>
                      </a:r>
                    </a:p>
                  </a:txBody>
                  <a:tcPr>
                    <a:solidFill>
                      <a:schemeClr val="tx2"/>
                    </a:solidFill>
                  </a:tcPr>
                </a:tc>
                <a:tc>
                  <a:txBody>
                    <a:bodyPr/>
                    <a:lstStyle/>
                    <a:p>
                      <a:pPr algn="ctr"/>
                      <a:r>
                        <a:rPr lang="de-DE" dirty="0"/>
                        <a:t>0</a:t>
                      </a:r>
                    </a:p>
                  </a:txBody>
                  <a:tcPr>
                    <a:solidFill>
                      <a:schemeClr val="tx2"/>
                    </a:solidFill>
                  </a:tcPr>
                </a:tc>
                <a:tc>
                  <a:txBody>
                    <a:bodyPr/>
                    <a:lstStyle/>
                    <a:p>
                      <a:pPr algn="ctr"/>
                      <a:r>
                        <a:rPr lang="de-DE" dirty="0"/>
                        <a:t>0</a:t>
                      </a:r>
                    </a:p>
                  </a:txBody>
                  <a:tcPr>
                    <a:solidFill>
                      <a:schemeClr val="tx2"/>
                    </a:solidFill>
                  </a:tcPr>
                </a:tc>
                <a:tc>
                  <a:txBody>
                    <a:bodyPr/>
                    <a:lstStyle/>
                    <a:p>
                      <a:pPr algn="ctr"/>
                      <a:r>
                        <a:rPr lang="de-DE" dirty="0"/>
                        <a:t>1</a:t>
                      </a:r>
                    </a:p>
                  </a:txBody>
                  <a:tcPr>
                    <a:solidFill>
                      <a:schemeClr val="tx2"/>
                    </a:solidFill>
                  </a:tcPr>
                </a:tc>
                <a:tc>
                  <a:txBody>
                    <a:bodyPr/>
                    <a:lstStyle/>
                    <a:p>
                      <a:pPr algn="ctr"/>
                      <a:r>
                        <a:rPr lang="de-DE" dirty="0"/>
                        <a:t>2</a:t>
                      </a:r>
                    </a:p>
                  </a:txBody>
                  <a:tcPr>
                    <a:solidFill>
                      <a:schemeClr val="tx2"/>
                    </a:solidFill>
                  </a:tcPr>
                </a:tc>
                <a:tc>
                  <a:txBody>
                    <a:bodyPr/>
                    <a:lstStyle/>
                    <a:p>
                      <a:pPr algn="ctr"/>
                      <a:r>
                        <a:rPr lang="de-DE" dirty="0"/>
                        <a:t>3</a:t>
                      </a:r>
                    </a:p>
                  </a:txBody>
                  <a:tcPr>
                    <a:solidFill>
                      <a:schemeClr val="tx2"/>
                    </a:solidFill>
                  </a:tcPr>
                </a:tc>
                <a:tc>
                  <a:txBody>
                    <a:bodyPr/>
                    <a:lstStyle/>
                    <a:p>
                      <a:pPr algn="ctr"/>
                      <a:r>
                        <a:rPr lang="de-DE" dirty="0"/>
                        <a:t>4</a:t>
                      </a:r>
                    </a:p>
                  </a:txBody>
                  <a:tcPr>
                    <a:solidFill>
                      <a:schemeClr val="tx2"/>
                    </a:solidFill>
                  </a:tcPr>
                </a:tc>
                <a:tc>
                  <a:txBody>
                    <a:bodyPr/>
                    <a:lstStyle/>
                    <a:p>
                      <a:pPr algn="ctr"/>
                      <a:r>
                        <a:rPr lang="de-DE" dirty="0"/>
                        <a:t>5</a:t>
                      </a:r>
                    </a:p>
                  </a:txBody>
                  <a:tcPr>
                    <a:solidFill>
                      <a:schemeClr val="tx2"/>
                    </a:solidFill>
                  </a:tcPr>
                </a:tc>
                <a:tc>
                  <a:txBody>
                    <a:bodyPr/>
                    <a:lstStyle/>
                    <a:p>
                      <a:pPr algn="ctr"/>
                      <a:r>
                        <a:rPr lang="de-DE" dirty="0"/>
                        <a:t>6</a:t>
                      </a:r>
                    </a:p>
                  </a:txBody>
                  <a:tcPr>
                    <a:solidFill>
                      <a:schemeClr val="tx2"/>
                    </a:solidFill>
                  </a:tcPr>
                </a:tc>
                <a:tc>
                  <a:txBody>
                    <a:bodyPr/>
                    <a:lstStyle/>
                    <a:p>
                      <a:pPr algn="ctr"/>
                      <a:r>
                        <a:rPr lang="de-DE" dirty="0"/>
                        <a:t>7</a:t>
                      </a:r>
                    </a:p>
                  </a:txBody>
                  <a:tcPr>
                    <a:solidFill>
                      <a:schemeClr val="tx2"/>
                    </a:solidFill>
                  </a:tcPr>
                </a:tc>
                <a:extLst>
                  <a:ext uri="{0D108BD9-81ED-4DB2-BD59-A6C34878D82A}">
                    <a16:rowId xmlns:a16="http://schemas.microsoft.com/office/drawing/2014/main" val="2050191322"/>
                  </a:ext>
                </a:extLst>
              </a:tr>
              <a:tr h="370840">
                <a:tc>
                  <a:txBody>
                    <a:bodyPr/>
                    <a:lstStyle/>
                    <a:p>
                      <a:pPr algn="ctr"/>
                      <a:r>
                        <a:rPr lang="de-DE" sz="1400" b="1" dirty="0"/>
                        <a:t>1000</a:t>
                      </a:r>
                    </a:p>
                  </a:txBody>
                  <a:tcPr anchor="ctr">
                    <a:solidFill>
                      <a:schemeClr val="tx2">
                        <a:lumMod val="40000"/>
                        <a:lumOff val="60000"/>
                      </a:schemeClr>
                    </a:solidFill>
                  </a:tcPr>
                </a:tc>
                <a:tc>
                  <a:txBody>
                    <a:bodyPr/>
                    <a:lstStyle/>
                    <a:p>
                      <a:pPr algn="ctr"/>
                      <a:r>
                        <a:rPr lang="de-DE" sz="1400" b="1" dirty="0"/>
                        <a:t>1001</a:t>
                      </a:r>
                    </a:p>
                  </a:txBody>
                  <a:tcPr anchor="ctr">
                    <a:solidFill>
                      <a:schemeClr val="tx2">
                        <a:lumMod val="40000"/>
                        <a:lumOff val="60000"/>
                      </a:schemeClr>
                    </a:solidFill>
                  </a:tcPr>
                </a:tc>
                <a:tc>
                  <a:txBody>
                    <a:bodyPr/>
                    <a:lstStyle/>
                    <a:p>
                      <a:pPr algn="ctr"/>
                      <a:r>
                        <a:rPr lang="de-DE" sz="1400" b="1" dirty="0"/>
                        <a:t>1010</a:t>
                      </a:r>
                    </a:p>
                  </a:txBody>
                  <a:tcPr anchor="ctr">
                    <a:solidFill>
                      <a:schemeClr val="tx2">
                        <a:lumMod val="40000"/>
                        <a:lumOff val="60000"/>
                      </a:schemeClr>
                    </a:solidFill>
                  </a:tcPr>
                </a:tc>
                <a:tc>
                  <a:txBody>
                    <a:bodyPr/>
                    <a:lstStyle/>
                    <a:p>
                      <a:pPr algn="ctr"/>
                      <a:r>
                        <a:rPr lang="de-DE" sz="1400" b="1" dirty="0"/>
                        <a:t>1011</a:t>
                      </a:r>
                    </a:p>
                  </a:txBody>
                  <a:tcPr anchor="ctr">
                    <a:solidFill>
                      <a:schemeClr val="tx2">
                        <a:lumMod val="40000"/>
                        <a:lumOff val="60000"/>
                      </a:schemeClr>
                    </a:solidFill>
                  </a:tcPr>
                </a:tc>
                <a:tc>
                  <a:txBody>
                    <a:bodyPr/>
                    <a:lstStyle/>
                    <a:p>
                      <a:pPr algn="ctr"/>
                      <a:r>
                        <a:rPr lang="de-DE" sz="1400" b="1" dirty="0"/>
                        <a:t>1100</a:t>
                      </a:r>
                    </a:p>
                  </a:txBody>
                  <a:tcPr anchor="ctr">
                    <a:solidFill>
                      <a:schemeClr val="tx2">
                        <a:lumMod val="40000"/>
                        <a:lumOff val="60000"/>
                      </a:schemeClr>
                    </a:solidFill>
                  </a:tcPr>
                </a:tc>
                <a:tc>
                  <a:txBody>
                    <a:bodyPr/>
                    <a:lstStyle/>
                    <a:p>
                      <a:pPr algn="ctr"/>
                      <a:r>
                        <a:rPr lang="de-DE" sz="1400" b="1" dirty="0"/>
                        <a:t>1101</a:t>
                      </a:r>
                    </a:p>
                  </a:txBody>
                  <a:tcPr anchor="ctr">
                    <a:solidFill>
                      <a:schemeClr val="tx2">
                        <a:lumMod val="40000"/>
                        <a:lumOff val="60000"/>
                      </a:schemeClr>
                    </a:solidFill>
                  </a:tcPr>
                </a:tc>
                <a:tc>
                  <a:txBody>
                    <a:bodyPr/>
                    <a:lstStyle/>
                    <a:p>
                      <a:pPr algn="ctr"/>
                      <a:r>
                        <a:rPr lang="de-DE" sz="1400" b="1" dirty="0"/>
                        <a:t>1110</a:t>
                      </a:r>
                    </a:p>
                  </a:txBody>
                  <a:tcPr anchor="ctr">
                    <a:solidFill>
                      <a:schemeClr val="tx2">
                        <a:lumMod val="40000"/>
                        <a:lumOff val="60000"/>
                      </a:schemeClr>
                    </a:solidFill>
                  </a:tcPr>
                </a:tc>
                <a:tc>
                  <a:txBody>
                    <a:bodyPr/>
                    <a:lstStyle/>
                    <a:p>
                      <a:pPr algn="ctr"/>
                      <a:r>
                        <a:rPr lang="de-DE" sz="1400" b="1" dirty="0"/>
                        <a:t>1111</a:t>
                      </a:r>
                    </a:p>
                  </a:txBody>
                  <a:tcPr anchor="ctr">
                    <a:solidFill>
                      <a:schemeClr val="tx2">
                        <a:lumMod val="40000"/>
                        <a:lumOff val="60000"/>
                      </a:schemeClr>
                    </a:solidFill>
                  </a:tcPr>
                </a:tc>
                <a:tc>
                  <a:txBody>
                    <a:bodyPr/>
                    <a:lstStyle/>
                    <a:p>
                      <a:pPr algn="ctr"/>
                      <a:r>
                        <a:rPr lang="de-DE" sz="1400" b="1" dirty="0"/>
                        <a:t>0000</a:t>
                      </a:r>
                    </a:p>
                  </a:txBody>
                  <a:tcPr anchor="ctr">
                    <a:solidFill>
                      <a:schemeClr val="tx2">
                        <a:lumMod val="40000"/>
                        <a:lumOff val="60000"/>
                      </a:schemeClr>
                    </a:solidFill>
                  </a:tcPr>
                </a:tc>
                <a:tc>
                  <a:txBody>
                    <a:bodyPr/>
                    <a:lstStyle/>
                    <a:p>
                      <a:pPr algn="ctr"/>
                      <a:r>
                        <a:rPr lang="de-DE" sz="1400" b="1" dirty="0"/>
                        <a:t>0001</a:t>
                      </a:r>
                    </a:p>
                  </a:txBody>
                  <a:tcPr anchor="ctr">
                    <a:solidFill>
                      <a:schemeClr val="tx2">
                        <a:lumMod val="40000"/>
                        <a:lumOff val="60000"/>
                      </a:schemeClr>
                    </a:solidFill>
                  </a:tcPr>
                </a:tc>
                <a:tc>
                  <a:txBody>
                    <a:bodyPr/>
                    <a:lstStyle/>
                    <a:p>
                      <a:pPr algn="ctr"/>
                      <a:r>
                        <a:rPr lang="de-DE" sz="1400" b="1" dirty="0"/>
                        <a:t>0010</a:t>
                      </a:r>
                    </a:p>
                  </a:txBody>
                  <a:tcPr anchor="ctr">
                    <a:solidFill>
                      <a:schemeClr val="tx2">
                        <a:lumMod val="40000"/>
                        <a:lumOff val="60000"/>
                      </a:schemeClr>
                    </a:solidFill>
                  </a:tcPr>
                </a:tc>
                <a:tc>
                  <a:txBody>
                    <a:bodyPr/>
                    <a:lstStyle/>
                    <a:p>
                      <a:pPr algn="ctr"/>
                      <a:r>
                        <a:rPr lang="de-DE" sz="1400" b="1" dirty="0"/>
                        <a:t>0011</a:t>
                      </a:r>
                    </a:p>
                  </a:txBody>
                  <a:tcPr anchor="ctr">
                    <a:solidFill>
                      <a:schemeClr val="tx2">
                        <a:lumMod val="40000"/>
                        <a:lumOff val="60000"/>
                      </a:schemeClr>
                    </a:solidFill>
                  </a:tcPr>
                </a:tc>
                <a:tc>
                  <a:txBody>
                    <a:bodyPr/>
                    <a:lstStyle/>
                    <a:p>
                      <a:pPr algn="ctr"/>
                      <a:r>
                        <a:rPr lang="de-DE" sz="1400" b="1" dirty="0"/>
                        <a:t>0100</a:t>
                      </a:r>
                    </a:p>
                  </a:txBody>
                  <a:tcPr anchor="ctr">
                    <a:solidFill>
                      <a:schemeClr val="tx2">
                        <a:lumMod val="40000"/>
                        <a:lumOff val="60000"/>
                      </a:schemeClr>
                    </a:solidFill>
                  </a:tcPr>
                </a:tc>
                <a:tc>
                  <a:txBody>
                    <a:bodyPr/>
                    <a:lstStyle/>
                    <a:p>
                      <a:pPr algn="ctr"/>
                      <a:r>
                        <a:rPr lang="de-DE" sz="1400" b="1" dirty="0"/>
                        <a:t>0101</a:t>
                      </a:r>
                    </a:p>
                  </a:txBody>
                  <a:tcPr anchor="ctr">
                    <a:solidFill>
                      <a:schemeClr val="tx2">
                        <a:lumMod val="40000"/>
                        <a:lumOff val="60000"/>
                      </a:schemeClr>
                    </a:solidFill>
                  </a:tcPr>
                </a:tc>
                <a:tc>
                  <a:txBody>
                    <a:bodyPr/>
                    <a:lstStyle/>
                    <a:p>
                      <a:pPr algn="ctr"/>
                      <a:r>
                        <a:rPr lang="de-DE" sz="1400" b="1" dirty="0"/>
                        <a:t>0110</a:t>
                      </a:r>
                    </a:p>
                  </a:txBody>
                  <a:tcPr anchor="ctr">
                    <a:solidFill>
                      <a:schemeClr val="tx2">
                        <a:lumMod val="40000"/>
                        <a:lumOff val="60000"/>
                      </a:schemeClr>
                    </a:solidFill>
                  </a:tcPr>
                </a:tc>
                <a:tc>
                  <a:txBody>
                    <a:bodyPr/>
                    <a:lstStyle/>
                    <a:p>
                      <a:pPr algn="ctr"/>
                      <a:r>
                        <a:rPr lang="de-DE" sz="1400" b="1" dirty="0"/>
                        <a:t>0111</a:t>
                      </a:r>
                    </a:p>
                  </a:txBody>
                  <a:tcPr anchor="ctr">
                    <a:solidFill>
                      <a:schemeClr val="tx2">
                        <a:lumMod val="40000"/>
                        <a:lumOff val="60000"/>
                      </a:schemeClr>
                    </a:solidFill>
                  </a:tcPr>
                </a:tc>
                <a:extLst>
                  <a:ext uri="{0D108BD9-81ED-4DB2-BD59-A6C34878D82A}">
                    <a16:rowId xmlns:a16="http://schemas.microsoft.com/office/drawing/2014/main" val="2244519995"/>
                  </a:ext>
                </a:extLst>
              </a:tr>
            </a:tbl>
          </a:graphicData>
        </a:graphic>
      </p:graphicFrame>
      <p:sp>
        <p:nvSpPr>
          <p:cNvPr id="7" name="Textplatzhalter 8">
            <a:extLst>
              <a:ext uri="{FF2B5EF4-FFF2-40B4-BE49-F238E27FC236}">
                <a16:creationId xmlns:a16="http://schemas.microsoft.com/office/drawing/2014/main" id="{8D8261FB-1917-413B-A2F3-F90BDE95B3B6}"/>
              </a:ext>
            </a:extLst>
          </p:cNvPr>
          <p:cNvSpPr txBox="1">
            <a:spLocks/>
          </p:cNvSpPr>
          <p:nvPr/>
        </p:nvSpPr>
        <p:spPr>
          <a:xfrm>
            <a:off x="251186" y="2575221"/>
            <a:ext cx="3858744" cy="464372"/>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252000" tIns="72000" rIns="252000" bIns="72000" anchor="ctr"/>
          <a:lstStyle>
            <a:lvl1pPr marL="342861" indent="-342861" algn="ctr">
              <a:spcBef>
                <a:spcPct val="20000"/>
              </a:spcBef>
              <a:buFont typeface="Arial" pitchFamily="34" charset="0"/>
              <a:buNone/>
              <a:defRPr sz="3000" b="1">
                <a:solidFill>
                  <a:schemeClr val="tx2"/>
                </a:solidFill>
                <a:latin typeface="Arial" pitchFamily="34" charset="0"/>
                <a:cs typeface="Arial" pitchFamily="34" charset="0"/>
              </a:defRPr>
            </a:lvl1pPr>
            <a:lvl2pPr marL="742866" indent="-285717">
              <a:spcBef>
                <a:spcPct val="20000"/>
              </a:spcBef>
              <a:buFont typeface="Arial" pitchFamily="34" charset="0"/>
              <a:buNone/>
              <a:defRPr sz="2800" b="1">
                <a:solidFill>
                  <a:schemeClr val="accent1"/>
                </a:solidFill>
                <a:latin typeface="Arial" pitchFamily="34" charset="0"/>
                <a:cs typeface="Arial" pitchFamily="34" charset="0"/>
              </a:defRPr>
            </a:lvl2pPr>
            <a:lvl3pPr marL="1142870" indent="-228574">
              <a:spcBef>
                <a:spcPct val="20000"/>
              </a:spcBef>
              <a:buFont typeface="Arial" pitchFamily="34" charset="0"/>
              <a:buNone/>
              <a:defRPr sz="2300" b="1">
                <a:solidFill>
                  <a:schemeClr val="accent1"/>
                </a:solidFill>
                <a:latin typeface="Arial" pitchFamily="34" charset="0"/>
                <a:cs typeface="Arial" pitchFamily="34" charset="0"/>
              </a:defRPr>
            </a:lvl3pPr>
            <a:lvl4pPr marL="1600017" indent="-228574">
              <a:spcBef>
                <a:spcPct val="20000"/>
              </a:spcBef>
              <a:buFont typeface="Arial" pitchFamily="34" charset="0"/>
              <a:buNone/>
              <a:defRPr sz="2000" b="1">
                <a:solidFill>
                  <a:schemeClr val="accent1"/>
                </a:solidFill>
                <a:latin typeface="Arial" pitchFamily="34" charset="0"/>
                <a:cs typeface="Arial" pitchFamily="34" charset="0"/>
              </a:defRPr>
            </a:lvl4pPr>
            <a:lvl5pPr marL="2057166" indent="-228574">
              <a:spcBef>
                <a:spcPct val="20000"/>
              </a:spcBef>
              <a:buFont typeface="Arial" pitchFamily="34" charset="0"/>
              <a:buNone/>
              <a:defRPr sz="2000" b="1">
                <a:solidFill>
                  <a:schemeClr val="accent1"/>
                </a:solidFill>
                <a:latin typeface="Arial" pitchFamily="34" charset="0"/>
                <a:cs typeface="Arial" pitchFamily="34" charset="0"/>
              </a:defRPr>
            </a:lvl5pPr>
            <a:lvl6pPr marL="2514314" indent="-228574">
              <a:spcBef>
                <a:spcPct val="20000"/>
              </a:spcBef>
              <a:buFont typeface="Arial" pitchFamily="34" charset="0"/>
              <a:buChar char="•"/>
              <a:defRPr sz="2000"/>
            </a:lvl6pPr>
            <a:lvl7pPr marL="2971462" indent="-228574">
              <a:spcBef>
                <a:spcPct val="20000"/>
              </a:spcBef>
              <a:buFont typeface="Arial" pitchFamily="34" charset="0"/>
              <a:buChar char="•"/>
              <a:defRPr sz="2000"/>
            </a:lvl7pPr>
            <a:lvl8pPr marL="3428610" indent="-228574">
              <a:spcBef>
                <a:spcPct val="20000"/>
              </a:spcBef>
              <a:buFont typeface="Arial" pitchFamily="34" charset="0"/>
              <a:buChar char="•"/>
              <a:defRPr sz="2000"/>
            </a:lvl8pPr>
            <a:lvl9pPr marL="3885758" indent="-228574">
              <a:spcBef>
                <a:spcPct val="20000"/>
              </a:spcBef>
              <a:buFont typeface="Arial" pitchFamily="34" charset="0"/>
              <a:buChar char="•"/>
              <a:defRPr sz="2000"/>
            </a:lvl9pPr>
          </a:lstStyle>
          <a:p>
            <a:r>
              <a:rPr lang="de-DE" sz="2000" dirty="0">
                <a:solidFill>
                  <a:schemeClr val="bg1"/>
                </a:solidFill>
                <a:sym typeface="Symbol"/>
              </a:rPr>
              <a:t>Einerkomplement</a:t>
            </a:r>
            <a:endParaRPr lang="de-DE" sz="2000" dirty="0">
              <a:solidFill>
                <a:schemeClr val="bg1"/>
              </a:solidFill>
            </a:endParaRPr>
          </a:p>
        </p:txBody>
      </p:sp>
      <p:cxnSp>
        <p:nvCxnSpPr>
          <p:cNvPr id="8" name="Gerader Verbinder 7">
            <a:extLst>
              <a:ext uri="{FF2B5EF4-FFF2-40B4-BE49-F238E27FC236}">
                <a16:creationId xmlns:a16="http://schemas.microsoft.com/office/drawing/2014/main" id="{5FF23989-742E-4C20-BB4D-0E29BF4DD579}"/>
              </a:ext>
            </a:extLst>
          </p:cNvPr>
          <p:cNvCxnSpPr/>
          <p:nvPr/>
        </p:nvCxnSpPr>
        <p:spPr>
          <a:xfrm flipV="1">
            <a:off x="0" y="2419103"/>
            <a:ext cx="9906000" cy="1"/>
          </a:xfrm>
          <a:prstGeom prst="line">
            <a:avLst/>
          </a:prstGeom>
          <a:ln w="7620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23424EB0-FC59-4B32-B29D-BB43BEDB40C5}"/>
              </a:ext>
            </a:extLst>
          </p:cNvPr>
          <p:cNvSpPr/>
          <p:nvPr/>
        </p:nvSpPr>
        <p:spPr>
          <a:xfrm>
            <a:off x="4345150" y="3109815"/>
            <a:ext cx="1152128" cy="741680"/>
          </a:xfrm>
          <a:prstGeom prst="rect">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r Verbinder 14"/>
          <p:cNvCxnSpPr/>
          <p:nvPr/>
        </p:nvCxnSpPr>
        <p:spPr>
          <a:xfrm>
            <a:off x="1136576" y="3851495"/>
            <a:ext cx="0" cy="585617"/>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flipV="1">
            <a:off x="1136576" y="4144303"/>
            <a:ext cx="7580642" cy="2"/>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8717218" y="3851495"/>
            <a:ext cx="0" cy="324959"/>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1136576" y="4406999"/>
            <a:ext cx="576064" cy="0"/>
          </a:xfrm>
          <a:prstGeom prst="line">
            <a:avLst/>
          </a:prstGeom>
          <a:ln w="57150">
            <a:solidFill>
              <a:schemeClr val="tx2"/>
            </a:solidFill>
            <a:headEnd type="none" w="med" len="med"/>
            <a:tailEnd type="triangl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30" name="Textfeld 29"/>
          <p:cNvSpPr txBox="1"/>
          <p:nvPr/>
        </p:nvSpPr>
        <p:spPr>
          <a:xfrm>
            <a:off x="1856656" y="4260594"/>
            <a:ext cx="3528392" cy="292809"/>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Vorzeichen </a:t>
            </a:r>
            <a:r>
              <a:rPr lang="de-DE" sz="1400" dirty="0" smtClean="0">
                <a:solidFill>
                  <a:schemeClr val="tx2"/>
                </a:solidFill>
                <a:effectLst>
                  <a:outerShdw blurRad="38100" dist="38100" dir="2700000" algn="tl">
                    <a:srgbClr val="000000">
                      <a:alpha val="43137"/>
                    </a:srgbClr>
                  </a:outerShdw>
                </a:effectLst>
                <a:sym typeface="Wingdings" panose="05000000000000000000" pitchFamily="2" charset="2"/>
              </a:rPr>
              <a:t></a:t>
            </a:r>
            <a:r>
              <a:rPr lang="de-DE" dirty="0" smtClean="0">
                <a:solidFill>
                  <a:schemeClr val="tx2"/>
                </a:solidFill>
                <a:effectLst>
                  <a:outerShdw blurRad="38100" dist="38100" dir="2700000" algn="tl">
                    <a:srgbClr val="000000">
                      <a:alpha val="43137"/>
                    </a:srgbClr>
                  </a:outerShdw>
                </a:effectLst>
                <a:sym typeface="Wingdings" panose="05000000000000000000" pitchFamily="2" charset="2"/>
              </a:rPr>
              <a:t> 0 und 1 umkehren</a:t>
            </a:r>
            <a:endParaRPr lang="de-DE" dirty="0" smtClean="0">
              <a:solidFill>
                <a:schemeClr val="tx2"/>
              </a:solidFill>
              <a:effectLst>
                <a:outerShdw blurRad="38100" dist="38100" dir="2700000" algn="tl">
                  <a:srgbClr val="000000">
                    <a:alpha val="43137"/>
                  </a:srgbClr>
                </a:outerShdw>
              </a:effectLst>
            </a:endParaRPr>
          </a:p>
        </p:txBody>
      </p:sp>
      <p:sp>
        <p:nvSpPr>
          <p:cNvPr id="31" name="Rechteck 30">
            <a:extLst>
              <a:ext uri="{FF2B5EF4-FFF2-40B4-BE49-F238E27FC236}">
                <a16:creationId xmlns:a16="http://schemas.microsoft.com/office/drawing/2014/main" id="{23424EB0-FC59-4B32-B29D-BB43BEDB40C5}"/>
              </a:ext>
            </a:extLst>
          </p:cNvPr>
          <p:cNvSpPr/>
          <p:nvPr/>
        </p:nvSpPr>
        <p:spPr>
          <a:xfrm>
            <a:off x="4921214" y="1534314"/>
            <a:ext cx="576064" cy="741680"/>
          </a:xfrm>
          <a:prstGeom prst="rect">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6" name="Gerader Verbinder 35"/>
          <p:cNvCxnSpPr/>
          <p:nvPr/>
        </p:nvCxnSpPr>
        <p:spPr>
          <a:xfrm flipV="1">
            <a:off x="8717218" y="2270609"/>
            <a:ext cx="0" cy="304612"/>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flipH="1" flipV="1">
            <a:off x="1280592" y="2543072"/>
            <a:ext cx="7450293" cy="3472"/>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flipV="1">
            <a:off x="1280592" y="2270610"/>
            <a:ext cx="0" cy="640800"/>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flipH="1">
            <a:off x="1256400" y="2916000"/>
            <a:ext cx="749919" cy="0"/>
          </a:xfrm>
          <a:prstGeom prst="line">
            <a:avLst/>
          </a:prstGeom>
          <a:ln w="57150">
            <a:solidFill>
              <a:schemeClr val="tx2"/>
            </a:solidFill>
            <a:headEnd type="triangl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2097931" y="2783700"/>
            <a:ext cx="1011009" cy="268198"/>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6  = 0110</a:t>
            </a:r>
          </a:p>
        </p:txBody>
      </p:sp>
      <p:cxnSp>
        <p:nvCxnSpPr>
          <p:cNvPr id="55" name="Gerader Verbinder 54"/>
          <p:cNvCxnSpPr/>
          <p:nvPr/>
        </p:nvCxnSpPr>
        <p:spPr>
          <a:xfrm flipH="1">
            <a:off x="3245893" y="2917799"/>
            <a:ext cx="1419075" cy="0"/>
          </a:xfrm>
          <a:prstGeom prst="line">
            <a:avLst/>
          </a:prstGeom>
          <a:ln w="57150">
            <a:solidFill>
              <a:schemeClr val="tx2"/>
            </a:solidFill>
            <a:headEnd type="triangl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57" name="Textfeld 56"/>
          <p:cNvSpPr txBox="1"/>
          <p:nvPr/>
        </p:nvSpPr>
        <p:spPr>
          <a:xfrm>
            <a:off x="3245893" y="2951885"/>
            <a:ext cx="1343323" cy="529186"/>
          </a:xfrm>
          <a:prstGeom prst="rect">
            <a:avLst/>
          </a:prstGeom>
          <a:noFill/>
        </p:spPr>
        <p:txBody>
          <a:bodyPr wrap="square" lIns="0" tIns="0" rIns="0" bIns="0" rtlCol="0">
            <a:noAutofit/>
          </a:bodyPr>
          <a:lstStyle/>
          <a:p>
            <a:pPr algn="ctr"/>
            <a:r>
              <a:rPr lang="de-DE" b="1" dirty="0" smtClean="0">
                <a:solidFill>
                  <a:schemeClr val="tx2"/>
                </a:solidFill>
                <a:effectLst>
                  <a:outerShdw blurRad="38100" dist="38100" dir="2700000" algn="tl">
                    <a:srgbClr val="000000">
                      <a:alpha val="43137"/>
                    </a:srgbClr>
                  </a:outerShdw>
                </a:effectLst>
              </a:rPr>
              <a:t>binär invertieren</a:t>
            </a:r>
          </a:p>
        </p:txBody>
      </p:sp>
      <p:sp>
        <p:nvSpPr>
          <p:cNvPr id="58" name="Textfeld 57"/>
          <p:cNvSpPr txBox="1"/>
          <p:nvPr/>
        </p:nvSpPr>
        <p:spPr>
          <a:xfrm>
            <a:off x="4834235" y="2783700"/>
            <a:ext cx="1054870" cy="268198"/>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1001 = - 7</a:t>
            </a:r>
          </a:p>
        </p:txBody>
      </p:sp>
      <p:cxnSp>
        <p:nvCxnSpPr>
          <p:cNvPr id="63" name="Gerader Verbinder 62"/>
          <p:cNvCxnSpPr/>
          <p:nvPr/>
        </p:nvCxnSpPr>
        <p:spPr>
          <a:xfrm flipV="1">
            <a:off x="5817096" y="3109815"/>
            <a:ext cx="0" cy="1066639"/>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65" name="Gerader Verbinder 64"/>
          <p:cNvCxnSpPr/>
          <p:nvPr/>
        </p:nvCxnSpPr>
        <p:spPr>
          <a:xfrm flipH="1" flipV="1">
            <a:off x="1256400" y="4129246"/>
            <a:ext cx="4572792" cy="15057"/>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flipV="1">
            <a:off x="1280592" y="4129246"/>
            <a:ext cx="0" cy="640800"/>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71" name="Gerader Verbinder 70"/>
          <p:cNvCxnSpPr/>
          <p:nvPr/>
        </p:nvCxnSpPr>
        <p:spPr>
          <a:xfrm flipH="1">
            <a:off x="1256400" y="4761871"/>
            <a:ext cx="749919" cy="0"/>
          </a:xfrm>
          <a:prstGeom prst="line">
            <a:avLst/>
          </a:prstGeom>
          <a:ln w="57150">
            <a:solidFill>
              <a:schemeClr val="tx2"/>
            </a:solidFill>
            <a:headEnd type="triangl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72" name="Textfeld 71"/>
          <p:cNvSpPr txBox="1"/>
          <p:nvPr/>
        </p:nvSpPr>
        <p:spPr>
          <a:xfrm>
            <a:off x="3200616" y="4240860"/>
            <a:ext cx="1343323" cy="312543"/>
          </a:xfrm>
          <a:prstGeom prst="rect">
            <a:avLst/>
          </a:prstGeom>
          <a:noFill/>
        </p:spPr>
        <p:txBody>
          <a:bodyPr wrap="square" lIns="0" tIns="0" rIns="0" bIns="0" rtlCol="0">
            <a:noAutofit/>
          </a:bodyPr>
          <a:lstStyle/>
          <a:p>
            <a:pPr algn="ctr"/>
            <a:r>
              <a:rPr lang="de-DE" b="1" dirty="0" smtClean="0">
                <a:solidFill>
                  <a:schemeClr val="tx2"/>
                </a:solidFill>
                <a:effectLst>
                  <a:outerShdw blurRad="38100" dist="38100" dir="2700000" algn="tl">
                    <a:srgbClr val="000000">
                      <a:alpha val="43137"/>
                    </a:srgbClr>
                  </a:outerShdw>
                </a:effectLst>
              </a:rPr>
              <a:t>1 addieren</a:t>
            </a:r>
          </a:p>
        </p:txBody>
      </p:sp>
      <p:sp>
        <p:nvSpPr>
          <p:cNvPr id="73" name="Textfeld 72"/>
          <p:cNvSpPr txBox="1"/>
          <p:nvPr/>
        </p:nvSpPr>
        <p:spPr>
          <a:xfrm>
            <a:off x="2193304" y="4631278"/>
            <a:ext cx="1751584" cy="724894"/>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   1 0 0 1  =  -  7</a:t>
            </a:r>
          </a:p>
          <a:p>
            <a:pPr algn="l"/>
            <a:r>
              <a:rPr lang="de-DE" b="1" dirty="0" smtClean="0">
                <a:solidFill>
                  <a:schemeClr val="tx2"/>
                </a:solidFill>
                <a:effectLst>
                  <a:outerShdw blurRad="38100" dist="38100" dir="2700000" algn="tl">
                    <a:srgbClr val="000000">
                      <a:alpha val="43137"/>
                    </a:srgbClr>
                  </a:outerShdw>
                </a:effectLst>
              </a:rPr>
              <a:t>+ 0 0 0 1  =     1</a:t>
            </a:r>
          </a:p>
          <a:p>
            <a:pPr algn="l"/>
            <a:endParaRPr lang="de-DE" b="1" dirty="0">
              <a:solidFill>
                <a:schemeClr val="tx2"/>
              </a:solidFill>
              <a:effectLst>
                <a:outerShdw blurRad="38100" dist="38100" dir="2700000" algn="tl">
                  <a:srgbClr val="000000">
                    <a:alpha val="43137"/>
                  </a:srgbClr>
                </a:outerShdw>
              </a:effectLst>
            </a:endParaRPr>
          </a:p>
          <a:p>
            <a:pPr algn="l"/>
            <a:endParaRPr lang="de-DE" b="1" dirty="0" smtClean="0">
              <a:solidFill>
                <a:schemeClr val="tx2"/>
              </a:solidFill>
              <a:effectLst>
                <a:outerShdw blurRad="38100" dist="38100" dir="2700000" algn="tl">
                  <a:srgbClr val="000000">
                    <a:alpha val="43137"/>
                  </a:srgbClr>
                </a:outerShdw>
              </a:effectLst>
            </a:endParaRPr>
          </a:p>
          <a:p>
            <a:pPr algn="l"/>
            <a:endParaRPr lang="de-DE" b="1" dirty="0" smtClean="0">
              <a:solidFill>
                <a:schemeClr val="tx2"/>
              </a:solidFill>
              <a:effectLst>
                <a:outerShdw blurRad="38100" dist="38100" dir="2700000" algn="tl">
                  <a:srgbClr val="000000">
                    <a:alpha val="43137"/>
                  </a:srgbClr>
                </a:outerShdw>
              </a:effectLst>
            </a:endParaRPr>
          </a:p>
        </p:txBody>
      </p:sp>
      <p:cxnSp>
        <p:nvCxnSpPr>
          <p:cNvPr id="74" name="Gerader Verbinder 73"/>
          <p:cNvCxnSpPr/>
          <p:nvPr/>
        </p:nvCxnSpPr>
        <p:spPr>
          <a:xfrm flipH="1">
            <a:off x="2288704" y="5229200"/>
            <a:ext cx="1535560" cy="0"/>
          </a:xfrm>
          <a:prstGeom prst="line">
            <a:avLst/>
          </a:prstGeom>
          <a:ln w="57150">
            <a:solidFill>
              <a:schemeClr val="tx2"/>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79" name="Textfeld 78"/>
          <p:cNvSpPr txBox="1"/>
          <p:nvPr/>
        </p:nvSpPr>
        <p:spPr>
          <a:xfrm>
            <a:off x="2180692" y="5273619"/>
            <a:ext cx="1751584" cy="315621"/>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   1 0 1 0  =  -  6</a:t>
            </a:r>
          </a:p>
          <a:p>
            <a:pPr algn="l"/>
            <a:endParaRPr lang="de-DE" b="1" dirty="0">
              <a:solidFill>
                <a:schemeClr val="tx2"/>
              </a:solidFill>
              <a:effectLst>
                <a:outerShdw blurRad="38100" dist="38100" dir="2700000" algn="tl">
                  <a:srgbClr val="000000">
                    <a:alpha val="43137"/>
                  </a:srgbClr>
                </a:outerShdw>
              </a:effectLst>
            </a:endParaRPr>
          </a:p>
          <a:p>
            <a:pPr algn="l"/>
            <a:endParaRPr lang="de-DE" b="1" dirty="0" smtClean="0">
              <a:solidFill>
                <a:schemeClr val="tx2"/>
              </a:solidFill>
              <a:effectLst>
                <a:outerShdw blurRad="38100" dist="38100" dir="2700000" algn="tl">
                  <a:srgbClr val="000000">
                    <a:alpha val="43137"/>
                  </a:srgbClr>
                </a:outerShdw>
              </a:effectLst>
            </a:endParaRPr>
          </a:p>
          <a:p>
            <a:pPr algn="l"/>
            <a:endParaRPr lang="de-DE" b="1" dirty="0" smtClean="0">
              <a:solidFill>
                <a:schemeClr val="tx2"/>
              </a:solidFill>
              <a:effectLst>
                <a:outerShdw blurRad="38100" dist="38100" dir="2700000" algn="tl">
                  <a:srgbClr val="000000">
                    <a:alpha val="43137"/>
                  </a:srgbClr>
                </a:outerShdw>
              </a:effectLst>
            </a:endParaRPr>
          </a:p>
        </p:txBody>
      </p:sp>
      <p:cxnSp>
        <p:nvCxnSpPr>
          <p:cNvPr id="80" name="Gerader Verbinder 79"/>
          <p:cNvCxnSpPr/>
          <p:nvPr/>
        </p:nvCxnSpPr>
        <p:spPr>
          <a:xfrm flipH="1">
            <a:off x="2114849" y="2783700"/>
            <a:ext cx="1085767" cy="0"/>
          </a:xfrm>
          <a:prstGeom prst="line">
            <a:avLst/>
          </a:prstGeom>
          <a:ln w="57150">
            <a:solidFill>
              <a:schemeClr val="tx2"/>
            </a:solidFill>
            <a:headEnd type="triangl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82" name="Textfeld 81"/>
          <p:cNvSpPr txBox="1"/>
          <p:nvPr/>
        </p:nvSpPr>
        <p:spPr>
          <a:xfrm>
            <a:off x="571649" y="2638534"/>
            <a:ext cx="1526282" cy="301554"/>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8 Bit Beispiel</a:t>
            </a:r>
          </a:p>
        </p:txBody>
      </p:sp>
      <p:sp>
        <p:nvSpPr>
          <p:cNvPr id="84" name="Textfeld 83"/>
          <p:cNvSpPr txBox="1"/>
          <p:nvPr/>
        </p:nvSpPr>
        <p:spPr>
          <a:xfrm>
            <a:off x="3316702" y="2637868"/>
            <a:ext cx="1924330" cy="301554"/>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0111 1100 = 124</a:t>
            </a:r>
          </a:p>
        </p:txBody>
      </p:sp>
      <p:cxnSp>
        <p:nvCxnSpPr>
          <p:cNvPr id="85" name="Gerader Verbinder 84"/>
          <p:cNvCxnSpPr/>
          <p:nvPr/>
        </p:nvCxnSpPr>
        <p:spPr>
          <a:xfrm flipH="1">
            <a:off x="5241032" y="2801031"/>
            <a:ext cx="1449322" cy="0"/>
          </a:xfrm>
          <a:prstGeom prst="line">
            <a:avLst/>
          </a:prstGeom>
          <a:ln w="57150">
            <a:solidFill>
              <a:schemeClr val="tx2"/>
            </a:solidFill>
            <a:headEnd type="triangl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89" name="Textfeld 88"/>
          <p:cNvSpPr txBox="1"/>
          <p:nvPr/>
        </p:nvSpPr>
        <p:spPr>
          <a:xfrm>
            <a:off x="5338068" y="2874305"/>
            <a:ext cx="1189173" cy="301554"/>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invertieren</a:t>
            </a:r>
          </a:p>
        </p:txBody>
      </p:sp>
      <p:sp>
        <p:nvSpPr>
          <p:cNvPr id="90" name="Textfeld 89"/>
          <p:cNvSpPr txBox="1"/>
          <p:nvPr/>
        </p:nvSpPr>
        <p:spPr>
          <a:xfrm>
            <a:off x="6866077" y="2637868"/>
            <a:ext cx="1924330" cy="301554"/>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1000 0011 = -125</a:t>
            </a:r>
          </a:p>
        </p:txBody>
      </p:sp>
      <p:cxnSp>
        <p:nvCxnSpPr>
          <p:cNvPr id="91" name="Gerader Verbinder 90"/>
          <p:cNvCxnSpPr/>
          <p:nvPr/>
        </p:nvCxnSpPr>
        <p:spPr>
          <a:xfrm flipV="1">
            <a:off x="8553400" y="2951885"/>
            <a:ext cx="0" cy="989138"/>
          </a:xfrm>
          <a:prstGeom prst="line">
            <a:avLst/>
          </a:prstGeom>
          <a:ln w="57150">
            <a:solidFill>
              <a:schemeClr val="tx2"/>
            </a:solidFill>
            <a:headEnd type="non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flipH="1">
            <a:off x="712193" y="3928383"/>
            <a:ext cx="7867450" cy="9821"/>
          </a:xfrm>
          <a:prstGeom prst="line">
            <a:avLst/>
          </a:prstGeom>
          <a:ln w="57150">
            <a:solidFill>
              <a:schemeClr val="tx2"/>
            </a:solidFill>
            <a:headEnd type="non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97" name="Gerader Verbinder 96"/>
          <p:cNvCxnSpPr/>
          <p:nvPr/>
        </p:nvCxnSpPr>
        <p:spPr>
          <a:xfrm flipV="1">
            <a:off x="719486" y="3912429"/>
            <a:ext cx="0" cy="989138"/>
          </a:xfrm>
          <a:prstGeom prst="line">
            <a:avLst/>
          </a:prstGeom>
          <a:ln w="57150">
            <a:solidFill>
              <a:schemeClr val="tx2"/>
            </a:solidFill>
            <a:headEnd type="non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a:xfrm flipH="1">
            <a:off x="687600" y="4901567"/>
            <a:ext cx="1085768" cy="0"/>
          </a:xfrm>
          <a:prstGeom prst="line">
            <a:avLst/>
          </a:prstGeom>
          <a:ln w="57150">
            <a:solidFill>
              <a:schemeClr val="tx2"/>
            </a:solidFill>
            <a:headEnd type="triangl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100" name="Textfeld 99"/>
          <p:cNvSpPr txBox="1"/>
          <p:nvPr/>
        </p:nvSpPr>
        <p:spPr>
          <a:xfrm>
            <a:off x="3776197" y="3994819"/>
            <a:ext cx="1189173" cy="301554"/>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1 addieren</a:t>
            </a:r>
          </a:p>
        </p:txBody>
      </p:sp>
      <p:sp>
        <p:nvSpPr>
          <p:cNvPr id="101" name="Textfeld 100"/>
          <p:cNvSpPr txBox="1"/>
          <p:nvPr/>
        </p:nvSpPr>
        <p:spPr>
          <a:xfrm>
            <a:off x="1879872" y="4742848"/>
            <a:ext cx="3085498" cy="1355003"/>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   1 0 0 0  0 0 1 1     = -125</a:t>
            </a:r>
          </a:p>
          <a:p>
            <a:pPr algn="l"/>
            <a:r>
              <a:rPr lang="de-DE" b="1" dirty="0" smtClean="0">
                <a:solidFill>
                  <a:schemeClr val="tx2"/>
                </a:solidFill>
                <a:effectLst>
                  <a:outerShdw blurRad="38100" dist="38100" dir="2700000" algn="tl">
                    <a:srgbClr val="000000">
                      <a:alpha val="43137"/>
                    </a:srgbClr>
                  </a:outerShdw>
                </a:effectLst>
              </a:rPr>
              <a:t>+ 0 0 0 0  0 0 0 1     =      1</a:t>
            </a:r>
          </a:p>
        </p:txBody>
      </p:sp>
      <p:cxnSp>
        <p:nvCxnSpPr>
          <p:cNvPr id="102" name="Gerader Verbinder 101"/>
          <p:cNvCxnSpPr/>
          <p:nvPr/>
        </p:nvCxnSpPr>
        <p:spPr>
          <a:xfrm flipH="1" flipV="1">
            <a:off x="1856656" y="5351216"/>
            <a:ext cx="2736000" cy="5006"/>
          </a:xfrm>
          <a:prstGeom prst="line">
            <a:avLst/>
          </a:prstGeom>
          <a:ln w="57150">
            <a:solidFill>
              <a:schemeClr val="tx2"/>
            </a:solidFill>
            <a:headEnd type="none" w="med" len="med"/>
            <a:tailEnd type="none" w="med" len="med"/>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106" name="Textfeld 105"/>
          <p:cNvSpPr txBox="1"/>
          <p:nvPr/>
        </p:nvSpPr>
        <p:spPr>
          <a:xfrm>
            <a:off x="1879872" y="5420349"/>
            <a:ext cx="3085498" cy="280461"/>
          </a:xfrm>
          <a:prstGeom prst="rect">
            <a:avLst/>
          </a:prstGeom>
          <a:noFill/>
        </p:spPr>
        <p:txBody>
          <a:bodyPr wrap="square" lIns="0" tIns="0" rIns="0" bIns="0" rtlCol="0">
            <a:noAutofit/>
          </a:bodyPr>
          <a:lstStyle/>
          <a:p>
            <a:pPr algn="l"/>
            <a:r>
              <a:rPr lang="de-DE" b="1" dirty="0" smtClean="0">
                <a:solidFill>
                  <a:schemeClr val="tx2"/>
                </a:solidFill>
                <a:effectLst>
                  <a:outerShdw blurRad="38100" dist="38100" dir="2700000" algn="tl">
                    <a:srgbClr val="000000">
                      <a:alpha val="43137"/>
                    </a:srgbClr>
                  </a:outerShdw>
                </a:effectLst>
              </a:rPr>
              <a:t>   1 0 0 0  0 </a:t>
            </a:r>
            <a:r>
              <a:rPr lang="de-DE" b="1" dirty="0">
                <a:solidFill>
                  <a:schemeClr val="tx2"/>
                </a:solidFill>
                <a:effectLst>
                  <a:outerShdw blurRad="38100" dist="38100" dir="2700000" algn="tl">
                    <a:srgbClr val="000000">
                      <a:alpha val="43137"/>
                    </a:srgbClr>
                  </a:outerShdw>
                </a:effectLst>
              </a:rPr>
              <a:t>1</a:t>
            </a:r>
            <a:r>
              <a:rPr lang="de-DE" b="1" dirty="0" smtClean="0">
                <a:solidFill>
                  <a:schemeClr val="tx2"/>
                </a:solidFill>
                <a:effectLst>
                  <a:outerShdw blurRad="38100" dist="38100" dir="2700000" algn="tl">
                    <a:srgbClr val="000000">
                      <a:alpha val="43137"/>
                    </a:srgbClr>
                  </a:outerShdw>
                </a:effectLst>
              </a:rPr>
              <a:t> </a:t>
            </a:r>
            <a:r>
              <a:rPr lang="de-DE" b="1" dirty="0">
                <a:solidFill>
                  <a:schemeClr val="tx2"/>
                </a:solidFill>
                <a:effectLst>
                  <a:outerShdw blurRad="38100" dist="38100" dir="2700000" algn="tl">
                    <a:srgbClr val="000000">
                      <a:alpha val="43137"/>
                    </a:srgbClr>
                  </a:outerShdw>
                </a:effectLst>
              </a:rPr>
              <a:t>0</a:t>
            </a:r>
            <a:r>
              <a:rPr lang="de-DE" b="1" dirty="0" smtClean="0">
                <a:solidFill>
                  <a:schemeClr val="tx2"/>
                </a:solidFill>
                <a:effectLst>
                  <a:outerShdw blurRad="38100" dist="38100" dir="2700000" algn="tl">
                    <a:srgbClr val="000000">
                      <a:alpha val="43137"/>
                    </a:srgbClr>
                  </a:outerShdw>
                </a:effectLst>
              </a:rPr>
              <a:t> 0     = -124</a:t>
            </a:r>
          </a:p>
        </p:txBody>
      </p:sp>
      <p:sp>
        <p:nvSpPr>
          <p:cNvPr id="10" name="Rechteck 9"/>
          <p:cNvSpPr/>
          <p:nvPr/>
        </p:nvSpPr>
        <p:spPr>
          <a:xfrm>
            <a:off x="128464" y="1484784"/>
            <a:ext cx="964907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p:cNvSpPr/>
          <p:nvPr/>
        </p:nvSpPr>
        <p:spPr>
          <a:xfrm>
            <a:off x="0" y="3068960"/>
            <a:ext cx="964907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8218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7"/>
                                        </p:tgtEl>
                                      </p:cBhvr>
                                    </p:animEffect>
                                    <p:set>
                                      <p:cBhvr>
                                        <p:cTn id="16" dur="1" fill="hold">
                                          <p:stCondLst>
                                            <p:cond delay="499"/>
                                          </p:stCondLst>
                                        </p:cTn>
                                        <p:tgtEl>
                                          <p:spTgt spid="4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1"/>
                                        </p:tgtEl>
                                      </p:cBhvr>
                                    </p:animEffect>
                                    <p:set>
                                      <p:cBhvr>
                                        <p:cTn id="62" dur="1" fill="hold">
                                          <p:stCondLst>
                                            <p:cond delay="499"/>
                                          </p:stCondLst>
                                        </p:cTn>
                                        <p:tgtEl>
                                          <p:spTgt spid="31"/>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2"/>
                                        </p:tgtEl>
                                      </p:cBhvr>
                                    </p:animEffect>
                                    <p:set>
                                      <p:cBhvr>
                                        <p:cTn id="71" dur="1" fill="hold">
                                          <p:stCondLst>
                                            <p:cond delay="499"/>
                                          </p:stCondLst>
                                        </p:cTn>
                                        <p:tgtEl>
                                          <p:spTgt spid="2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6"/>
                                        </p:tgtEl>
                                      </p:cBhvr>
                                    </p:animEffect>
                                    <p:set>
                                      <p:cBhvr>
                                        <p:cTn id="74" dur="1" fill="hold">
                                          <p:stCondLst>
                                            <p:cond delay="499"/>
                                          </p:stCondLst>
                                        </p:cTn>
                                        <p:tgtEl>
                                          <p:spTgt spid="16"/>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5"/>
                                        </p:tgtEl>
                                      </p:cBhvr>
                                    </p:animEffect>
                                    <p:set>
                                      <p:cBhvr>
                                        <p:cTn id="77" dur="1" fill="hold">
                                          <p:stCondLst>
                                            <p:cond delay="499"/>
                                          </p:stCondLst>
                                        </p:cTn>
                                        <p:tgtEl>
                                          <p:spTgt spid="15"/>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7"/>
                                        </p:tgtEl>
                                      </p:cBhvr>
                                    </p:animEffect>
                                    <p:set>
                                      <p:cBhvr>
                                        <p:cTn id="80" dur="1" fill="hold">
                                          <p:stCondLst>
                                            <p:cond delay="499"/>
                                          </p:stCondLst>
                                        </p:cTn>
                                        <p:tgtEl>
                                          <p:spTgt spid="27"/>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30"/>
                                        </p:tgtEl>
                                      </p:cBhvr>
                                    </p:animEffect>
                                    <p:set>
                                      <p:cBhvr>
                                        <p:cTn id="83" dur="1" fill="hold">
                                          <p:stCondLst>
                                            <p:cond delay="499"/>
                                          </p:stCondLst>
                                        </p:cTn>
                                        <p:tgtEl>
                                          <p:spTgt spid="30"/>
                                        </p:tgtEl>
                                        <p:attrNameLst>
                                          <p:attrName>style.visibility</p:attrName>
                                        </p:attrNameLst>
                                      </p:cBhvr>
                                      <p:to>
                                        <p:strVal val="hidden"/>
                                      </p:to>
                                    </p:se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up)">
                                      <p:cBhvr>
                                        <p:cTn id="87" dur="500"/>
                                        <p:tgtEl>
                                          <p:spTgt spid="36"/>
                                        </p:tgtEl>
                                      </p:cBhvr>
                                    </p:animEffect>
                                  </p:childTnLst>
                                </p:cTn>
                              </p:par>
                            </p:childTnLst>
                          </p:cTn>
                        </p:par>
                        <p:par>
                          <p:cTn id="88" fill="hold">
                            <p:stCondLst>
                              <p:cond delay="1000"/>
                            </p:stCondLst>
                            <p:childTnLst>
                              <p:par>
                                <p:cTn id="89" presetID="22" presetClass="entr" presetSubtype="2" fill="hold"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right)">
                                      <p:cBhvr>
                                        <p:cTn id="91" dur="500"/>
                                        <p:tgtEl>
                                          <p:spTgt spid="40"/>
                                        </p:tgtEl>
                                      </p:cBhvr>
                                    </p:animEffect>
                                  </p:childTnLst>
                                </p:cTn>
                              </p:par>
                            </p:childTnLst>
                          </p:cTn>
                        </p:par>
                        <p:par>
                          <p:cTn id="92" fill="hold">
                            <p:stCondLst>
                              <p:cond delay="1500"/>
                            </p:stCondLst>
                            <p:childTnLst>
                              <p:par>
                                <p:cTn id="93" presetID="22" presetClass="entr" presetSubtype="1" fill="hold"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up)">
                                      <p:cBhvr>
                                        <p:cTn id="95" dur="500"/>
                                        <p:tgtEl>
                                          <p:spTgt spid="43"/>
                                        </p:tgtEl>
                                      </p:cBhvr>
                                    </p:animEffect>
                                  </p:childTnLst>
                                </p:cTn>
                              </p:par>
                            </p:childTnLst>
                          </p:cTn>
                        </p:par>
                        <p:par>
                          <p:cTn id="96" fill="hold">
                            <p:stCondLst>
                              <p:cond delay="2000"/>
                            </p:stCondLst>
                            <p:childTnLst>
                              <p:par>
                                <p:cTn id="97" presetID="22" presetClass="entr" presetSubtype="8" fill="hold" nodeType="after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wipe(left)">
                                      <p:cBhvr>
                                        <p:cTn id="99" dur="500"/>
                                        <p:tgtEl>
                                          <p:spTgt spid="46"/>
                                        </p:tgtEl>
                                      </p:cBhvr>
                                    </p:animEffect>
                                  </p:childTnLst>
                                </p:cTn>
                              </p:par>
                            </p:childTnLst>
                          </p:cTn>
                        </p:par>
                        <p:par>
                          <p:cTn id="100" fill="hold">
                            <p:stCondLst>
                              <p:cond delay="2500"/>
                            </p:stCondLst>
                            <p:childTnLst>
                              <p:par>
                                <p:cTn id="101" presetID="1" presetClass="entr" presetSubtype="0" fill="hold" grpId="0" nodeType="afterEffect">
                                  <p:stCondLst>
                                    <p:cond delay="0"/>
                                  </p:stCondLst>
                                  <p:iterate type="lt">
                                    <p:tmAbs val="100"/>
                                  </p:iterate>
                                  <p:childTnLst>
                                    <p:set>
                                      <p:cBhvr>
                                        <p:cTn id="102" dur="1" fill="hold">
                                          <p:stCondLst>
                                            <p:cond delay="0"/>
                                          </p:stCondLst>
                                        </p:cTn>
                                        <p:tgtEl>
                                          <p:spTgt spid="54"/>
                                        </p:tgtEl>
                                        <p:attrNameLst>
                                          <p:attrName>style.visibility</p:attrName>
                                        </p:attrNameLst>
                                      </p:cBhvr>
                                      <p:to>
                                        <p:strVal val="visible"/>
                                      </p:to>
                                    </p:set>
                                  </p:childTnLst>
                                </p:cTn>
                              </p:par>
                            </p:childTnLst>
                          </p:cTn>
                        </p:par>
                        <p:par>
                          <p:cTn id="103" fill="hold">
                            <p:stCondLst>
                              <p:cond delay="3001"/>
                            </p:stCondLst>
                            <p:childTnLst>
                              <p:par>
                                <p:cTn id="104" presetID="22" presetClass="entr" presetSubtype="8" fill="hold" nodeType="after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wipe(left)">
                                      <p:cBhvr>
                                        <p:cTn id="106" dur="500"/>
                                        <p:tgtEl>
                                          <p:spTgt spid="55"/>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wipe(left)">
                                      <p:cBhvr>
                                        <p:cTn id="109" dur="500"/>
                                        <p:tgtEl>
                                          <p:spTgt spid="57"/>
                                        </p:tgtEl>
                                      </p:cBhvr>
                                    </p:animEffect>
                                  </p:childTnLst>
                                </p:cTn>
                              </p:par>
                            </p:childTnLst>
                          </p:cTn>
                        </p:par>
                        <p:par>
                          <p:cTn id="110" fill="hold">
                            <p:stCondLst>
                              <p:cond delay="3501"/>
                            </p:stCondLst>
                            <p:childTnLst>
                              <p:par>
                                <p:cTn id="111" presetID="1" presetClass="entr" presetSubtype="0" fill="hold" grpId="0" nodeType="afterEffect">
                                  <p:stCondLst>
                                    <p:cond delay="0"/>
                                  </p:stCondLst>
                                  <p:iterate type="lt">
                                    <p:tmAbs val="100"/>
                                  </p:iterate>
                                  <p:childTnLst>
                                    <p:set>
                                      <p:cBhvr>
                                        <p:cTn id="112" dur="1" fill="hold">
                                          <p:stCondLst>
                                            <p:cond delay="0"/>
                                          </p:stCondLst>
                                        </p:cTn>
                                        <p:tgtEl>
                                          <p:spTgt spid="58"/>
                                        </p:tgtEl>
                                        <p:attrNameLst>
                                          <p:attrName>style.visibility</p:attrName>
                                        </p:attrNameLst>
                                      </p:cBhvr>
                                      <p:to>
                                        <p:strVal val="visible"/>
                                      </p:to>
                                    </p:set>
                                  </p:childTnLst>
                                </p:cTn>
                              </p:par>
                            </p:childTnLst>
                          </p:cTn>
                        </p:par>
                        <p:par>
                          <p:cTn id="113" fill="hold">
                            <p:stCondLst>
                              <p:cond delay="4102"/>
                            </p:stCondLst>
                            <p:childTnLst>
                              <p:par>
                                <p:cTn id="114" presetID="22" presetClass="entr" presetSubtype="1" fill="hold"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up)">
                                      <p:cBhvr>
                                        <p:cTn id="116" dur="500"/>
                                        <p:tgtEl>
                                          <p:spTgt spid="63"/>
                                        </p:tgtEl>
                                      </p:cBhvr>
                                    </p:animEffect>
                                  </p:childTnLst>
                                </p:cTn>
                              </p:par>
                            </p:childTnLst>
                          </p:cTn>
                        </p:par>
                        <p:par>
                          <p:cTn id="117" fill="hold">
                            <p:stCondLst>
                              <p:cond delay="4602"/>
                            </p:stCondLst>
                            <p:childTnLst>
                              <p:par>
                                <p:cTn id="118" presetID="22" presetClass="entr" presetSubtype="2" fill="hold" nodeType="afterEffect">
                                  <p:stCondLst>
                                    <p:cond delay="0"/>
                                  </p:stCondLst>
                                  <p:childTnLst>
                                    <p:set>
                                      <p:cBhvr>
                                        <p:cTn id="119" dur="1" fill="hold">
                                          <p:stCondLst>
                                            <p:cond delay="0"/>
                                          </p:stCondLst>
                                        </p:cTn>
                                        <p:tgtEl>
                                          <p:spTgt spid="65"/>
                                        </p:tgtEl>
                                        <p:attrNameLst>
                                          <p:attrName>style.visibility</p:attrName>
                                        </p:attrNameLst>
                                      </p:cBhvr>
                                      <p:to>
                                        <p:strVal val="visible"/>
                                      </p:to>
                                    </p:set>
                                    <p:animEffect transition="in" filter="wipe(right)">
                                      <p:cBhvr>
                                        <p:cTn id="120" dur="500"/>
                                        <p:tgtEl>
                                          <p:spTgt spid="65"/>
                                        </p:tgtEl>
                                      </p:cBhvr>
                                    </p:animEffect>
                                  </p:childTnLst>
                                </p:cTn>
                              </p:par>
                              <p:par>
                                <p:cTn id="121" presetID="22" presetClass="entr" presetSubtype="2" fill="hold" grpId="0" nodeType="with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wipe(right)">
                                      <p:cBhvr>
                                        <p:cTn id="123" dur="500"/>
                                        <p:tgtEl>
                                          <p:spTgt spid="72"/>
                                        </p:tgtEl>
                                      </p:cBhvr>
                                    </p:animEffect>
                                  </p:childTnLst>
                                </p:cTn>
                              </p:par>
                            </p:childTnLst>
                          </p:cTn>
                        </p:par>
                        <p:par>
                          <p:cTn id="124" fill="hold">
                            <p:stCondLst>
                              <p:cond delay="5102"/>
                            </p:stCondLst>
                            <p:childTnLst>
                              <p:par>
                                <p:cTn id="125" presetID="22" presetClass="entr" presetSubtype="1" fill="hold" nodeType="afterEffect">
                                  <p:stCondLst>
                                    <p:cond delay="0"/>
                                  </p:stCondLst>
                                  <p:childTnLst>
                                    <p:set>
                                      <p:cBhvr>
                                        <p:cTn id="126" dur="1" fill="hold">
                                          <p:stCondLst>
                                            <p:cond delay="0"/>
                                          </p:stCondLst>
                                        </p:cTn>
                                        <p:tgtEl>
                                          <p:spTgt spid="70"/>
                                        </p:tgtEl>
                                        <p:attrNameLst>
                                          <p:attrName>style.visibility</p:attrName>
                                        </p:attrNameLst>
                                      </p:cBhvr>
                                      <p:to>
                                        <p:strVal val="visible"/>
                                      </p:to>
                                    </p:set>
                                    <p:animEffect transition="in" filter="wipe(up)">
                                      <p:cBhvr>
                                        <p:cTn id="127" dur="500"/>
                                        <p:tgtEl>
                                          <p:spTgt spid="70"/>
                                        </p:tgtEl>
                                      </p:cBhvr>
                                    </p:animEffect>
                                  </p:childTnLst>
                                </p:cTn>
                              </p:par>
                            </p:childTnLst>
                          </p:cTn>
                        </p:par>
                        <p:par>
                          <p:cTn id="128" fill="hold">
                            <p:stCondLst>
                              <p:cond delay="5602"/>
                            </p:stCondLst>
                            <p:childTnLst>
                              <p:par>
                                <p:cTn id="129" presetID="22" presetClass="entr" presetSubtype="8" fill="hold" nodeType="afterEffect">
                                  <p:stCondLst>
                                    <p:cond delay="0"/>
                                  </p:stCondLst>
                                  <p:childTnLst>
                                    <p:set>
                                      <p:cBhvr>
                                        <p:cTn id="130" dur="1" fill="hold">
                                          <p:stCondLst>
                                            <p:cond delay="0"/>
                                          </p:stCondLst>
                                        </p:cTn>
                                        <p:tgtEl>
                                          <p:spTgt spid="71"/>
                                        </p:tgtEl>
                                        <p:attrNameLst>
                                          <p:attrName>style.visibility</p:attrName>
                                        </p:attrNameLst>
                                      </p:cBhvr>
                                      <p:to>
                                        <p:strVal val="visible"/>
                                      </p:to>
                                    </p:set>
                                    <p:animEffect transition="in" filter="wipe(left)">
                                      <p:cBhvr>
                                        <p:cTn id="131" dur="500"/>
                                        <p:tgtEl>
                                          <p:spTgt spid="71"/>
                                        </p:tgtEl>
                                      </p:cBhvr>
                                    </p:animEffect>
                                  </p:childTnLst>
                                </p:cTn>
                              </p:par>
                            </p:childTnLst>
                          </p:cTn>
                        </p:par>
                        <p:par>
                          <p:cTn id="132" fill="hold">
                            <p:stCondLst>
                              <p:cond delay="6102"/>
                            </p:stCondLst>
                            <p:childTnLst>
                              <p:par>
                                <p:cTn id="133" presetID="1" presetClass="entr" presetSubtype="0" fill="hold" grpId="0" nodeType="afterEffect">
                                  <p:stCondLst>
                                    <p:cond delay="0"/>
                                  </p:stCondLst>
                                  <p:iterate type="lt">
                                    <p:tmAbs val="100"/>
                                  </p:iterate>
                                  <p:childTnLst>
                                    <p:set>
                                      <p:cBhvr>
                                        <p:cTn id="134" dur="1" fill="hold">
                                          <p:stCondLst>
                                            <p:cond delay="0"/>
                                          </p:stCondLst>
                                        </p:cTn>
                                        <p:tgtEl>
                                          <p:spTgt spid="73"/>
                                        </p:tgtEl>
                                        <p:attrNameLst>
                                          <p:attrName>style.visibility</p:attrName>
                                        </p:attrNameLst>
                                      </p:cBhvr>
                                      <p:to>
                                        <p:strVal val="visible"/>
                                      </p:to>
                                    </p:set>
                                  </p:childTnLst>
                                </p:cTn>
                              </p:par>
                            </p:childTnLst>
                          </p:cTn>
                        </p:par>
                        <p:par>
                          <p:cTn id="135" fill="hold">
                            <p:stCondLst>
                              <p:cond delay="7403"/>
                            </p:stCondLst>
                            <p:childTnLst>
                              <p:par>
                                <p:cTn id="136" presetID="22" presetClass="entr" presetSubtype="1" fill="hold" nodeType="after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wipe(up)">
                                      <p:cBhvr>
                                        <p:cTn id="138" dur="500"/>
                                        <p:tgtEl>
                                          <p:spTgt spid="74"/>
                                        </p:tgtEl>
                                      </p:cBhvr>
                                    </p:animEffect>
                                  </p:childTnLst>
                                </p:cTn>
                              </p:par>
                            </p:childTnLst>
                          </p:cTn>
                        </p:par>
                        <p:par>
                          <p:cTn id="139" fill="hold">
                            <p:stCondLst>
                              <p:cond delay="7903"/>
                            </p:stCondLst>
                            <p:childTnLst>
                              <p:par>
                                <p:cTn id="140" presetID="1" presetClass="entr" presetSubtype="0" fill="hold" grpId="0" nodeType="afterEffect">
                                  <p:stCondLst>
                                    <p:cond delay="0"/>
                                  </p:stCondLst>
                                  <p:iterate type="lt">
                                    <p:tmAbs val="100"/>
                                  </p:iterate>
                                  <p:childTnLst>
                                    <p:set>
                                      <p:cBhvr>
                                        <p:cTn id="141" dur="1" fill="hold">
                                          <p:stCondLst>
                                            <p:cond delay="0"/>
                                          </p:stCondLst>
                                        </p:cTn>
                                        <p:tgtEl>
                                          <p:spTgt spid="79"/>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nodeType="clickEffect">
                                  <p:stCondLst>
                                    <p:cond delay="0"/>
                                  </p:stCondLst>
                                  <p:childTnLst>
                                    <p:animEffect transition="out" filter="fade">
                                      <p:cBhvr>
                                        <p:cTn id="145" dur="500"/>
                                        <p:tgtEl>
                                          <p:spTgt spid="36"/>
                                        </p:tgtEl>
                                      </p:cBhvr>
                                    </p:animEffect>
                                    <p:set>
                                      <p:cBhvr>
                                        <p:cTn id="146" dur="1" fill="hold">
                                          <p:stCondLst>
                                            <p:cond delay="499"/>
                                          </p:stCondLst>
                                        </p:cTn>
                                        <p:tgtEl>
                                          <p:spTgt spid="36"/>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40"/>
                                        </p:tgtEl>
                                      </p:cBhvr>
                                    </p:animEffect>
                                    <p:set>
                                      <p:cBhvr>
                                        <p:cTn id="149" dur="1" fill="hold">
                                          <p:stCondLst>
                                            <p:cond delay="499"/>
                                          </p:stCondLst>
                                        </p:cTn>
                                        <p:tgtEl>
                                          <p:spTgt spid="40"/>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43"/>
                                        </p:tgtEl>
                                      </p:cBhvr>
                                    </p:animEffect>
                                    <p:set>
                                      <p:cBhvr>
                                        <p:cTn id="152" dur="1" fill="hold">
                                          <p:stCondLst>
                                            <p:cond delay="499"/>
                                          </p:stCondLst>
                                        </p:cTn>
                                        <p:tgtEl>
                                          <p:spTgt spid="43"/>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500"/>
                                        <p:tgtEl>
                                          <p:spTgt spid="46"/>
                                        </p:tgtEl>
                                      </p:cBhvr>
                                    </p:animEffect>
                                    <p:set>
                                      <p:cBhvr>
                                        <p:cTn id="155" dur="1" fill="hold">
                                          <p:stCondLst>
                                            <p:cond delay="499"/>
                                          </p:stCondLst>
                                        </p:cTn>
                                        <p:tgtEl>
                                          <p:spTgt spid="46"/>
                                        </p:tgtEl>
                                        <p:attrNameLst>
                                          <p:attrName>style.visibility</p:attrName>
                                        </p:attrNameLst>
                                      </p:cBhvr>
                                      <p:to>
                                        <p:strVal val="hidden"/>
                                      </p:to>
                                    </p:set>
                                  </p:childTnLst>
                                </p:cTn>
                              </p:par>
                              <p:par>
                                <p:cTn id="156" presetID="10" presetClass="exit" presetSubtype="0" fill="hold" grpId="1" nodeType="withEffect">
                                  <p:stCondLst>
                                    <p:cond delay="0"/>
                                  </p:stCondLst>
                                  <p:iterate type="lt">
                                    <p:tmPct val="0"/>
                                  </p:iterate>
                                  <p:childTnLst>
                                    <p:animEffect transition="out" filter="fade">
                                      <p:cBhvr>
                                        <p:cTn id="157" dur="500"/>
                                        <p:tgtEl>
                                          <p:spTgt spid="54"/>
                                        </p:tgtEl>
                                      </p:cBhvr>
                                    </p:animEffect>
                                    <p:set>
                                      <p:cBhvr>
                                        <p:cTn id="158" dur="1" fill="hold">
                                          <p:stCondLst>
                                            <p:cond delay="499"/>
                                          </p:stCondLst>
                                        </p:cTn>
                                        <p:tgtEl>
                                          <p:spTgt spid="54"/>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55"/>
                                        </p:tgtEl>
                                      </p:cBhvr>
                                    </p:animEffect>
                                    <p:set>
                                      <p:cBhvr>
                                        <p:cTn id="161" dur="1" fill="hold">
                                          <p:stCondLst>
                                            <p:cond delay="499"/>
                                          </p:stCondLst>
                                        </p:cTn>
                                        <p:tgtEl>
                                          <p:spTgt spid="55"/>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57"/>
                                        </p:tgtEl>
                                      </p:cBhvr>
                                    </p:animEffect>
                                    <p:set>
                                      <p:cBhvr>
                                        <p:cTn id="164" dur="1" fill="hold">
                                          <p:stCondLst>
                                            <p:cond delay="499"/>
                                          </p:stCondLst>
                                        </p:cTn>
                                        <p:tgtEl>
                                          <p:spTgt spid="57"/>
                                        </p:tgtEl>
                                        <p:attrNameLst>
                                          <p:attrName>style.visibility</p:attrName>
                                        </p:attrNameLst>
                                      </p:cBhvr>
                                      <p:to>
                                        <p:strVal val="hidden"/>
                                      </p:to>
                                    </p:set>
                                  </p:childTnLst>
                                </p:cTn>
                              </p:par>
                              <p:par>
                                <p:cTn id="165" presetID="10" presetClass="exit" presetSubtype="0" fill="hold" grpId="1" nodeType="withEffect">
                                  <p:stCondLst>
                                    <p:cond delay="0"/>
                                  </p:stCondLst>
                                  <p:iterate type="lt">
                                    <p:tmPct val="0"/>
                                  </p:iterate>
                                  <p:childTnLst>
                                    <p:animEffect transition="out" filter="fade">
                                      <p:cBhvr>
                                        <p:cTn id="166" dur="500"/>
                                        <p:tgtEl>
                                          <p:spTgt spid="58"/>
                                        </p:tgtEl>
                                      </p:cBhvr>
                                    </p:animEffect>
                                    <p:set>
                                      <p:cBhvr>
                                        <p:cTn id="167" dur="1" fill="hold">
                                          <p:stCondLst>
                                            <p:cond delay="499"/>
                                          </p:stCondLst>
                                        </p:cTn>
                                        <p:tgtEl>
                                          <p:spTgt spid="58"/>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63"/>
                                        </p:tgtEl>
                                      </p:cBhvr>
                                    </p:animEffect>
                                    <p:set>
                                      <p:cBhvr>
                                        <p:cTn id="170" dur="1" fill="hold">
                                          <p:stCondLst>
                                            <p:cond delay="499"/>
                                          </p:stCondLst>
                                        </p:cTn>
                                        <p:tgtEl>
                                          <p:spTgt spid="63"/>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65"/>
                                        </p:tgtEl>
                                      </p:cBhvr>
                                    </p:animEffect>
                                    <p:set>
                                      <p:cBhvr>
                                        <p:cTn id="173" dur="1" fill="hold">
                                          <p:stCondLst>
                                            <p:cond delay="499"/>
                                          </p:stCondLst>
                                        </p:cTn>
                                        <p:tgtEl>
                                          <p:spTgt spid="65"/>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72"/>
                                        </p:tgtEl>
                                      </p:cBhvr>
                                    </p:animEffect>
                                    <p:set>
                                      <p:cBhvr>
                                        <p:cTn id="176" dur="1" fill="hold">
                                          <p:stCondLst>
                                            <p:cond delay="499"/>
                                          </p:stCondLst>
                                        </p:cTn>
                                        <p:tgtEl>
                                          <p:spTgt spid="72"/>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70"/>
                                        </p:tgtEl>
                                      </p:cBhvr>
                                    </p:animEffect>
                                    <p:set>
                                      <p:cBhvr>
                                        <p:cTn id="179" dur="1" fill="hold">
                                          <p:stCondLst>
                                            <p:cond delay="499"/>
                                          </p:stCondLst>
                                        </p:cTn>
                                        <p:tgtEl>
                                          <p:spTgt spid="70"/>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71"/>
                                        </p:tgtEl>
                                      </p:cBhvr>
                                    </p:animEffect>
                                    <p:set>
                                      <p:cBhvr>
                                        <p:cTn id="182" dur="1" fill="hold">
                                          <p:stCondLst>
                                            <p:cond delay="499"/>
                                          </p:stCondLst>
                                        </p:cTn>
                                        <p:tgtEl>
                                          <p:spTgt spid="71"/>
                                        </p:tgtEl>
                                        <p:attrNameLst>
                                          <p:attrName>style.visibility</p:attrName>
                                        </p:attrNameLst>
                                      </p:cBhvr>
                                      <p:to>
                                        <p:strVal val="hidden"/>
                                      </p:to>
                                    </p:set>
                                  </p:childTnLst>
                                </p:cTn>
                              </p:par>
                              <p:par>
                                <p:cTn id="183" presetID="10" presetClass="exit" presetSubtype="0" fill="hold" grpId="1" nodeType="withEffect">
                                  <p:stCondLst>
                                    <p:cond delay="0"/>
                                  </p:stCondLst>
                                  <p:iterate type="lt">
                                    <p:tmPct val="0"/>
                                  </p:iterate>
                                  <p:childTnLst>
                                    <p:animEffect transition="out" filter="fade">
                                      <p:cBhvr>
                                        <p:cTn id="184" dur="500"/>
                                        <p:tgtEl>
                                          <p:spTgt spid="73"/>
                                        </p:tgtEl>
                                      </p:cBhvr>
                                    </p:animEffect>
                                    <p:set>
                                      <p:cBhvr>
                                        <p:cTn id="185" dur="1" fill="hold">
                                          <p:stCondLst>
                                            <p:cond delay="499"/>
                                          </p:stCondLst>
                                        </p:cTn>
                                        <p:tgtEl>
                                          <p:spTgt spid="73"/>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74"/>
                                        </p:tgtEl>
                                      </p:cBhvr>
                                    </p:animEffect>
                                    <p:set>
                                      <p:cBhvr>
                                        <p:cTn id="188" dur="1" fill="hold">
                                          <p:stCondLst>
                                            <p:cond delay="499"/>
                                          </p:stCondLst>
                                        </p:cTn>
                                        <p:tgtEl>
                                          <p:spTgt spid="74"/>
                                        </p:tgtEl>
                                        <p:attrNameLst>
                                          <p:attrName>style.visibility</p:attrName>
                                        </p:attrNameLst>
                                      </p:cBhvr>
                                      <p:to>
                                        <p:strVal val="hidden"/>
                                      </p:to>
                                    </p:set>
                                  </p:childTnLst>
                                </p:cTn>
                              </p:par>
                              <p:par>
                                <p:cTn id="189" presetID="10" presetClass="exit" presetSubtype="0" fill="hold" grpId="1" nodeType="withEffect">
                                  <p:stCondLst>
                                    <p:cond delay="0"/>
                                  </p:stCondLst>
                                  <p:iterate type="lt">
                                    <p:tmPct val="0"/>
                                  </p:iterate>
                                  <p:childTnLst>
                                    <p:animEffect transition="out" filter="fade">
                                      <p:cBhvr>
                                        <p:cTn id="190" dur="500"/>
                                        <p:tgtEl>
                                          <p:spTgt spid="79"/>
                                        </p:tgtEl>
                                      </p:cBhvr>
                                    </p:animEffect>
                                    <p:set>
                                      <p:cBhvr>
                                        <p:cTn id="191" dur="1" fill="hold">
                                          <p:stCondLst>
                                            <p:cond delay="499"/>
                                          </p:stCondLst>
                                        </p:cTn>
                                        <p:tgtEl>
                                          <p:spTgt spid="79"/>
                                        </p:tgtEl>
                                        <p:attrNameLst>
                                          <p:attrName>style.visibility</p:attrName>
                                        </p:attrNameLst>
                                      </p:cBhvr>
                                      <p:to>
                                        <p:strVal val="hidden"/>
                                      </p:to>
                                    </p:set>
                                  </p:childTnLst>
                                </p:cTn>
                              </p:par>
                              <p:par>
                                <p:cTn id="192" presetID="1" presetClass="entr" presetSubtype="0" fill="hold" grpId="0" nodeType="withEffect">
                                  <p:stCondLst>
                                    <p:cond delay="0"/>
                                  </p:stCondLst>
                                  <p:iterate type="lt">
                                    <p:tmAbs val="100"/>
                                  </p:iterate>
                                  <p:childTnLst>
                                    <p:set>
                                      <p:cBhvr>
                                        <p:cTn id="193" dur="1" fill="hold">
                                          <p:stCondLst>
                                            <p:cond delay="0"/>
                                          </p:stCondLst>
                                        </p:cTn>
                                        <p:tgtEl>
                                          <p:spTgt spid="82"/>
                                        </p:tgtEl>
                                        <p:attrNameLst>
                                          <p:attrName>style.visibility</p:attrName>
                                        </p:attrNameLst>
                                      </p:cBhvr>
                                      <p:to>
                                        <p:strVal val="visible"/>
                                      </p:to>
                                    </p:set>
                                  </p:childTnLst>
                                </p:cTn>
                              </p:par>
                            </p:childTnLst>
                          </p:cTn>
                        </p:par>
                        <p:par>
                          <p:cTn id="194" fill="hold">
                            <p:stCondLst>
                              <p:cond delay="1101"/>
                            </p:stCondLst>
                            <p:childTnLst>
                              <p:par>
                                <p:cTn id="195" presetID="22" presetClass="entr" presetSubtype="8" fill="hold" nodeType="afterEffect">
                                  <p:stCondLst>
                                    <p:cond delay="0"/>
                                  </p:stCondLst>
                                  <p:childTnLst>
                                    <p:set>
                                      <p:cBhvr>
                                        <p:cTn id="196" dur="1" fill="hold">
                                          <p:stCondLst>
                                            <p:cond delay="0"/>
                                          </p:stCondLst>
                                        </p:cTn>
                                        <p:tgtEl>
                                          <p:spTgt spid="80"/>
                                        </p:tgtEl>
                                        <p:attrNameLst>
                                          <p:attrName>style.visibility</p:attrName>
                                        </p:attrNameLst>
                                      </p:cBhvr>
                                      <p:to>
                                        <p:strVal val="visible"/>
                                      </p:to>
                                    </p:set>
                                    <p:animEffect transition="in" filter="wipe(left)">
                                      <p:cBhvr>
                                        <p:cTn id="197" dur="500"/>
                                        <p:tgtEl>
                                          <p:spTgt spid="80"/>
                                        </p:tgtEl>
                                      </p:cBhvr>
                                    </p:animEffect>
                                  </p:childTnLst>
                                </p:cTn>
                              </p:par>
                            </p:childTnLst>
                          </p:cTn>
                        </p:par>
                        <p:par>
                          <p:cTn id="198" fill="hold">
                            <p:stCondLst>
                              <p:cond delay="1601"/>
                            </p:stCondLst>
                            <p:childTnLst>
                              <p:par>
                                <p:cTn id="199" presetID="1" presetClass="entr" presetSubtype="0" fill="hold" grpId="0" nodeType="afterEffect">
                                  <p:stCondLst>
                                    <p:cond delay="0"/>
                                  </p:stCondLst>
                                  <p:iterate type="lt">
                                    <p:tmAbs val="100"/>
                                  </p:iterate>
                                  <p:childTnLst>
                                    <p:set>
                                      <p:cBhvr>
                                        <p:cTn id="200" dur="1" fill="hold">
                                          <p:stCondLst>
                                            <p:cond delay="0"/>
                                          </p:stCondLst>
                                        </p:cTn>
                                        <p:tgtEl>
                                          <p:spTgt spid="84"/>
                                        </p:tgtEl>
                                        <p:attrNameLst>
                                          <p:attrName>style.visibility</p:attrName>
                                        </p:attrNameLst>
                                      </p:cBhvr>
                                      <p:to>
                                        <p:strVal val="visible"/>
                                      </p:to>
                                    </p:set>
                                  </p:childTnLst>
                                </p:cTn>
                              </p:par>
                            </p:childTnLst>
                          </p:cTn>
                        </p:par>
                        <p:par>
                          <p:cTn id="201" fill="hold">
                            <p:stCondLst>
                              <p:cond delay="2702"/>
                            </p:stCondLst>
                            <p:childTnLst>
                              <p:par>
                                <p:cTn id="202" presetID="22" presetClass="entr" presetSubtype="8" fill="hold" grpId="0" nodeType="afterEffect">
                                  <p:stCondLst>
                                    <p:cond delay="0"/>
                                  </p:stCondLst>
                                  <p:childTnLst>
                                    <p:set>
                                      <p:cBhvr>
                                        <p:cTn id="203" dur="1" fill="hold">
                                          <p:stCondLst>
                                            <p:cond delay="0"/>
                                          </p:stCondLst>
                                        </p:cTn>
                                        <p:tgtEl>
                                          <p:spTgt spid="89"/>
                                        </p:tgtEl>
                                        <p:attrNameLst>
                                          <p:attrName>style.visibility</p:attrName>
                                        </p:attrNameLst>
                                      </p:cBhvr>
                                      <p:to>
                                        <p:strVal val="visible"/>
                                      </p:to>
                                    </p:set>
                                    <p:animEffect transition="in" filter="wipe(left)">
                                      <p:cBhvr>
                                        <p:cTn id="204" dur="500"/>
                                        <p:tgtEl>
                                          <p:spTgt spid="89"/>
                                        </p:tgtEl>
                                      </p:cBhvr>
                                    </p:animEffect>
                                  </p:childTnLst>
                                </p:cTn>
                              </p:par>
                              <p:par>
                                <p:cTn id="205" presetID="22" presetClass="entr" presetSubtype="8" fill="hold" nodeType="withEffect">
                                  <p:stCondLst>
                                    <p:cond delay="0"/>
                                  </p:stCondLst>
                                  <p:childTnLst>
                                    <p:set>
                                      <p:cBhvr>
                                        <p:cTn id="206" dur="1" fill="hold">
                                          <p:stCondLst>
                                            <p:cond delay="0"/>
                                          </p:stCondLst>
                                        </p:cTn>
                                        <p:tgtEl>
                                          <p:spTgt spid="85"/>
                                        </p:tgtEl>
                                        <p:attrNameLst>
                                          <p:attrName>style.visibility</p:attrName>
                                        </p:attrNameLst>
                                      </p:cBhvr>
                                      <p:to>
                                        <p:strVal val="visible"/>
                                      </p:to>
                                    </p:set>
                                    <p:animEffect transition="in" filter="wipe(left)">
                                      <p:cBhvr>
                                        <p:cTn id="207" dur="500"/>
                                        <p:tgtEl>
                                          <p:spTgt spid="85"/>
                                        </p:tgtEl>
                                      </p:cBhvr>
                                    </p:animEffect>
                                  </p:childTnLst>
                                </p:cTn>
                              </p:par>
                            </p:childTnLst>
                          </p:cTn>
                        </p:par>
                        <p:par>
                          <p:cTn id="208" fill="hold">
                            <p:stCondLst>
                              <p:cond delay="3202"/>
                            </p:stCondLst>
                            <p:childTnLst>
                              <p:par>
                                <p:cTn id="209" presetID="1" presetClass="entr" presetSubtype="0" fill="hold" grpId="0" nodeType="afterEffect">
                                  <p:stCondLst>
                                    <p:cond delay="0"/>
                                  </p:stCondLst>
                                  <p:iterate type="lt">
                                    <p:tmAbs val="100"/>
                                  </p:iterate>
                                  <p:childTnLst>
                                    <p:set>
                                      <p:cBhvr>
                                        <p:cTn id="210" dur="1" fill="hold">
                                          <p:stCondLst>
                                            <p:cond delay="0"/>
                                          </p:stCondLst>
                                        </p:cTn>
                                        <p:tgtEl>
                                          <p:spTgt spid="90"/>
                                        </p:tgtEl>
                                        <p:attrNameLst>
                                          <p:attrName>style.visibility</p:attrName>
                                        </p:attrNameLst>
                                      </p:cBhvr>
                                      <p:to>
                                        <p:strVal val="visible"/>
                                      </p:to>
                                    </p:set>
                                  </p:childTnLst>
                                </p:cTn>
                              </p:par>
                            </p:childTnLst>
                          </p:cTn>
                        </p:par>
                        <p:par>
                          <p:cTn id="211" fill="hold">
                            <p:stCondLst>
                              <p:cond delay="4403"/>
                            </p:stCondLst>
                            <p:childTnLst>
                              <p:par>
                                <p:cTn id="212" presetID="22" presetClass="entr" presetSubtype="1" fill="hold" nodeType="afterEffect">
                                  <p:stCondLst>
                                    <p:cond delay="0"/>
                                  </p:stCondLst>
                                  <p:childTnLst>
                                    <p:set>
                                      <p:cBhvr>
                                        <p:cTn id="213" dur="1" fill="hold">
                                          <p:stCondLst>
                                            <p:cond delay="0"/>
                                          </p:stCondLst>
                                        </p:cTn>
                                        <p:tgtEl>
                                          <p:spTgt spid="91"/>
                                        </p:tgtEl>
                                        <p:attrNameLst>
                                          <p:attrName>style.visibility</p:attrName>
                                        </p:attrNameLst>
                                      </p:cBhvr>
                                      <p:to>
                                        <p:strVal val="visible"/>
                                      </p:to>
                                    </p:set>
                                    <p:animEffect transition="in" filter="wipe(up)">
                                      <p:cBhvr>
                                        <p:cTn id="214" dur="500"/>
                                        <p:tgtEl>
                                          <p:spTgt spid="91"/>
                                        </p:tgtEl>
                                      </p:cBhvr>
                                    </p:animEffect>
                                  </p:childTnLst>
                                </p:cTn>
                              </p:par>
                            </p:childTnLst>
                          </p:cTn>
                        </p:par>
                        <p:par>
                          <p:cTn id="215" fill="hold">
                            <p:stCondLst>
                              <p:cond delay="4903"/>
                            </p:stCondLst>
                            <p:childTnLst>
                              <p:par>
                                <p:cTn id="216" presetID="22" presetClass="entr" presetSubtype="2" fill="hold" nodeType="afterEffect">
                                  <p:stCondLst>
                                    <p:cond delay="0"/>
                                  </p:stCondLst>
                                  <p:childTnLst>
                                    <p:set>
                                      <p:cBhvr>
                                        <p:cTn id="217" dur="1" fill="hold">
                                          <p:stCondLst>
                                            <p:cond delay="0"/>
                                          </p:stCondLst>
                                        </p:cTn>
                                        <p:tgtEl>
                                          <p:spTgt spid="94"/>
                                        </p:tgtEl>
                                        <p:attrNameLst>
                                          <p:attrName>style.visibility</p:attrName>
                                        </p:attrNameLst>
                                      </p:cBhvr>
                                      <p:to>
                                        <p:strVal val="visible"/>
                                      </p:to>
                                    </p:set>
                                    <p:animEffect transition="in" filter="wipe(right)">
                                      <p:cBhvr>
                                        <p:cTn id="218" dur="500"/>
                                        <p:tgtEl>
                                          <p:spTgt spid="94"/>
                                        </p:tgtEl>
                                      </p:cBhvr>
                                    </p:animEffect>
                                  </p:childTnLst>
                                </p:cTn>
                              </p:par>
                              <p:par>
                                <p:cTn id="219" presetID="22" presetClass="entr" presetSubtype="2" fill="hold" grpId="0" nodeType="withEffect">
                                  <p:stCondLst>
                                    <p:cond delay="0"/>
                                  </p:stCondLst>
                                  <p:childTnLst>
                                    <p:set>
                                      <p:cBhvr>
                                        <p:cTn id="220" dur="1" fill="hold">
                                          <p:stCondLst>
                                            <p:cond delay="0"/>
                                          </p:stCondLst>
                                        </p:cTn>
                                        <p:tgtEl>
                                          <p:spTgt spid="100"/>
                                        </p:tgtEl>
                                        <p:attrNameLst>
                                          <p:attrName>style.visibility</p:attrName>
                                        </p:attrNameLst>
                                      </p:cBhvr>
                                      <p:to>
                                        <p:strVal val="visible"/>
                                      </p:to>
                                    </p:set>
                                    <p:animEffect transition="in" filter="wipe(right)">
                                      <p:cBhvr>
                                        <p:cTn id="221" dur="500"/>
                                        <p:tgtEl>
                                          <p:spTgt spid="100"/>
                                        </p:tgtEl>
                                      </p:cBhvr>
                                    </p:animEffect>
                                  </p:childTnLst>
                                </p:cTn>
                              </p:par>
                            </p:childTnLst>
                          </p:cTn>
                        </p:par>
                        <p:par>
                          <p:cTn id="222" fill="hold">
                            <p:stCondLst>
                              <p:cond delay="5403"/>
                            </p:stCondLst>
                            <p:childTnLst>
                              <p:par>
                                <p:cTn id="223" presetID="22" presetClass="entr" presetSubtype="1" fill="hold" nodeType="afterEffect">
                                  <p:stCondLst>
                                    <p:cond delay="0"/>
                                  </p:stCondLst>
                                  <p:childTnLst>
                                    <p:set>
                                      <p:cBhvr>
                                        <p:cTn id="224" dur="1" fill="hold">
                                          <p:stCondLst>
                                            <p:cond delay="0"/>
                                          </p:stCondLst>
                                        </p:cTn>
                                        <p:tgtEl>
                                          <p:spTgt spid="97"/>
                                        </p:tgtEl>
                                        <p:attrNameLst>
                                          <p:attrName>style.visibility</p:attrName>
                                        </p:attrNameLst>
                                      </p:cBhvr>
                                      <p:to>
                                        <p:strVal val="visible"/>
                                      </p:to>
                                    </p:set>
                                    <p:animEffect transition="in" filter="wipe(up)">
                                      <p:cBhvr>
                                        <p:cTn id="225" dur="500"/>
                                        <p:tgtEl>
                                          <p:spTgt spid="97"/>
                                        </p:tgtEl>
                                      </p:cBhvr>
                                    </p:animEffect>
                                  </p:childTnLst>
                                </p:cTn>
                              </p:par>
                            </p:childTnLst>
                          </p:cTn>
                        </p:par>
                        <p:par>
                          <p:cTn id="226" fill="hold">
                            <p:stCondLst>
                              <p:cond delay="5903"/>
                            </p:stCondLst>
                            <p:childTnLst>
                              <p:par>
                                <p:cTn id="227" presetID="22" presetClass="entr" presetSubtype="8" fill="hold" nodeType="afterEffect">
                                  <p:stCondLst>
                                    <p:cond delay="0"/>
                                  </p:stCondLst>
                                  <p:childTnLst>
                                    <p:set>
                                      <p:cBhvr>
                                        <p:cTn id="228" dur="1" fill="hold">
                                          <p:stCondLst>
                                            <p:cond delay="0"/>
                                          </p:stCondLst>
                                        </p:cTn>
                                        <p:tgtEl>
                                          <p:spTgt spid="98"/>
                                        </p:tgtEl>
                                        <p:attrNameLst>
                                          <p:attrName>style.visibility</p:attrName>
                                        </p:attrNameLst>
                                      </p:cBhvr>
                                      <p:to>
                                        <p:strVal val="visible"/>
                                      </p:to>
                                    </p:set>
                                    <p:animEffect transition="in" filter="wipe(left)">
                                      <p:cBhvr>
                                        <p:cTn id="229" dur="500"/>
                                        <p:tgtEl>
                                          <p:spTgt spid="98"/>
                                        </p:tgtEl>
                                      </p:cBhvr>
                                    </p:animEffect>
                                  </p:childTnLst>
                                </p:cTn>
                              </p:par>
                            </p:childTnLst>
                          </p:cTn>
                        </p:par>
                        <p:par>
                          <p:cTn id="230" fill="hold">
                            <p:stCondLst>
                              <p:cond delay="6403"/>
                            </p:stCondLst>
                            <p:childTnLst>
                              <p:par>
                                <p:cTn id="231" presetID="1" presetClass="entr" presetSubtype="0" fill="hold" grpId="0" nodeType="afterEffect">
                                  <p:stCondLst>
                                    <p:cond delay="0"/>
                                  </p:stCondLst>
                                  <p:iterate type="lt">
                                    <p:tmAbs val="100"/>
                                  </p:iterate>
                                  <p:childTnLst>
                                    <p:set>
                                      <p:cBhvr>
                                        <p:cTn id="232" dur="1" fill="hold">
                                          <p:stCondLst>
                                            <p:cond delay="0"/>
                                          </p:stCondLst>
                                        </p:cTn>
                                        <p:tgtEl>
                                          <p:spTgt spid="101"/>
                                        </p:tgtEl>
                                        <p:attrNameLst>
                                          <p:attrName>style.visibility</p:attrName>
                                        </p:attrNameLst>
                                      </p:cBhvr>
                                      <p:to>
                                        <p:strVal val="visible"/>
                                      </p:to>
                                    </p:set>
                                  </p:childTnLst>
                                </p:cTn>
                              </p:par>
                            </p:childTnLst>
                          </p:cTn>
                        </p:par>
                        <p:par>
                          <p:cTn id="233" fill="hold">
                            <p:stCondLst>
                              <p:cond delay="8704"/>
                            </p:stCondLst>
                            <p:childTnLst>
                              <p:par>
                                <p:cTn id="234" presetID="22" presetClass="entr" presetSubtype="1" fill="hold" nodeType="afterEffect">
                                  <p:stCondLst>
                                    <p:cond delay="0"/>
                                  </p:stCondLst>
                                  <p:childTnLst>
                                    <p:set>
                                      <p:cBhvr>
                                        <p:cTn id="235" dur="1" fill="hold">
                                          <p:stCondLst>
                                            <p:cond delay="0"/>
                                          </p:stCondLst>
                                        </p:cTn>
                                        <p:tgtEl>
                                          <p:spTgt spid="102"/>
                                        </p:tgtEl>
                                        <p:attrNameLst>
                                          <p:attrName>style.visibility</p:attrName>
                                        </p:attrNameLst>
                                      </p:cBhvr>
                                      <p:to>
                                        <p:strVal val="visible"/>
                                      </p:to>
                                    </p:set>
                                    <p:animEffect transition="in" filter="wipe(up)">
                                      <p:cBhvr>
                                        <p:cTn id="236" dur="500"/>
                                        <p:tgtEl>
                                          <p:spTgt spid="102"/>
                                        </p:tgtEl>
                                      </p:cBhvr>
                                    </p:animEffect>
                                  </p:childTnLst>
                                </p:cTn>
                              </p:par>
                            </p:childTnLst>
                          </p:cTn>
                        </p:par>
                        <p:par>
                          <p:cTn id="237" fill="hold">
                            <p:stCondLst>
                              <p:cond delay="9204"/>
                            </p:stCondLst>
                            <p:childTnLst>
                              <p:par>
                                <p:cTn id="238" presetID="1" presetClass="entr" presetSubtype="0" fill="hold" grpId="0" nodeType="afterEffect">
                                  <p:stCondLst>
                                    <p:cond delay="0"/>
                                  </p:stCondLst>
                                  <p:iterate type="lt">
                                    <p:tmAbs val="100"/>
                                  </p:iterate>
                                  <p:childTnLst>
                                    <p:set>
                                      <p:cBhvr>
                                        <p:cTn id="239"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P spid="30" grpId="0"/>
      <p:bldP spid="30" grpId="1"/>
      <p:bldP spid="31" grpId="0" animBg="1"/>
      <p:bldP spid="31" grpId="1" animBg="1"/>
      <p:bldP spid="54" grpId="0"/>
      <p:bldP spid="54" grpId="1"/>
      <p:bldP spid="57" grpId="0"/>
      <p:bldP spid="57" grpId="1"/>
      <p:bldP spid="58" grpId="0"/>
      <p:bldP spid="58" grpId="1"/>
      <p:bldP spid="72" grpId="0"/>
      <p:bldP spid="72" grpId="1"/>
      <p:bldP spid="73" grpId="0"/>
      <p:bldP spid="73" grpId="1"/>
      <p:bldP spid="79" grpId="0"/>
      <p:bldP spid="79" grpId="1"/>
      <p:bldP spid="82" grpId="0"/>
      <p:bldP spid="84" grpId="0"/>
      <p:bldP spid="89" grpId="0"/>
      <p:bldP spid="90" grpId="0"/>
      <p:bldP spid="100" grpId="0"/>
      <p:bldP spid="101" grpId="0"/>
      <p:bldP spid="106" grpId="0"/>
      <p:bldP spid="10" grpId="0" animBg="1"/>
      <p:bldP spid="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2C03746F-B42A-474D-94FA-02D6826DE614}" type="slidenum">
              <a:rPr lang="de-DE" smtClean="0"/>
              <a:t>49</a:t>
            </a:fld>
            <a:endParaRPr lang="de-DE" dirty="0"/>
          </a:p>
        </p:txBody>
      </p:sp>
      <p:sp>
        <p:nvSpPr>
          <p:cNvPr id="3" name="Textplatzhalter 2"/>
          <p:cNvSpPr>
            <a:spLocks noGrp="1"/>
          </p:cNvSpPr>
          <p:nvPr>
            <p:ph type="body" sz="quarter" idx="15"/>
          </p:nvPr>
        </p:nvSpPr>
        <p:spPr/>
        <p:txBody>
          <a:bodyPr/>
          <a:lstStyle/>
          <a:p>
            <a:pPr algn="ctr"/>
            <a:r>
              <a:rPr lang="de-DE" sz="2800" dirty="0" smtClean="0"/>
              <a:t>Zahlensysteme – Datenbreite</a:t>
            </a:r>
            <a:endParaRPr lang="de-DE" sz="2800" dirty="0"/>
          </a:p>
        </p:txBody>
      </p:sp>
      <p:sp>
        <p:nvSpPr>
          <p:cNvPr id="10" name="Textfeld 9"/>
          <p:cNvSpPr txBox="1"/>
          <p:nvPr/>
        </p:nvSpPr>
        <p:spPr>
          <a:xfrm>
            <a:off x="311287" y="980728"/>
            <a:ext cx="3633601"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Warum ist die Datenbreite wichtig?</a:t>
            </a:r>
          </a:p>
        </p:txBody>
      </p:sp>
      <p:graphicFrame>
        <p:nvGraphicFramePr>
          <p:cNvPr id="49" name="Tabelle 48"/>
          <p:cNvGraphicFramePr>
            <a:graphicFrameLocks noGrp="1"/>
          </p:cNvGraphicFramePr>
          <p:nvPr>
            <p:extLst>
              <p:ext uri="{D42A27DB-BD31-4B8C-83A1-F6EECF244321}">
                <p14:modId xmlns:p14="http://schemas.microsoft.com/office/powerpoint/2010/main" val="607134514"/>
              </p:ext>
            </p:extLst>
          </p:nvPr>
        </p:nvGraphicFramePr>
        <p:xfrm>
          <a:off x="580594" y="1765753"/>
          <a:ext cx="3094985" cy="3252354"/>
        </p:xfrm>
        <a:graphic>
          <a:graphicData uri="http://schemas.openxmlformats.org/drawingml/2006/table">
            <a:tbl>
              <a:tblPr>
                <a:effectLst>
                  <a:outerShdw blurRad="50800" dist="38100" dir="5400000" algn="t" rotWithShape="0">
                    <a:prstClr val="black">
                      <a:alpha val="40000"/>
                    </a:prstClr>
                  </a:outerShdw>
                </a:effectLst>
              </a:tblPr>
              <a:tblGrid>
                <a:gridCol w="1498761">
                  <a:extLst>
                    <a:ext uri="{9D8B030D-6E8A-4147-A177-3AD203B41FA5}">
                      <a16:colId xmlns:a16="http://schemas.microsoft.com/office/drawing/2014/main" val="2254910760"/>
                    </a:ext>
                  </a:extLst>
                </a:gridCol>
                <a:gridCol w="1596224">
                  <a:extLst>
                    <a:ext uri="{9D8B030D-6E8A-4147-A177-3AD203B41FA5}">
                      <a16:colId xmlns:a16="http://schemas.microsoft.com/office/drawing/2014/main" val="3822783003"/>
                    </a:ext>
                  </a:extLst>
                </a:gridCol>
              </a:tblGrid>
              <a:tr h="397397">
                <a:tc rowSpan="2">
                  <a:txBody>
                    <a:bodyPr/>
                    <a:lstStyle/>
                    <a:p>
                      <a:pPr algn="ctr"/>
                      <a:r>
                        <a:rPr lang="de-DE" sz="1600" b="0" dirty="0">
                          <a:solidFill>
                            <a:schemeClr val="bg1"/>
                          </a:solidFill>
                          <a:effectLst>
                            <a:outerShdw blurRad="38100" dist="38100" dir="2700000" algn="tl">
                              <a:srgbClr val="000000">
                                <a:alpha val="43137"/>
                              </a:srgbClr>
                            </a:outerShdw>
                          </a:effectLst>
                        </a:rPr>
                        <a:t>Datenbreite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solidFill>
                  </a:tcPr>
                </a:tc>
                <a:tc>
                  <a:txBody>
                    <a:bodyPr/>
                    <a:lstStyle/>
                    <a:p>
                      <a:pPr algn="ctr"/>
                      <a:r>
                        <a:rPr lang="de-DE" sz="1600" b="0" dirty="0">
                          <a:solidFill>
                            <a:schemeClr val="bg1"/>
                          </a:solidFill>
                          <a:effectLst>
                            <a:outerShdw blurRad="38100" dist="38100" dir="2700000" algn="tl">
                              <a:srgbClr val="000000">
                                <a:alpha val="43137"/>
                              </a:srgbClr>
                            </a:outerShdw>
                          </a:effectLst>
                        </a:rPr>
                        <a:t>Wertebereich</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solidFill>
                  </a:tcPr>
                </a:tc>
                <a:extLst>
                  <a:ext uri="{0D108BD9-81ED-4DB2-BD59-A6C34878D82A}">
                    <a16:rowId xmlns:a16="http://schemas.microsoft.com/office/drawing/2014/main" val="2559954332"/>
                  </a:ext>
                </a:extLst>
              </a:tr>
              <a:tr h="397397">
                <a:tc vMerge="1">
                  <a:txBody>
                    <a:bodyPr/>
                    <a:lstStyle/>
                    <a:p>
                      <a:endParaRPr lang="de-DE"/>
                    </a:p>
                  </a:txBody>
                  <a:tcPr/>
                </a:tc>
                <a:tc>
                  <a:txBody>
                    <a:bodyPr/>
                    <a:lstStyle/>
                    <a:p>
                      <a:pPr algn="ctr"/>
                      <a:r>
                        <a:rPr lang="de-DE" sz="1200" b="0" dirty="0" smtClean="0">
                          <a:solidFill>
                            <a:schemeClr val="bg1"/>
                          </a:solidFill>
                          <a:effectLst>
                            <a:outerShdw blurRad="38100" dist="38100" dir="2700000" algn="tl">
                              <a:srgbClr val="000000">
                                <a:alpha val="43137"/>
                              </a:srgbClr>
                            </a:outerShdw>
                          </a:effectLst>
                        </a:rPr>
                        <a:t>vorzeichenbehaftet</a:t>
                      </a:r>
                      <a:endParaRPr lang="de-DE" sz="1200" b="0" dirty="0">
                        <a:solidFill>
                          <a:schemeClr val="bg1"/>
                        </a:solidFill>
                        <a:effectLst>
                          <a:outerShdw blurRad="38100" dist="38100" dir="2700000" algn="tl">
                            <a:srgbClr val="000000">
                              <a:alpha val="43137"/>
                            </a:srgbClr>
                          </a:outerShdw>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solidFill>
                  </a:tcPr>
                </a:tc>
                <a:extLst>
                  <a:ext uri="{0D108BD9-81ED-4DB2-BD59-A6C34878D82A}">
                    <a16:rowId xmlns:a16="http://schemas.microsoft.com/office/drawing/2014/main" val="606706430"/>
                  </a:ext>
                </a:extLst>
              </a:tr>
              <a:tr h="436595">
                <a:tc>
                  <a:txBody>
                    <a:bodyPr/>
                    <a:lstStyle/>
                    <a:p>
                      <a:r>
                        <a:rPr lang="de-DE" sz="1400" dirty="0">
                          <a:effectLst/>
                        </a:rPr>
                        <a:t>8 Bit </a:t>
                      </a:r>
                      <a:r>
                        <a:rPr lang="de-DE" sz="1400" dirty="0" smtClean="0">
                          <a:effectLst/>
                        </a:rPr>
                        <a:t>  = </a:t>
                      </a:r>
                      <a:r>
                        <a:rPr lang="de-DE" sz="1400" dirty="0">
                          <a:effectLst/>
                        </a:rPr>
                        <a:t>1 </a:t>
                      </a:r>
                      <a:r>
                        <a:rPr lang="de-DE" sz="1400" dirty="0" smtClean="0">
                          <a:effectLst/>
                        </a:rPr>
                        <a:t>Byte</a:t>
                      </a:r>
                    </a:p>
                    <a:p>
                      <a:pPr algn="ctr"/>
                      <a:r>
                        <a:rPr lang="de-DE" sz="1100" dirty="0" smtClean="0">
                          <a:effectLst/>
                        </a:rPr>
                        <a:t>0000 0000</a:t>
                      </a:r>
                      <a:endParaRPr lang="de-DE" sz="11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400">
                          <a:effectLst/>
                        </a:rPr>
                        <a:t>−128..127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1274542"/>
                  </a:ext>
                </a:extLst>
              </a:tr>
              <a:tr h="591516">
                <a:tc>
                  <a:txBody>
                    <a:bodyPr/>
                    <a:lstStyle/>
                    <a:p>
                      <a:r>
                        <a:rPr lang="de-DE" sz="1400" dirty="0">
                          <a:effectLst/>
                        </a:rPr>
                        <a:t>16 Bit = 2 </a:t>
                      </a:r>
                      <a:r>
                        <a:rPr lang="de-DE" sz="1400" dirty="0" smtClean="0">
                          <a:effectLst/>
                        </a:rPr>
                        <a:t>Byte</a:t>
                      </a:r>
                    </a:p>
                    <a:p>
                      <a:pPr algn="ctr"/>
                      <a:r>
                        <a:rPr lang="de-DE" sz="1100" dirty="0" smtClean="0">
                          <a:effectLst/>
                        </a:rPr>
                        <a:t>0000 0000 0000 0000</a:t>
                      </a:r>
                      <a:endParaRPr lang="de-DE" sz="11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400" dirty="0">
                          <a:effectLst/>
                        </a:rPr>
                        <a:t>−32 768..32 767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67572848"/>
                  </a:ext>
                </a:extLst>
              </a:tr>
              <a:tr h="672520">
                <a:tc>
                  <a:txBody>
                    <a:bodyPr/>
                    <a:lstStyle/>
                    <a:p>
                      <a:r>
                        <a:rPr lang="de-DE" sz="1400" dirty="0">
                          <a:effectLst/>
                        </a:rPr>
                        <a:t>32 Bit = 4 </a:t>
                      </a:r>
                      <a:r>
                        <a:rPr lang="de-DE" sz="1400" dirty="0" smtClean="0">
                          <a:effectLst/>
                        </a:rPr>
                        <a:t>Byte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400" dirty="0">
                          <a:effectLst/>
                        </a:rPr>
                        <a:t>-2</a:t>
                      </a:r>
                      <a:r>
                        <a:rPr lang="de-DE" sz="1400" baseline="30000" dirty="0">
                          <a:effectLst/>
                        </a:rPr>
                        <a:t>31</a:t>
                      </a:r>
                      <a:r>
                        <a:rPr lang="de-DE" sz="1400" dirty="0">
                          <a:effectLst/>
                        </a:rPr>
                        <a:t>..</a:t>
                      </a:r>
                      <a:r>
                        <a:rPr lang="de-DE" sz="1400" dirty="0" smtClean="0">
                          <a:effectLst/>
                        </a:rPr>
                        <a:t>2</a:t>
                      </a:r>
                      <a:r>
                        <a:rPr lang="de-DE" sz="1400" baseline="30000" dirty="0" smtClean="0">
                          <a:effectLst/>
                        </a:rPr>
                        <a:t>31</a:t>
                      </a:r>
                      <a:r>
                        <a:rPr lang="de-DE" sz="1400" dirty="0" smtClean="0">
                          <a:effectLst/>
                        </a:rPr>
                        <a:t>-1</a:t>
                      </a:r>
                    </a:p>
                    <a:p>
                      <a:pPr marL="0" algn="l" defTabSz="685800" rtl="0" eaLnBrk="1" latinLnBrk="0" hangingPunct="1"/>
                      <a:r>
                        <a:rPr lang="de-DE" sz="700" i="1" kern="1200" dirty="0" smtClean="0">
                          <a:solidFill>
                            <a:schemeClr val="tx1"/>
                          </a:solidFill>
                          <a:effectLst/>
                          <a:latin typeface="+mn-lt"/>
                          <a:ea typeface="+mn-ea"/>
                          <a:cs typeface="+mn-cs"/>
                        </a:rPr>
                        <a:t>(-2.147.483.648 – 2.147.483.647)</a:t>
                      </a:r>
                      <a:endParaRPr lang="de-DE" sz="700" i="1" kern="1200" dirty="0">
                        <a:solidFill>
                          <a:schemeClr val="tx1"/>
                        </a:solidFill>
                        <a:effectLst/>
                        <a:latin typeface="+mn-lt"/>
                        <a:ea typeface="+mn-ea"/>
                        <a:cs typeface="+mn-cs"/>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32736375"/>
                  </a:ext>
                </a:extLst>
              </a:tr>
              <a:tr h="672520">
                <a:tc>
                  <a:txBody>
                    <a:bodyPr/>
                    <a:lstStyle/>
                    <a:p>
                      <a:r>
                        <a:rPr lang="de-DE" sz="1400" dirty="0">
                          <a:effectLst/>
                        </a:rPr>
                        <a:t>64 Bit = 8 Byte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tc>
                  <a:txBody>
                    <a:bodyPr/>
                    <a:lstStyle/>
                    <a:p>
                      <a:r>
                        <a:rPr lang="de-DE" sz="1400" dirty="0">
                          <a:effectLst/>
                        </a:rPr>
                        <a:t>-2</a:t>
                      </a:r>
                      <a:r>
                        <a:rPr lang="de-DE" sz="1400" baseline="30000" dirty="0">
                          <a:effectLst/>
                        </a:rPr>
                        <a:t>63</a:t>
                      </a:r>
                      <a:r>
                        <a:rPr lang="de-DE" sz="1400" dirty="0">
                          <a:effectLst/>
                        </a:rPr>
                        <a:t>..2</a:t>
                      </a:r>
                      <a:r>
                        <a:rPr lang="de-DE" sz="1400" baseline="30000" dirty="0">
                          <a:effectLst/>
                        </a:rPr>
                        <a:t>63</a:t>
                      </a:r>
                      <a:r>
                        <a:rPr lang="de-DE" sz="1400" dirty="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33659661"/>
                  </a:ext>
                </a:extLst>
              </a:tr>
            </a:tbl>
          </a:graphicData>
        </a:graphic>
      </p:graphicFrame>
      <p:cxnSp>
        <p:nvCxnSpPr>
          <p:cNvPr id="50" name="Gerade Verbindung mit Pfeil 49"/>
          <p:cNvCxnSpPr/>
          <p:nvPr/>
        </p:nvCxnSpPr>
        <p:spPr>
          <a:xfrm>
            <a:off x="3096000" y="2772000"/>
            <a:ext cx="1152128" cy="0"/>
          </a:xfrm>
          <a:prstGeom prst="straightConnector1">
            <a:avLst/>
          </a:prstGeom>
          <a:ln w="76200">
            <a:solidFill>
              <a:schemeClr val="tx2"/>
            </a:solidFill>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53" name="Gerade Verbindung mit Pfeil 52"/>
          <p:cNvCxnSpPr/>
          <p:nvPr/>
        </p:nvCxnSpPr>
        <p:spPr>
          <a:xfrm>
            <a:off x="4212000" y="1191600"/>
            <a:ext cx="0" cy="1611252"/>
          </a:xfrm>
          <a:prstGeom prst="straightConnector1">
            <a:avLst/>
          </a:prstGeom>
          <a:ln w="76200">
            <a:solidFill>
              <a:schemeClr val="tx2"/>
            </a:solidFill>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56" name="Gerade Verbindung mit Pfeil 55"/>
          <p:cNvCxnSpPr/>
          <p:nvPr/>
        </p:nvCxnSpPr>
        <p:spPr>
          <a:xfrm>
            <a:off x="4176000" y="1191600"/>
            <a:ext cx="1152128" cy="0"/>
          </a:xfrm>
          <a:prstGeom prst="straightConnector1">
            <a:avLst/>
          </a:prstGeom>
          <a:ln w="76200">
            <a:solidFill>
              <a:schemeClr val="tx2"/>
            </a:solidFill>
            <a:headEnd type="none"/>
            <a:tailEnd type="triangl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59" name="Textfeld 58"/>
          <p:cNvSpPr txBox="1"/>
          <p:nvPr/>
        </p:nvSpPr>
        <p:spPr>
          <a:xfrm>
            <a:off x="5457056" y="1011580"/>
            <a:ext cx="4248472"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127 =    0 1 1 1  1 1 1 1     (Beachte: 8 Bit)</a:t>
            </a:r>
          </a:p>
        </p:txBody>
      </p:sp>
      <p:sp>
        <p:nvSpPr>
          <p:cNvPr id="60" name="Textfeld 59"/>
          <p:cNvSpPr txBox="1"/>
          <p:nvPr/>
        </p:nvSpPr>
        <p:spPr>
          <a:xfrm>
            <a:off x="5457056" y="1280952"/>
            <a:ext cx="4248472"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          + 0 0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1  =      1 </a:t>
            </a:r>
          </a:p>
        </p:txBody>
      </p:sp>
      <p:cxnSp>
        <p:nvCxnSpPr>
          <p:cNvPr id="61" name="Gerade Verbindung mit Pfeil 60"/>
          <p:cNvCxnSpPr/>
          <p:nvPr/>
        </p:nvCxnSpPr>
        <p:spPr>
          <a:xfrm>
            <a:off x="6105128" y="1640992"/>
            <a:ext cx="1734590" cy="0"/>
          </a:xfrm>
          <a:prstGeom prst="straightConnector1">
            <a:avLst/>
          </a:prstGeom>
          <a:ln w="76200">
            <a:solidFill>
              <a:schemeClr val="tx2"/>
            </a:solidFill>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62" name="Textfeld 61"/>
          <p:cNvSpPr txBox="1"/>
          <p:nvPr/>
        </p:nvSpPr>
        <p:spPr>
          <a:xfrm>
            <a:off x="5468424" y="1730344"/>
            <a:ext cx="4248472"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1</a:t>
            </a:r>
            <a:r>
              <a:rPr lang="de-DE" dirty="0" smtClean="0">
                <a:solidFill>
                  <a:schemeClr val="tx2"/>
                </a:solidFill>
                <a:effectLst>
                  <a:outerShdw blurRad="38100" dist="38100" dir="2700000" algn="tl">
                    <a:srgbClr val="000000">
                      <a:alpha val="43137"/>
                    </a:srgbClr>
                  </a:outerShdw>
                </a:effectLst>
              </a:rPr>
              <a:t> 0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0  =     -128</a:t>
            </a:r>
          </a:p>
        </p:txBody>
      </p:sp>
      <p:sp>
        <p:nvSpPr>
          <p:cNvPr id="64" name="Textfeld 63"/>
          <p:cNvSpPr txBox="1"/>
          <p:nvPr/>
        </p:nvSpPr>
        <p:spPr>
          <a:xfrm>
            <a:off x="3787205" y="3748339"/>
            <a:ext cx="6105128"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127 =   0 0 0 0   0 0 0 0    0 1 1 1   1 1 1 1  (Beachte: 16 Bit)</a:t>
            </a:r>
          </a:p>
        </p:txBody>
      </p:sp>
      <p:sp>
        <p:nvSpPr>
          <p:cNvPr id="69" name="Textfeld 68"/>
          <p:cNvSpPr txBox="1"/>
          <p:nvPr/>
        </p:nvSpPr>
        <p:spPr>
          <a:xfrm>
            <a:off x="3787205" y="4082885"/>
            <a:ext cx="6105128"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         + 0 0 0 0   0 0 0 0    0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0 1 =     1</a:t>
            </a:r>
          </a:p>
        </p:txBody>
      </p:sp>
      <p:cxnSp>
        <p:nvCxnSpPr>
          <p:cNvPr id="75" name="Gerade Verbindung mit Pfeil 74"/>
          <p:cNvCxnSpPr/>
          <p:nvPr/>
        </p:nvCxnSpPr>
        <p:spPr>
          <a:xfrm>
            <a:off x="4378035" y="4442925"/>
            <a:ext cx="3657642" cy="0"/>
          </a:xfrm>
          <a:prstGeom prst="straightConnector1">
            <a:avLst/>
          </a:prstGeom>
          <a:ln w="76200">
            <a:solidFill>
              <a:schemeClr val="tx2"/>
            </a:solidFill>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76" name="Textfeld 75"/>
          <p:cNvSpPr txBox="1"/>
          <p:nvPr/>
        </p:nvSpPr>
        <p:spPr>
          <a:xfrm>
            <a:off x="3800872" y="4519672"/>
            <a:ext cx="6105128"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         + 0 0 0 0   0 0 0 0    1 0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0 0 =     128    </a:t>
            </a:r>
          </a:p>
        </p:txBody>
      </p:sp>
      <p:cxnSp>
        <p:nvCxnSpPr>
          <p:cNvPr id="77" name="Gerade Verbindung mit Pfeil 76"/>
          <p:cNvCxnSpPr/>
          <p:nvPr/>
        </p:nvCxnSpPr>
        <p:spPr>
          <a:xfrm>
            <a:off x="3559260" y="3356992"/>
            <a:ext cx="385628" cy="0"/>
          </a:xfrm>
          <a:prstGeom prst="straightConnector1">
            <a:avLst/>
          </a:prstGeom>
          <a:ln w="76200">
            <a:solidFill>
              <a:schemeClr val="tx2"/>
            </a:solidFill>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78" name="Gerade Verbindung mit Pfeil 77"/>
          <p:cNvCxnSpPr/>
          <p:nvPr/>
        </p:nvCxnSpPr>
        <p:spPr>
          <a:xfrm>
            <a:off x="3960000" y="3315600"/>
            <a:ext cx="0" cy="391347"/>
          </a:xfrm>
          <a:prstGeom prst="straightConnector1">
            <a:avLst/>
          </a:prstGeom>
          <a:ln w="76200">
            <a:solidFill>
              <a:schemeClr val="tx2"/>
            </a:solidFill>
            <a:headEnd type="none"/>
            <a:tailEnd type="triangl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81" name="Textfeld 80"/>
          <p:cNvSpPr txBox="1"/>
          <p:nvPr/>
        </p:nvSpPr>
        <p:spPr>
          <a:xfrm>
            <a:off x="2360712" y="5148459"/>
            <a:ext cx="7517954"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                 32 767 =   0 </a:t>
            </a:r>
            <a:r>
              <a:rPr lang="de-DE" dirty="0">
                <a:solidFill>
                  <a:schemeClr val="tx2"/>
                </a:solidFill>
                <a:effectLst>
                  <a:outerShdw blurRad="38100" dist="38100" dir="2700000" algn="tl">
                    <a:srgbClr val="000000">
                      <a:alpha val="43137"/>
                    </a:srgbClr>
                  </a:outerShdw>
                </a:effectLst>
              </a:rPr>
              <a:t>1</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1</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1</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1</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1</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1</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1</a:t>
            </a:r>
            <a:r>
              <a:rPr lang="de-DE" dirty="0" smtClean="0">
                <a:solidFill>
                  <a:schemeClr val="tx2"/>
                </a:solidFill>
                <a:effectLst>
                  <a:outerShdw blurRad="38100" dist="38100" dir="2700000" algn="tl">
                    <a:srgbClr val="000000">
                      <a:alpha val="43137"/>
                    </a:srgbClr>
                  </a:outerShdw>
                </a:effectLst>
              </a:rPr>
              <a:t>    1 1 1 1   1 1 1 1</a:t>
            </a:r>
          </a:p>
        </p:txBody>
      </p:sp>
      <p:sp>
        <p:nvSpPr>
          <p:cNvPr id="83" name="Textfeld 82"/>
          <p:cNvSpPr txBox="1"/>
          <p:nvPr/>
        </p:nvSpPr>
        <p:spPr>
          <a:xfrm>
            <a:off x="3773538" y="5483005"/>
            <a:ext cx="6105128"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         + 0 0 0 0   0 0 0 0    0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0 1</a:t>
            </a:r>
          </a:p>
        </p:txBody>
      </p:sp>
      <p:cxnSp>
        <p:nvCxnSpPr>
          <p:cNvPr id="86" name="Gerade Verbindung mit Pfeil 85"/>
          <p:cNvCxnSpPr/>
          <p:nvPr/>
        </p:nvCxnSpPr>
        <p:spPr>
          <a:xfrm>
            <a:off x="4364368" y="5843045"/>
            <a:ext cx="3657642" cy="0"/>
          </a:xfrm>
          <a:prstGeom prst="straightConnector1">
            <a:avLst/>
          </a:prstGeom>
          <a:ln w="76200">
            <a:solidFill>
              <a:schemeClr val="tx2"/>
            </a:solidFill>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87" name="Textfeld 86"/>
          <p:cNvSpPr txBox="1"/>
          <p:nvPr/>
        </p:nvSpPr>
        <p:spPr>
          <a:xfrm>
            <a:off x="3787205" y="5919792"/>
            <a:ext cx="6105128" cy="360040"/>
          </a:xfrm>
          <a:prstGeom prst="rect">
            <a:avLst/>
          </a:prstGeom>
          <a:noFill/>
        </p:spPr>
        <p:txBody>
          <a:bodyPr wrap="square" lIns="0" tIns="0" rIns="0" bIns="0" rtlCol="0">
            <a:noAutofit/>
          </a:bodyPr>
          <a:lstStyle/>
          <a:p>
            <a:pPr algn="l"/>
            <a:r>
              <a:rPr lang="de-DE" dirty="0" smtClean="0">
                <a:solidFill>
                  <a:schemeClr val="tx2"/>
                </a:solidFill>
                <a:effectLst>
                  <a:outerShdw blurRad="38100" dist="38100" dir="2700000" algn="tl">
                    <a:srgbClr val="000000">
                      <a:alpha val="43137"/>
                    </a:srgbClr>
                  </a:outerShdw>
                </a:effectLst>
              </a:rPr>
              <a:t>         + 1 0 0 0   0 0 0 0    0 0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a:t>
            </a:r>
            <a:r>
              <a:rPr lang="de-DE" dirty="0">
                <a:solidFill>
                  <a:schemeClr val="tx2"/>
                </a:solidFill>
                <a:effectLst>
                  <a:outerShdw blurRad="38100" dist="38100" dir="2700000" algn="tl">
                    <a:srgbClr val="000000">
                      <a:alpha val="43137"/>
                    </a:srgbClr>
                  </a:outerShdw>
                </a:effectLst>
              </a:rPr>
              <a:t>0</a:t>
            </a:r>
            <a:r>
              <a:rPr lang="de-DE" dirty="0" smtClean="0">
                <a:solidFill>
                  <a:schemeClr val="tx2"/>
                </a:solidFill>
                <a:effectLst>
                  <a:outerShdw blurRad="38100" dist="38100" dir="2700000" algn="tl">
                    <a:srgbClr val="000000">
                      <a:alpha val="43137"/>
                    </a:srgbClr>
                  </a:outerShdw>
                </a:effectLst>
              </a:rPr>
              <a:t> 0 0 =    - 32 768</a:t>
            </a:r>
          </a:p>
        </p:txBody>
      </p:sp>
      <p:sp>
        <p:nvSpPr>
          <p:cNvPr id="88" name="Rechteck 87">
            <a:extLst>
              <a:ext uri="{FF2B5EF4-FFF2-40B4-BE49-F238E27FC236}">
                <a16:creationId xmlns:a16="http://schemas.microsoft.com/office/drawing/2014/main" id="{23424EB0-FC59-4B32-B29D-BB43BEDB40C5}"/>
              </a:ext>
            </a:extLst>
          </p:cNvPr>
          <p:cNvSpPr/>
          <p:nvPr/>
        </p:nvSpPr>
        <p:spPr>
          <a:xfrm>
            <a:off x="4520951" y="4519670"/>
            <a:ext cx="216025" cy="294243"/>
          </a:xfrm>
          <a:prstGeom prst="rect">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Rechteck 91">
            <a:extLst>
              <a:ext uri="{FF2B5EF4-FFF2-40B4-BE49-F238E27FC236}">
                <a16:creationId xmlns:a16="http://schemas.microsoft.com/office/drawing/2014/main" id="{23424EB0-FC59-4B32-B29D-BB43BEDB40C5}"/>
              </a:ext>
            </a:extLst>
          </p:cNvPr>
          <p:cNvSpPr/>
          <p:nvPr/>
        </p:nvSpPr>
        <p:spPr>
          <a:xfrm>
            <a:off x="4520950" y="5902312"/>
            <a:ext cx="216025" cy="294243"/>
          </a:xfrm>
          <a:prstGeom prst="rect">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echteck 92">
            <a:extLst>
              <a:ext uri="{FF2B5EF4-FFF2-40B4-BE49-F238E27FC236}">
                <a16:creationId xmlns:a16="http://schemas.microsoft.com/office/drawing/2014/main" id="{23424EB0-FC59-4B32-B29D-BB43BEDB40C5}"/>
              </a:ext>
            </a:extLst>
          </p:cNvPr>
          <p:cNvSpPr/>
          <p:nvPr/>
        </p:nvSpPr>
        <p:spPr>
          <a:xfrm>
            <a:off x="6249144" y="1730343"/>
            <a:ext cx="216025" cy="294243"/>
          </a:xfrm>
          <a:prstGeom prst="rect">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5" name="Gerade Verbindung mit Pfeil 94"/>
          <p:cNvCxnSpPr>
            <a:endCxn id="92" idx="0"/>
          </p:cNvCxnSpPr>
          <p:nvPr/>
        </p:nvCxnSpPr>
        <p:spPr>
          <a:xfrm flipH="1">
            <a:off x="4628963" y="3136229"/>
            <a:ext cx="1191613" cy="2766083"/>
          </a:xfrm>
          <a:prstGeom prst="straightConnector1">
            <a:avLst/>
          </a:prstGeom>
          <a:ln w="38100">
            <a:solidFill>
              <a:srgbClr val="FF0000"/>
            </a:solidFill>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6" name="Gerade Verbindung mit Pfeil 95"/>
          <p:cNvCxnSpPr>
            <a:endCxn id="88" idx="0"/>
          </p:cNvCxnSpPr>
          <p:nvPr/>
        </p:nvCxnSpPr>
        <p:spPr>
          <a:xfrm flipH="1">
            <a:off x="4628964" y="3028081"/>
            <a:ext cx="1296144" cy="1491589"/>
          </a:xfrm>
          <a:prstGeom prst="straightConnector1">
            <a:avLst/>
          </a:prstGeom>
          <a:ln w="41275">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9" name="Gerade Verbindung mit Pfeil 98"/>
          <p:cNvCxnSpPr>
            <a:stCxn id="93" idx="2"/>
          </p:cNvCxnSpPr>
          <p:nvPr/>
        </p:nvCxnSpPr>
        <p:spPr>
          <a:xfrm flipH="1">
            <a:off x="5961112" y="2024586"/>
            <a:ext cx="396045" cy="734122"/>
          </a:xfrm>
          <a:prstGeom prst="straightConnector1">
            <a:avLst/>
          </a:prstGeom>
          <a:ln w="38100">
            <a:solidFill>
              <a:srgbClr val="FF0000"/>
            </a:solidFill>
            <a:headEnd type="none"/>
            <a:tailEnd type="triangl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103" name="Textfeld 102"/>
          <p:cNvSpPr txBox="1"/>
          <p:nvPr/>
        </p:nvSpPr>
        <p:spPr>
          <a:xfrm>
            <a:off x="5241032" y="2758709"/>
            <a:ext cx="4353686" cy="360040"/>
          </a:xfrm>
          <a:prstGeom prst="rect">
            <a:avLst/>
          </a:prstGeom>
          <a:noFill/>
        </p:spPr>
        <p:txBody>
          <a:bodyPr wrap="square" lIns="0" tIns="0" rIns="0" bIns="0" rtlCol="0">
            <a:noAutofit/>
          </a:bodyPr>
          <a:lstStyle/>
          <a:p>
            <a:pPr algn="l"/>
            <a:r>
              <a:rPr lang="de-DE" dirty="0" smtClean="0">
                <a:solidFill>
                  <a:srgbClr val="FF0000"/>
                </a:solidFill>
                <a:effectLst>
                  <a:outerShdw blurRad="38100" dist="38100" dir="2700000" algn="tl">
                    <a:srgbClr val="000000">
                      <a:alpha val="43137"/>
                    </a:srgbClr>
                  </a:outerShdw>
                </a:effectLst>
              </a:rPr>
              <a:t>Vorzeichenbit </a:t>
            </a:r>
            <a:r>
              <a:rPr lang="de-DE" sz="1400" dirty="0" smtClean="0">
                <a:solidFill>
                  <a:srgbClr val="FF0000"/>
                </a:solidFill>
                <a:effectLst>
                  <a:outerShdw blurRad="38100" dist="38100" dir="2700000" algn="tl">
                    <a:srgbClr val="000000">
                      <a:alpha val="43137"/>
                    </a:srgbClr>
                  </a:outerShdw>
                </a:effectLst>
                <a:sym typeface="Wingdings" panose="05000000000000000000" pitchFamily="2" charset="2"/>
              </a:rPr>
              <a:t></a:t>
            </a:r>
            <a:r>
              <a:rPr lang="de-DE" dirty="0" smtClean="0">
                <a:solidFill>
                  <a:srgbClr val="FF0000"/>
                </a:solidFill>
                <a:effectLst>
                  <a:outerShdw blurRad="38100" dist="38100" dir="2700000" algn="tl">
                    <a:srgbClr val="000000">
                      <a:alpha val="43137"/>
                    </a:srgbClr>
                  </a:outerShdw>
                </a:effectLst>
                <a:sym typeface="Wingdings" panose="05000000000000000000" pitchFamily="2" charset="2"/>
              </a:rPr>
              <a:t> 0 = positiv, 1 = negativ</a:t>
            </a:r>
          </a:p>
          <a:p>
            <a:pPr algn="l"/>
            <a:r>
              <a:rPr lang="de-DE" dirty="0">
                <a:solidFill>
                  <a:srgbClr val="FF0000"/>
                </a:solidFill>
                <a:effectLst>
                  <a:outerShdw blurRad="38100" dist="38100" dir="2700000" algn="tl">
                    <a:srgbClr val="000000">
                      <a:alpha val="43137"/>
                    </a:srgbClr>
                  </a:outerShdw>
                </a:effectLst>
                <a:sym typeface="Wingdings" panose="05000000000000000000" pitchFamily="2" charset="2"/>
              </a:rPr>
              <a:t> </a:t>
            </a:r>
            <a:r>
              <a:rPr lang="de-DE" dirty="0" smtClean="0">
                <a:solidFill>
                  <a:srgbClr val="FF0000"/>
                </a:solidFill>
                <a:effectLst>
                  <a:outerShdw blurRad="38100" dist="38100" dir="2700000" algn="tl">
                    <a:srgbClr val="000000">
                      <a:alpha val="43137"/>
                    </a:srgbClr>
                  </a:outerShdw>
                </a:effectLst>
                <a:sym typeface="Wingdings" panose="05000000000000000000" pitchFamily="2" charset="2"/>
              </a:rPr>
              <a:t>                    (abhängig von Datenbreite)</a:t>
            </a:r>
            <a:endParaRPr lang="de-DE" dirty="0" smtClean="0">
              <a:solidFill>
                <a:srgbClr val="FF0000"/>
              </a:solidFill>
              <a:effectLst>
                <a:outerShdw blurRad="38100" dist="38100" dir="2700000" algn="tl">
                  <a:srgbClr val="000000">
                    <a:alpha val="43137"/>
                  </a:srgbClr>
                </a:outerShdw>
              </a:effectLst>
            </a:endParaRPr>
          </a:p>
        </p:txBody>
      </p:sp>
      <p:sp>
        <p:nvSpPr>
          <p:cNvPr id="4" name="Rechteck 3"/>
          <p:cNvSpPr/>
          <p:nvPr/>
        </p:nvSpPr>
        <p:spPr>
          <a:xfrm>
            <a:off x="344488" y="1484784"/>
            <a:ext cx="3528392" cy="388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7187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1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59"/>
                                        </p:tgtEl>
                                        <p:attrNameLst>
                                          <p:attrName>style.visibility</p:attrName>
                                        </p:attrNameLst>
                                      </p:cBhvr>
                                      <p:to>
                                        <p:strVal val="visible"/>
                                      </p:to>
                                    </p:set>
                                  </p:childTnLst>
                                </p:cTn>
                              </p:par>
                            </p:childTnLst>
                          </p:cTn>
                        </p:par>
                        <p:par>
                          <p:cTn id="28" fill="hold">
                            <p:stCondLst>
                              <p:cond delay="4001"/>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5002"/>
                            </p:stCondLst>
                            <p:childTnLst>
                              <p:par>
                                <p:cTn id="32" presetID="22" presetClass="entr" presetSubtype="1" fill="hold"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up)">
                                      <p:cBhvr>
                                        <p:cTn id="34" dur="500"/>
                                        <p:tgtEl>
                                          <p:spTgt spid="61"/>
                                        </p:tgtEl>
                                      </p:cBhvr>
                                    </p:animEffect>
                                  </p:childTnLst>
                                </p:cTn>
                              </p:par>
                            </p:childTnLst>
                          </p:cTn>
                        </p:par>
                        <p:par>
                          <p:cTn id="35" fill="hold">
                            <p:stCondLst>
                              <p:cond delay="5502"/>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6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ipe(left)">
                                      <p:cBhvr>
                                        <p:cTn id="42" dur="500"/>
                                        <p:tgtEl>
                                          <p:spTgt spid="77"/>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wipe(up)">
                                      <p:cBhvr>
                                        <p:cTn id="46" dur="500"/>
                                        <p:tgtEl>
                                          <p:spTgt spid="78"/>
                                        </p:tgtEl>
                                      </p:cBhvr>
                                    </p:animEffect>
                                  </p:childTnLst>
                                </p:cTn>
                              </p:par>
                            </p:childTnLst>
                          </p:cTn>
                        </p:par>
                        <p:par>
                          <p:cTn id="47" fill="hold">
                            <p:stCondLst>
                              <p:cond delay="1000"/>
                            </p:stCondLst>
                            <p:childTnLst>
                              <p:par>
                                <p:cTn id="48" presetID="1" presetClass="entr" presetSubtype="0" fill="hold" grpId="0" nodeType="afterEffect">
                                  <p:stCondLst>
                                    <p:cond delay="0"/>
                                  </p:stCondLst>
                                  <p:iterate type="lt">
                                    <p:tmAbs val="100"/>
                                  </p:iterate>
                                  <p:childTnLst>
                                    <p:set>
                                      <p:cBhvr>
                                        <p:cTn id="49" dur="1" fill="hold">
                                          <p:stCondLst>
                                            <p:cond delay="0"/>
                                          </p:stCondLst>
                                        </p:cTn>
                                        <p:tgtEl>
                                          <p:spTgt spid="64"/>
                                        </p:tgtEl>
                                        <p:attrNameLst>
                                          <p:attrName>style.visibility</p:attrName>
                                        </p:attrNameLst>
                                      </p:cBhvr>
                                      <p:to>
                                        <p:strVal val="visible"/>
                                      </p:to>
                                    </p:set>
                                  </p:childTnLst>
                                </p:cTn>
                              </p:par>
                            </p:childTnLst>
                          </p:cTn>
                        </p:par>
                        <p:par>
                          <p:cTn id="50" fill="hold">
                            <p:stCondLst>
                              <p:cond delay="4401"/>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69"/>
                                        </p:tgtEl>
                                        <p:attrNameLst>
                                          <p:attrName>style.visibility</p:attrName>
                                        </p:attrNameLst>
                                      </p:cBhvr>
                                      <p:to>
                                        <p:strVal val="visible"/>
                                      </p:to>
                                    </p:set>
                                  </p:childTnLst>
                                </p:cTn>
                              </p:par>
                            </p:childTnLst>
                          </p:cTn>
                        </p:par>
                        <p:par>
                          <p:cTn id="53" fill="hold">
                            <p:stCondLst>
                              <p:cond delay="6202"/>
                            </p:stCondLst>
                            <p:childTnLst>
                              <p:par>
                                <p:cTn id="54" presetID="22" presetClass="entr" presetSubtype="1" fill="hold" nodeType="after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up)">
                                      <p:cBhvr>
                                        <p:cTn id="56" dur="500"/>
                                        <p:tgtEl>
                                          <p:spTgt spid="75"/>
                                        </p:tgtEl>
                                      </p:cBhvr>
                                    </p:animEffect>
                                  </p:childTnLst>
                                </p:cTn>
                              </p:par>
                            </p:childTnLst>
                          </p:cTn>
                        </p:par>
                        <p:par>
                          <p:cTn id="57" fill="hold">
                            <p:stCondLst>
                              <p:cond delay="6702"/>
                            </p:stCondLst>
                            <p:childTnLst>
                              <p:par>
                                <p:cTn id="58" presetID="1" presetClass="entr" presetSubtype="0" fill="hold" grpId="0" nodeType="afterEffect">
                                  <p:stCondLst>
                                    <p:cond delay="0"/>
                                  </p:stCondLst>
                                  <p:iterate type="lt">
                                    <p:tmAbs val="100"/>
                                  </p:iterate>
                                  <p:childTnLst>
                                    <p:set>
                                      <p:cBhvr>
                                        <p:cTn id="59" dur="1" fill="hold">
                                          <p:stCondLst>
                                            <p:cond delay="0"/>
                                          </p:stCondLst>
                                        </p:cTn>
                                        <p:tgtEl>
                                          <p:spTgt spid="7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type="lt">
                                    <p:tmAbs val="100"/>
                                  </p:iterate>
                                  <p:childTnLst>
                                    <p:set>
                                      <p:cBhvr>
                                        <p:cTn id="63" dur="1" fill="hold">
                                          <p:stCondLst>
                                            <p:cond delay="0"/>
                                          </p:stCondLst>
                                        </p:cTn>
                                        <p:tgtEl>
                                          <p:spTgt spid="81"/>
                                        </p:tgtEl>
                                        <p:attrNameLst>
                                          <p:attrName>style.visibility</p:attrName>
                                        </p:attrNameLst>
                                      </p:cBhvr>
                                      <p:to>
                                        <p:strVal val="visible"/>
                                      </p:to>
                                    </p:set>
                                  </p:childTnLst>
                                </p:cTn>
                              </p:par>
                            </p:childTnLst>
                          </p:cTn>
                        </p:par>
                        <p:par>
                          <p:cTn id="64" fill="hold">
                            <p:stCondLst>
                              <p:cond delay="2101"/>
                            </p:stCondLst>
                            <p:childTnLst>
                              <p:par>
                                <p:cTn id="65" presetID="1" presetClass="entr" presetSubtype="0" fill="hold" grpId="0" nodeType="afterEffect">
                                  <p:stCondLst>
                                    <p:cond delay="0"/>
                                  </p:stCondLst>
                                  <p:iterate type="lt">
                                    <p:tmAbs val="100"/>
                                  </p:iterate>
                                  <p:childTnLst>
                                    <p:set>
                                      <p:cBhvr>
                                        <p:cTn id="66" dur="1" fill="hold">
                                          <p:stCondLst>
                                            <p:cond delay="0"/>
                                          </p:stCondLst>
                                        </p:cTn>
                                        <p:tgtEl>
                                          <p:spTgt spid="83"/>
                                        </p:tgtEl>
                                        <p:attrNameLst>
                                          <p:attrName>style.visibility</p:attrName>
                                        </p:attrNameLst>
                                      </p:cBhvr>
                                      <p:to>
                                        <p:strVal val="visible"/>
                                      </p:to>
                                    </p:set>
                                  </p:childTnLst>
                                </p:cTn>
                              </p:par>
                            </p:childTnLst>
                          </p:cTn>
                        </p:par>
                        <p:par>
                          <p:cTn id="67" fill="hold">
                            <p:stCondLst>
                              <p:cond delay="3702"/>
                            </p:stCondLst>
                            <p:childTnLst>
                              <p:par>
                                <p:cTn id="68" presetID="22" presetClass="entr" presetSubtype="1" fill="hold"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ipe(up)">
                                      <p:cBhvr>
                                        <p:cTn id="70" dur="500"/>
                                        <p:tgtEl>
                                          <p:spTgt spid="86"/>
                                        </p:tgtEl>
                                      </p:cBhvr>
                                    </p:animEffect>
                                  </p:childTnLst>
                                </p:cTn>
                              </p:par>
                            </p:childTnLst>
                          </p:cTn>
                        </p:par>
                        <p:par>
                          <p:cTn id="71" fill="hold">
                            <p:stCondLst>
                              <p:cond delay="4202"/>
                            </p:stCondLst>
                            <p:childTnLst>
                              <p:par>
                                <p:cTn id="72" presetID="1" presetClass="entr" presetSubtype="0" fill="hold" grpId="0" nodeType="afterEffect">
                                  <p:stCondLst>
                                    <p:cond delay="0"/>
                                  </p:stCondLst>
                                  <p:iterate type="lt">
                                    <p:tmAbs val="100"/>
                                  </p:iterate>
                                  <p:childTnLst>
                                    <p:set>
                                      <p:cBhvr>
                                        <p:cTn id="73" dur="1" fill="hold">
                                          <p:stCondLst>
                                            <p:cond delay="0"/>
                                          </p:stCondLst>
                                        </p:cTn>
                                        <p:tgtEl>
                                          <p:spTgt spid="8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500"/>
                                        <p:tgtEl>
                                          <p:spTgt spid="8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fade">
                                      <p:cBhvr>
                                        <p:cTn id="81" dur="500"/>
                                        <p:tgtEl>
                                          <p:spTgt spid="9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3"/>
                                        </p:tgtEl>
                                        <p:attrNameLst>
                                          <p:attrName>style.visibility</p:attrName>
                                        </p:attrNameLst>
                                      </p:cBhvr>
                                      <p:to>
                                        <p:strVal val="visible"/>
                                      </p:to>
                                    </p:set>
                                    <p:animEffect transition="in" filter="fade">
                                      <p:cBhvr>
                                        <p:cTn id="84" dur="500"/>
                                        <p:tgtEl>
                                          <p:spTgt spid="93"/>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wipe(down)">
                                      <p:cBhvr>
                                        <p:cTn id="88" dur="500"/>
                                        <p:tgtEl>
                                          <p:spTgt spid="96"/>
                                        </p:tgtEl>
                                      </p:cBhvr>
                                    </p:animEffect>
                                  </p:childTnLst>
                                </p:cTn>
                              </p:par>
                              <p:par>
                                <p:cTn id="89" presetID="22" presetClass="entr" presetSubtype="4"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wipe(down)">
                                      <p:cBhvr>
                                        <p:cTn id="91" dur="500"/>
                                        <p:tgtEl>
                                          <p:spTgt spid="95"/>
                                        </p:tgtEl>
                                      </p:cBhvr>
                                    </p:animEffect>
                                  </p:childTnLst>
                                </p:cTn>
                              </p:par>
                              <p:par>
                                <p:cTn id="92" presetID="22" presetClass="entr" presetSubtype="1" fill="hold" nodeType="with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wipe(up)">
                                      <p:cBhvr>
                                        <p:cTn id="94" dur="500"/>
                                        <p:tgtEl>
                                          <p:spTgt spid="99"/>
                                        </p:tgtEl>
                                      </p:cBhvr>
                                    </p:animEffect>
                                  </p:childTnLst>
                                </p:cTn>
                              </p:par>
                            </p:childTnLst>
                          </p:cTn>
                        </p:par>
                        <p:par>
                          <p:cTn id="95" fill="hold">
                            <p:stCondLst>
                              <p:cond delay="1000"/>
                            </p:stCondLst>
                            <p:childTnLst>
                              <p:par>
                                <p:cTn id="96" presetID="1" presetClass="entr" presetSubtype="0" fill="hold" grpId="0" nodeType="afterEffect">
                                  <p:stCondLst>
                                    <p:cond delay="0"/>
                                  </p:stCondLst>
                                  <p:iterate type="lt">
                                    <p:tmAbs val="60"/>
                                  </p:iterate>
                                  <p:childTnLst>
                                    <p:set>
                                      <p:cBhvr>
                                        <p:cTn id="9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2" grpId="0"/>
      <p:bldP spid="64" grpId="0"/>
      <p:bldP spid="69" grpId="0"/>
      <p:bldP spid="76" grpId="0"/>
      <p:bldP spid="81" grpId="0"/>
      <p:bldP spid="83" grpId="0"/>
      <p:bldP spid="87" grpId="0"/>
      <p:bldP spid="88" grpId="0" animBg="1"/>
      <p:bldP spid="92" grpId="0" animBg="1"/>
      <p:bldP spid="93" grpId="0" animBg="1"/>
      <p:bldP spid="103"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ihandform 10"/>
          <p:cNvSpPr/>
          <p:nvPr/>
        </p:nvSpPr>
        <p:spPr>
          <a:xfrm>
            <a:off x="56456" y="1045107"/>
            <a:ext cx="2213964" cy="885585"/>
          </a:xfrm>
          <a:custGeom>
            <a:avLst/>
            <a:gdLst>
              <a:gd name="connsiteX0" fmla="*/ 0 w 2213964"/>
              <a:gd name="connsiteY0" fmla="*/ 0 h 885585"/>
              <a:gd name="connsiteX1" fmla="*/ 2213964 w 2213964"/>
              <a:gd name="connsiteY1" fmla="*/ 0 h 885585"/>
              <a:gd name="connsiteX2" fmla="*/ 2213964 w 2213964"/>
              <a:gd name="connsiteY2" fmla="*/ 885585 h 885585"/>
              <a:gd name="connsiteX3" fmla="*/ 0 w 2213964"/>
              <a:gd name="connsiteY3" fmla="*/ 885585 h 885585"/>
              <a:gd name="connsiteX4" fmla="*/ 0 w 2213964"/>
              <a:gd name="connsiteY4" fmla="*/ 0 h 885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4" h="885585">
                <a:moveTo>
                  <a:pt x="0" y="0"/>
                </a:moveTo>
                <a:lnTo>
                  <a:pt x="2213964" y="0"/>
                </a:lnTo>
                <a:lnTo>
                  <a:pt x="2213964" y="885585"/>
                </a:lnTo>
                <a:lnTo>
                  <a:pt x="0" y="885585"/>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2">
              <a:hueOff val="0"/>
              <a:satOff val="0"/>
              <a:lumOff val="0"/>
              <a:alphaOff val="0"/>
            </a:schemeClr>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de-DE" sz="2000" b="1" kern="1200" dirty="0">
                <a:latin typeface="Arial Black" panose="020B0A04020102020204" pitchFamily="34" charset="0"/>
              </a:rPr>
              <a:t>Technische</a:t>
            </a:r>
          </a:p>
        </p:txBody>
      </p:sp>
      <p:sp>
        <p:nvSpPr>
          <p:cNvPr id="12" name="Freihandform 11"/>
          <p:cNvSpPr/>
          <p:nvPr/>
        </p:nvSpPr>
        <p:spPr>
          <a:xfrm>
            <a:off x="56462" y="1982366"/>
            <a:ext cx="2213964" cy="4493303"/>
          </a:xfrm>
          <a:custGeom>
            <a:avLst/>
            <a:gdLst>
              <a:gd name="connsiteX0" fmla="*/ 0 w 2213964"/>
              <a:gd name="connsiteY0" fmla="*/ 0 h 4493303"/>
              <a:gd name="connsiteX1" fmla="*/ 2213964 w 2213964"/>
              <a:gd name="connsiteY1" fmla="*/ 0 h 4493303"/>
              <a:gd name="connsiteX2" fmla="*/ 2213964 w 2213964"/>
              <a:gd name="connsiteY2" fmla="*/ 4493303 h 4493303"/>
              <a:gd name="connsiteX3" fmla="*/ 0 w 2213964"/>
              <a:gd name="connsiteY3" fmla="*/ 4493303 h 4493303"/>
              <a:gd name="connsiteX4" fmla="*/ 0 w 2213964"/>
              <a:gd name="connsiteY4" fmla="*/ 0 h 449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4" h="4493303">
                <a:moveTo>
                  <a:pt x="0" y="0"/>
                </a:moveTo>
                <a:lnTo>
                  <a:pt x="2213964" y="0"/>
                </a:lnTo>
                <a:lnTo>
                  <a:pt x="2213964" y="4493303"/>
                </a:lnTo>
                <a:lnTo>
                  <a:pt x="0" y="4493303"/>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2">
              <a:tint val="40000"/>
              <a:alpha val="90000"/>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Hardwarekomponenten</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smtClean="0"/>
              <a:t>Schaltnetze</a:t>
            </a:r>
            <a:r>
              <a:rPr lang="de-DE" sz="1100" kern="1200" dirty="0"/>
              <a:t>, Schaltwerke, </a:t>
            </a:r>
            <a:r>
              <a:rPr lang="de-DE" sz="1100" kern="1200" dirty="0" smtClean="0"/>
              <a:t>Prozessoren</a:t>
            </a:r>
            <a:endParaRPr lang="de-DE" sz="1100" kern="1200" dirty="0"/>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Mikroprogrammierung</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Rechnerorganisation und </a:t>
            </a:r>
            <a:r>
              <a:rPr lang="de-DE" sz="1100" kern="1200" dirty="0" smtClean="0"/>
              <a:t>–</a:t>
            </a:r>
            <a:r>
              <a:rPr lang="de-DE" sz="1100" kern="1200" dirty="0" err="1" smtClean="0"/>
              <a:t>architektur</a:t>
            </a:r>
            <a:endParaRPr lang="de-DE" sz="1100" kern="1200" dirty="0"/>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smtClean="0"/>
              <a:t>Rechnernetze</a:t>
            </a:r>
            <a:endParaRPr lang="de-DE" sz="1100" kern="1200" dirty="0"/>
          </a:p>
        </p:txBody>
      </p:sp>
      <p:sp>
        <p:nvSpPr>
          <p:cNvPr id="13" name="Freihandform 12"/>
          <p:cNvSpPr/>
          <p:nvPr/>
        </p:nvSpPr>
        <p:spPr>
          <a:xfrm>
            <a:off x="2575733" y="1049419"/>
            <a:ext cx="2213964" cy="885585"/>
          </a:xfrm>
          <a:custGeom>
            <a:avLst/>
            <a:gdLst>
              <a:gd name="connsiteX0" fmla="*/ 0 w 2213964"/>
              <a:gd name="connsiteY0" fmla="*/ 0 h 885585"/>
              <a:gd name="connsiteX1" fmla="*/ 2213964 w 2213964"/>
              <a:gd name="connsiteY1" fmla="*/ 0 h 885585"/>
              <a:gd name="connsiteX2" fmla="*/ 2213964 w 2213964"/>
              <a:gd name="connsiteY2" fmla="*/ 885585 h 885585"/>
              <a:gd name="connsiteX3" fmla="*/ 0 w 2213964"/>
              <a:gd name="connsiteY3" fmla="*/ 885585 h 885585"/>
              <a:gd name="connsiteX4" fmla="*/ 0 w 2213964"/>
              <a:gd name="connsiteY4" fmla="*/ 0 h 885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4" h="885585">
                <a:moveTo>
                  <a:pt x="0" y="0"/>
                </a:moveTo>
                <a:lnTo>
                  <a:pt x="2213964" y="0"/>
                </a:lnTo>
                <a:lnTo>
                  <a:pt x="2213964" y="885585"/>
                </a:lnTo>
                <a:lnTo>
                  <a:pt x="0" y="885585"/>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3">
              <a:hueOff val="0"/>
              <a:satOff val="0"/>
              <a:lumOff val="0"/>
              <a:alphaOff val="0"/>
            </a:schemeClr>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de-DE" sz="2000" b="1" kern="1200" dirty="0">
                <a:latin typeface="Arial Black" panose="020B0A04020102020204" pitchFamily="34" charset="0"/>
              </a:rPr>
              <a:t>Praktische</a:t>
            </a:r>
          </a:p>
        </p:txBody>
      </p:sp>
      <p:sp>
        <p:nvSpPr>
          <p:cNvPr id="14" name="Freihandform 13"/>
          <p:cNvSpPr/>
          <p:nvPr/>
        </p:nvSpPr>
        <p:spPr>
          <a:xfrm>
            <a:off x="2575733" y="1989115"/>
            <a:ext cx="2213964" cy="4481807"/>
          </a:xfrm>
          <a:custGeom>
            <a:avLst/>
            <a:gdLst>
              <a:gd name="connsiteX0" fmla="*/ 0 w 2213964"/>
              <a:gd name="connsiteY0" fmla="*/ 0 h 4481807"/>
              <a:gd name="connsiteX1" fmla="*/ 2213964 w 2213964"/>
              <a:gd name="connsiteY1" fmla="*/ 0 h 4481807"/>
              <a:gd name="connsiteX2" fmla="*/ 2213964 w 2213964"/>
              <a:gd name="connsiteY2" fmla="*/ 4481807 h 4481807"/>
              <a:gd name="connsiteX3" fmla="*/ 0 w 2213964"/>
              <a:gd name="connsiteY3" fmla="*/ 4481807 h 4481807"/>
              <a:gd name="connsiteX4" fmla="*/ 0 w 2213964"/>
              <a:gd name="connsiteY4" fmla="*/ 0 h 4481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4" h="4481807">
                <a:moveTo>
                  <a:pt x="0" y="0"/>
                </a:moveTo>
                <a:lnTo>
                  <a:pt x="2213964" y="0"/>
                </a:lnTo>
                <a:lnTo>
                  <a:pt x="2213964" y="4481807"/>
                </a:lnTo>
                <a:lnTo>
                  <a:pt x="0" y="4481807"/>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3">
              <a:tint val="40000"/>
              <a:alpha val="90000"/>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Algorithmen, Datenstrukturen, Programmiermethoden</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Programmiersprachen und </a:t>
            </a:r>
            <a:r>
              <a:rPr lang="de-DE" sz="1100" kern="1200" dirty="0" smtClean="0"/>
              <a:t>–</a:t>
            </a:r>
            <a:r>
              <a:rPr lang="de-DE" sz="1100" kern="1200" dirty="0" err="1" smtClean="0"/>
              <a:t>übersetzer</a:t>
            </a:r>
            <a:endParaRPr lang="de-DE" sz="1100" kern="1200" dirty="0"/>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Betriebssysteme</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Softwaretechnik</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smtClean="0"/>
              <a:t>Mensch-Maschine </a:t>
            </a:r>
            <a:r>
              <a:rPr lang="de-DE" sz="1100" kern="1200" dirty="0"/>
              <a:t>Kommunikation</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Verteilte Systeme</a:t>
            </a:r>
          </a:p>
        </p:txBody>
      </p:sp>
      <p:sp>
        <p:nvSpPr>
          <p:cNvPr id="15" name="Freihandform 14"/>
          <p:cNvSpPr/>
          <p:nvPr/>
        </p:nvSpPr>
        <p:spPr>
          <a:xfrm>
            <a:off x="5092922" y="1045107"/>
            <a:ext cx="2213964" cy="885585"/>
          </a:xfrm>
          <a:custGeom>
            <a:avLst/>
            <a:gdLst>
              <a:gd name="connsiteX0" fmla="*/ 0 w 2213964"/>
              <a:gd name="connsiteY0" fmla="*/ 0 h 885585"/>
              <a:gd name="connsiteX1" fmla="*/ 2213964 w 2213964"/>
              <a:gd name="connsiteY1" fmla="*/ 0 h 885585"/>
              <a:gd name="connsiteX2" fmla="*/ 2213964 w 2213964"/>
              <a:gd name="connsiteY2" fmla="*/ 885585 h 885585"/>
              <a:gd name="connsiteX3" fmla="*/ 0 w 2213964"/>
              <a:gd name="connsiteY3" fmla="*/ 885585 h 885585"/>
              <a:gd name="connsiteX4" fmla="*/ 0 w 2213964"/>
              <a:gd name="connsiteY4" fmla="*/ 0 h 885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4" h="885585">
                <a:moveTo>
                  <a:pt x="0" y="0"/>
                </a:moveTo>
                <a:lnTo>
                  <a:pt x="2213964" y="0"/>
                </a:lnTo>
                <a:lnTo>
                  <a:pt x="2213964" y="885585"/>
                </a:lnTo>
                <a:lnTo>
                  <a:pt x="0" y="885585"/>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4">
              <a:hueOff val="0"/>
              <a:satOff val="0"/>
              <a:lumOff val="0"/>
              <a:alphaOff val="0"/>
            </a:schemeClr>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de-DE" sz="2000" b="1" kern="1200" dirty="0">
                <a:latin typeface="Arial Black" panose="020B0A04020102020204" pitchFamily="34" charset="0"/>
              </a:rPr>
              <a:t>Theoretische</a:t>
            </a:r>
          </a:p>
        </p:txBody>
      </p:sp>
      <p:sp>
        <p:nvSpPr>
          <p:cNvPr id="16" name="Freihandform 15"/>
          <p:cNvSpPr/>
          <p:nvPr/>
        </p:nvSpPr>
        <p:spPr>
          <a:xfrm>
            <a:off x="5097018" y="1982366"/>
            <a:ext cx="2213964" cy="4493303"/>
          </a:xfrm>
          <a:custGeom>
            <a:avLst/>
            <a:gdLst>
              <a:gd name="connsiteX0" fmla="*/ 0 w 2213964"/>
              <a:gd name="connsiteY0" fmla="*/ 0 h 4493303"/>
              <a:gd name="connsiteX1" fmla="*/ 2213964 w 2213964"/>
              <a:gd name="connsiteY1" fmla="*/ 0 h 4493303"/>
              <a:gd name="connsiteX2" fmla="*/ 2213964 w 2213964"/>
              <a:gd name="connsiteY2" fmla="*/ 4493303 h 4493303"/>
              <a:gd name="connsiteX3" fmla="*/ 0 w 2213964"/>
              <a:gd name="connsiteY3" fmla="*/ 4493303 h 4493303"/>
              <a:gd name="connsiteX4" fmla="*/ 0 w 2213964"/>
              <a:gd name="connsiteY4" fmla="*/ 0 h 449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4" h="4493303">
                <a:moveTo>
                  <a:pt x="0" y="0"/>
                </a:moveTo>
                <a:lnTo>
                  <a:pt x="2213964" y="0"/>
                </a:lnTo>
                <a:lnTo>
                  <a:pt x="2213964" y="4493303"/>
                </a:lnTo>
                <a:lnTo>
                  <a:pt x="0" y="4493303"/>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4">
              <a:tint val="40000"/>
              <a:alpha val="90000"/>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Automatentheorie</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Formale Sprachen</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Theorie der Berechenbarkeit</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Komplexitätstheorie</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Formale Semantik</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Automatische Programmsynthese</a:t>
            </a:r>
          </a:p>
        </p:txBody>
      </p:sp>
      <p:sp>
        <p:nvSpPr>
          <p:cNvPr id="17" name="Freihandform 16"/>
          <p:cNvSpPr/>
          <p:nvPr/>
        </p:nvSpPr>
        <p:spPr>
          <a:xfrm>
            <a:off x="7545287" y="1045107"/>
            <a:ext cx="2213964" cy="885585"/>
          </a:xfrm>
          <a:custGeom>
            <a:avLst/>
            <a:gdLst>
              <a:gd name="connsiteX0" fmla="*/ 0 w 2213964"/>
              <a:gd name="connsiteY0" fmla="*/ 0 h 885585"/>
              <a:gd name="connsiteX1" fmla="*/ 2213964 w 2213964"/>
              <a:gd name="connsiteY1" fmla="*/ 0 h 885585"/>
              <a:gd name="connsiteX2" fmla="*/ 2213964 w 2213964"/>
              <a:gd name="connsiteY2" fmla="*/ 885585 h 885585"/>
              <a:gd name="connsiteX3" fmla="*/ 0 w 2213964"/>
              <a:gd name="connsiteY3" fmla="*/ 885585 h 885585"/>
              <a:gd name="connsiteX4" fmla="*/ 0 w 2213964"/>
              <a:gd name="connsiteY4" fmla="*/ 0 h 885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4" h="885585">
                <a:moveTo>
                  <a:pt x="0" y="0"/>
                </a:moveTo>
                <a:lnTo>
                  <a:pt x="2213964" y="0"/>
                </a:lnTo>
                <a:lnTo>
                  <a:pt x="2213964" y="885585"/>
                </a:lnTo>
                <a:lnTo>
                  <a:pt x="0" y="885585"/>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5">
              <a:hueOff val="0"/>
              <a:satOff val="0"/>
              <a:lumOff val="0"/>
              <a:alphaOff val="0"/>
            </a:schemeClr>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de-DE" sz="2000" b="1" kern="1200" dirty="0">
                <a:latin typeface="Arial Black" panose="020B0A04020102020204" pitchFamily="34" charset="0"/>
              </a:rPr>
              <a:t>Angewandte</a:t>
            </a:r>
          </a:p>
        </p:txBody>
      </p:sp>
      <p:sp>
        <p:nvSpPr>
          <p:cNvPr id="18" name="Freihandform 17"/>
          <p:cNvSpPr/>
          <p:nvPr/>
        </p:nvSpPr>
        <p:spPr>
          <a:xfrm>
            <a:off x="7545287" y="1982366"/>
            <a:ext cx="2213964" cy="4493303"/>
          </a:xfrm>
          <a:custGeom>
            <a:avLst/>
            <a:gdLst>
              <a:gd name="connsiteX0" fmla="*/ 0 w 2213964"/>
              <a:gd name="connsiteY0" fmla="*/ 0 h 4493303"/>
              <a:gd name="connsiteX1" fmla="*/ 2213964 w 2213964"/>
              <a:gd name="connsiteY1" fmla="*/ 0 h 4493303"/>
              <a:gd name="connsiteX2" fmla="*/ 2213964 w 2213964"/>
              <a:gd name="connsiteY2" fmla="*/ 4493303 h 4493303"/>
              <a:gd name="connsiteX3" fmla="*/ 0 w 2213964"/>
              <a:gd name="connsiteY3" fmla="*/ 4493303 h 4493303"/>
              <a:gd name="connsiteX4" fmla="*/ 0 w 2213964"/>
              <a:gd name="connsiteY4" fmla="*/ 0 h 449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4" h="4493303">
                <a:moveTo>
                  <a:pt x="0" y="0"/>
                </a:moveTo>
                <a:lnTo>
                  <a:pt x="2213964" y="0"/>
                </a:lnTo>
                <a:lnTo>
                  <a:pt x="2213964" y="4493303"/>
                </a:lnTo>
                <a:lnTo>
                  <a:pt x="0" y="4493303"/>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5">
              <a:tint val="40000"/>
              <a:alpha val="90000"/>
              <a:hueOff val="0"/>
              <a:satOff val="0"/>
              <a:lumOff val="0"/>
              <a:alphaOff val="0"/>
            </a:schemeClr>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Computergrafik</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Datenbanken</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Künstliche </a:t>
            </a:r>
            <a:r>
              <a:rPr lang="de-DE" sz="1100" kern="1200" dirty="0" smtClean="0"/>
              <a:t>Intelligenz</a:t>
            </a:r>
            <a:endParaRPr lang="de-DE" sz="1100" kern="1200" dirty="0"/>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err="1" smtClean="0"/>
              <a:t>Dig</a:t>
            </a:r>
            <a:r>
              <a:rPr lang="de-DE" sz="1100" kern="1200" dirty="0" smtClean="0"/>
              <a:t>. </a:t>
            </a:r>
            <a:r>
              <a:rPr lang="de-DE" sz="1100" kern="1200" dirty="0"/>
              <a:t>Signalverarbeitung</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Simulation und Modellierung</a:t>
            </a:r>
          </a:p>
          <a:p>
            <a:pPr marL="171450" lvl="1" indent="-171450" algn="l" defTabSz="488950">
              <a:lnSpc>
                <a:spcPct val="200000"/>
              </a:lnSpc>
              <a:spcBef>
                <a:spcPct val="0"/>
              </a:spcBef>
              <a:spcAft>
                <a:spcPct val="15000"/>
              </a:spcAft>
              <a:buFont typeface="Arial" panose="020B0604020202020204" pitchFamily="34" charset="0"/>
              <a:buChar char="•"/>
            </a:pPr>
            <a:r>
              <a:rPr lang="de-DE" sz="1100" kern="1200" dirty="0"/>
              <a:t>Textverarbeitung und Büroautomatisierung</a:t>
            </a:r>
          </a:p>
          <a:p>
            <a:pPr marL="171450" lvl="1" indent="-171450" algn="l" defTabSz="488950">
              <a:lnSpc>
                <a:spcPct val="200000"/>
              </a:lnSpc>
              <a:spcBef>
                <a:spcPct val="0"/>
              </a:spcBef>
              <a:spcAft>
                <a:spcPct val="15000"/>
              </a:spcAft>
              <a:buFont typeface="Arial" panose="020B0604020202020204" pitchFamily="34" charset="0"/>
              <a:buChar char="•"/>
            </a:pPr>
            <a:r>
              <a:rPr lang="de-DE" sz="1050" kern="1200" dirty="0" smtClean="0"/>
              <a:t>Spezifische </a:t>
            </a:r>
            <a:r>
              <a:rPr lang="de-DE" sz="1050" kern="1200" dirty="0"/>
              <a:t>Anwendungen in Wirtschaft, Verwaltung, Ingenieurwissenschaften, Naturwissenschaften, </a:t>
            </a:r>
            <a:r>
              <a:rPr lang="de-DE" sz="1050" kern="1200" dirty="0" smtClean="0"/>
              <a:t>Medizin</a:t>
            </a:r>
            <a:r>
              <a:rPr lang="de-DE" sz="1050" kern="1200" dirty="0"/>
              <a:t>, Geisteswissenschaften, Kunst</a:t>
            </a:r>
          </a:p>
        </p:txBody>
      </p:sp>
      <p:sp>
        <p:nvSpPr>
          <p:cNvPr id="3" name="Rechteck 2">
            <a:extLst>
              <a:ext uri="{FF2B5EF4-FFF2-40B4-BE49-F238E27FC236}">
                <a16:creationId xmlns:a16="http://schemas.microsoft.com/office/drawing/2014/main" id="{78D9FF1D-4607-4978-849B-0AE354D2189F}"/>
              </a:ext>
            </a:extLst>
          </p:cNvPr>
          <p:cNvSpPr/>
          <p:nvPr/>
        </p:nvSpPr>
        <p:spPr>
          <a:xfrm>
            <a:off x="2412442" y="1015342"/>
            <a:ext cx="2540558" cy="5461000"/>
          </a:xfrm>
          <a:prstGeom prst="rect">
            <a:avLst/>
          </a:prstGeom>
          <a:noFill/>
          <a:ln w="76200">
            <a:solidFill>
              <a:schemeClr val="tx2">
                <a:lumMod val="60000"/>
                <a:lumOff val="40000"/>
              </a:schemeClr>
            </a:solidFill>
            <a:miter lim="800000"/>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2"/>
          <p:cNvSpPr>
            <a:spLocks noGrp="1"/>
          </p:cNvSpPr>
          <p:nvPr>
            <p:ph type="body" sz="quarter" idx="15"/>
          </p:nvPr>
        </p:nvSpPr>
        <p:spPr>
          <a:xfrm>
            <a:off x="311287" y="0"/>
            <a:ext cx="9283435" cy="825500"/>
          </a:xfrm>
        </p:spPr>
        <p:txBody>
          <a:bodyPr/>
          <a:lstStyle/>
          <a:p>
            <a:pPr algn="ctr"/>
            <a:r>
              <a:rPr lang="de-DE" sz="2800" dirty="0" smtClean="0"/>
              <a:t>Informatik – die hauptgebiete</a:t>
            </a:r>
            <a:endParaRPr lang="de-DE" sz="2800" dirty="0"/>
          </a:p>
        </p:txBody>
      </p:sp>
      <p:sp>
        <p:nvSpPr>
          <p:cNvPr id="2" name="Foliennummernplatzhalter 1"/>
          <p:cNvSpPr>
            <a:spLocks noGrp="1"/>
          </p:cNvSpPr>
          <p:nvPr>
            <p:ph type="sldNum" sz="quarter" idx="12"/>
          </p:nvPr>
        </p:nvSpPr>
        <p:spPr/>
        <p:txBody>
          <a:bodyPr/>
          <a:lstStyle/>
          <a:p>
            <a:fld id="{2C03746F-B42A-474D-94FA-02D6826DE614}" type="slidenum">
              <a:rPr lang="de-DE" smtClean="0"/>
              <a:t>5</a:t>
            </a:fld>
            <a:endParaRPr lang="de-DE" dirty="0"/>
          </a:p>
        </p:txBody>
      </p:sp>
    </p:spTree>
    <p:extLst>
      <p:ext uri="{BB962C8B-B14F-4D97-AF65-F5344CB8AC3E}">
        <p14:creationId xmlns:p14="http://schemas.microsoft.com/office/powerpoint/2010/main" val="224180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3"/>
          <p:cNvGraphicFramePr>
            <a:graphicFrameLocks noGrp="1"/>
          </p:cNvGraphicFramePr>
          <p:nvPr>
            <p:extLst>
              <p:ext uri="{D42A27DB-BD31-4B8C-83A1-F6EECF244321}">
                <p14:modId xmlns:p14="http://schemas.microsoft.com/office/powerpoint/2010/main" val="774594920"/>
              </p:ext>
            </p:extLst>
          </p:nvPr>
        </p:nvGraphicFramePr>
        <p:xfrm>
          <a:off x="488504" y="876290"/>
          <a:ext cx="3365424" cy="5714920"/>
        </p:xfrm>
        <a:graphic>
          <a:graphicData uri="http://schemas.openxmlformats.org/drawingml/2006/table">
            <a:tbl>
              <a:tblPr/>
              <a:tblGrid>
                <a:gridCol w="420678">
                  <a:extLst>
                    <a:ext uri="{9D8B030D-6E8A-4147-A177-3AD203B41FA5}">
                      <a16:colId xmlns:a16="http://schemas.microsoft.com/office/drawing/2014/main" val="3786740287"/>
                    </a:ext>
                  </a:extLst>
                </a:gridCol>
                <a:gridCol w="420678">
                  <a:extLst>
                    <a:ext uri="{9D8B030D-6E8A-4147-A177-3AD203B41FA5}">
                      <a16:colId xmlns:a16="http://schemas.microsoft.com/office/drawing/2014/main" val="337348276"/>
                    </a:ext>
                  </a:extLst>
                </a:gridCol>
                <a:gridCol w="420678">
                  <a:extLst>
                    <a:ext uri="{9D8B030D-6E8A-4147-A177-3AD203B41FA5}">
                      <a16:colId xmlns:a16="http://schemas.microsoft.com/office/drawing/2014/main" val="1109731826"/>
                    </a:ext>
                  </a:extLst>
                </a:gridCol>
                <a:gridCol w="420678">
                  <a:extLst>
                    <a:ext uri="{9D8B030D-6E8A-4147-A177-3AD203B41FA5}">
                      <a16:colId xmlns:a16="http://schemas.microsoft.com/office/drawing/2014/main" val="3766145519"/>
                    </a:ext>
                  </a:extLst>
                </a:gridCol>
                <a:gridCol w="420678">
                  <a:extLst>
                    <a:ext uri="{9D8B030D-6E8A-4147-A177-3AD203B41FA5}">
                      <a16:colId xmlns:a16="http://schemas.microsoft.com/office/drawing/2014/main" val="196378696"/>
                    </a:ext>
                  </a:extLst>
                </a:gridCol>
                <a:gridCol w="420678">
                  <a:extLst>
                    <a:ext uri="{9D8B030D-6E8A-4147-A177-3AD203B41FA5}">
                      <a16:colId xmlns:a16="http://schemas.microsoft.com/office/drawing/2014/main" val="175649338"/>
                    </a:ext>
                  </a:extLst>
                </a:gridCol>
                <a:gridCol w="420678">
                  <a:extLst>
                    <a:ext uri="{9D8B030D-6E8A-4147-A177-3AD203B41FA5}">
                      <a16:colId xmlns:a16="http://schemas.microsoft.com/office/drawing/2014/main" val="445393015"/>
                    </a:ext>
                  </a:extLst>
                </a:gridCol>
                <a:gridCol w="420678">
                  <a:extLst>
                    <a:ext uri="{9D8B030D-6E8A-4147-A177-3AD203B41FA5}">
                      <a16:colId xmlns:a16="http://schemas.microsoft.com/office/drawing/2014/main" val="2824208266"/>
                    </a:ext>
                  </a:extLst>
                </a:gridCol>
              </a:tblGrid>
              <a:tr h="0">
                <a:tc>
                  <a:txBody>
                    <a:bodyPr/>
                    <a:lstStyle/>
                    <a:p>
                      <a:pPr algn="ctr"/>
                      <a:r>
                        <a:rPr lang="de-DE" sz="900" b="0" i="0" dirty="0">
                          <a:solidFill>
                            <a:schemeClr val="bg1"/>
                          </a:solidFill>
                          <a:effectLst/>
                        </a:rPr>
                        <a:t>Dez</a:t>
                      </a:r>
                    </a:p>
                  </a:txBody>
                  <a:tcPr marL="13034" marR="13034" marT="13034" marB="130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tx2"/>
                    </a:solidFill>
                  </a:tcPr>
                </a:tc>
                <a:tc>
                  <a:txBody>
                    <a:bodyPr/>
                    <a:lstStyle/>
                    <a:p>
                      <a:pPr algn="ctr"/>
                      <a:r>
                        <a:rPr lang="de-DE" sz="900" b="0" i="0" dirty="0">
                          <a:solidFill>
                            <a:schemeClr val="bg1"/>
                          </a:solidFill>
                          <a:effectLst/>
                        </a:rPr>
                        <a:t>ASCII</a:t>
                      </a:r>
                    </a:p>
                  </a:txBody>
                  <a:tcPr marL="13034" marR="13034" marT="13034" marB="130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tx2"/>
                    </a:solidFill>
                  </a:tcPr>
                </a:tc>
                <a:tc>
                  <a:txBody>
                    <a:bodyPr/>
                    <a:lstStyle/>
                    <a:p>
                      <a:pPr algn="ctr"/>
                      <a:r>
                        <a:rPr lang="de-DE" sz="900" b="0" i="0" dirty="0">
                          <a:solidFill>
                            <a:schemeClr val="bg1"/>
                          </a:solidFill>
                          <a:effectLst/>
                        </a:rPr>
                        <a:t>Dez</a:t>
                      </a:r>
                    </a:p>
                  </a:txBody>
                  <a:tcPr marL="13034" marR="13034" marT="13034" marB="130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tx2"/>
                    </a:solidFill>
                  </a:tcPr>
                </a:tc>
                <a:tc>
                  <a:txBody>
                    <a:bodyPr/>
                    <a:lstStyle/>
                    <a:p>
                      <a:pPr algn="ctr"/>
                      <a:r>
                        <a:rPr lang="de-DE" sz="900" b="0" i="0" dirty="0">
                          <a:solidFill>
                            <a:schemeClr val="bg1"/>
                          </a:solidFill>
                          <a:effectLst/>
                        </a:rPr>
                        <a:t>ASCII</a:t>
                      </a:r>
                    </a:p>
                  </a:txBody>
                  <a:tcPr marL="13034" marR="13034" marT="13034" marB="130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tx2"/>
                    </a:solidFill>
                  </a:tcPr>
                </a:tc>
                <a:tc>
                  <a:txBody>
                    <a:bodyPr/>
                    <a:lstStyle/>
                    <a:p>
                      <a:pPr algn="ctr"/>
                      <a:r>
                        <a:rPr lang="de-DE" sz="900" b="0" i="0" dirty="0">
                          <a:solidFill>
                            <a:schemeClr val="bg1"/>
                          </a:solidFill>
                          <a:effectLst/>
                        </a:rPr>
                        <a:t>Dez</a:t>
                      </a:r>
                    </a:p>
                  </a:txBody>
                  <a:tcPr marL="13034" marR="13034" marT="13034" marB="130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tx2"/>
                    </a:solidFill>
                  </a:tcPr>
                </a:tc>
                <a:tc>
                  <a:txBody>
                    <a:bodyPr/>
                    <a:lstStyle/>
                    <a:p>
                      <a:pPr algn="ctr"/>
                      <a:r>
                        <a:rPr lang="de-DE" sz="900" b="0" i="0" dirty="0">
                          <a:solidFill>
                            <a:schemeClr val="bg1"/>
                          </a:solidFill>
                          <a:effectLst/>
                        </a:rPr>
                        <a:t>ASCII</a:t>
                      </a:r>
                    </a:p>
                  </a:txBody>
                  <a:tcPr marL="13034" marR="13034" marT="13034" marB="130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tx2"/>
                    </a:solidFill>
                  </a:tcPr>
                </a:tc>
                <a:tc>
                  <a:txBody>
                    <a:bodyPr/>
                    <a:lstStyle/>
                    <a:p>
                      <a:pPr algn="ctr"/>
                      <a:r>
                        <a:rPr lang="de-DE" sz="900" b="0" i="0" dirty="0">
                          <a:solidFill>
                            <a:schemeClr val="bg1"/>
                          </a:solidFill>
                          <a:effectLst/>
                        </a:rPr>
                        <a:t>Dez</a:t>
                      </a:r>
                    </a:p>
                  </a:txBody>
                  <a:tcPr marL="13034" marR="13034" marT="13034" marB="130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tx2"/>
                    </a:solidFill>
                  </a:tcPr>
                </a:tc>
                <a:tc>
                  <a:txBody>
                    <a:bodyPr/>
                    <a:lstStyle/>
                    <a:p>
                      <a:pPr algn="ctr"/>
                      <a:r>
                        <a:rPr lang="de-DE" sz="900" b="0" i="0" dirty="0">
                          <a:solidFill>
                            <a:schemeClr val="bg1"/>
                          </a:solidFill>
                          <a:effectLst/>
                        </a:rPr>
                        <a:t>ASCII</a:t>
                      </a:r>
                    </a:p>
                  </a:txBody>
                  <a:tcPr marL="13034" marR="13034" marT="13034" marB="130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tx2"/>
                    </a:solidFill>
                  </a:tcPr>
                </a:tc>
                <a:extLst>
                  <a:ext uri="{0D108BD9-81ED-4DB2-BD59-A6C34878D82A}">
                    <a16:rowId xmlns:a16="http://schemas.microsoft.com/office/drawing/2014/main" val="2405209364"/>
                  </a:ext>
                </a:extLst>
              </a:tr>
              <a:tr h="174552">
                <a:tc>
                  <a:txBody>
                    <a:bodyPr/>
                    <a:lstStyle/>
                    <a:p>
                      <a:pPr algn="ctr"/>
                      <a:r>
                        <a:rPr lang="de-DE" sz="900" dirty="0">
                          <a:effectLst/>
                        </a:rPr>
                        <a:t>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a:noFill/>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NUL</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32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a:noFill/>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SPACE</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dirty="0">
                          <a:effectLst/>
                        </a:rPr>
                        <a:t>64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a:noFill/>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dirty="0">
                          <a:effectLst/>
                        </a:rPr>
                        <a:t>96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a:noFill/>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3847357849"/>
                  </a:ext>
                </a:extLst>
              </a:tr>
              <a:tr h="102650">
                <a:tc>
                  <a:txBody>
                    <a:bodyPr/>
                    <a:lstStyle/>
                    <a:p>
                      <a:pPr algn="ctr"/>
                      <a:r>
                        <a:rPr lang="de-DE" sz="900" dirty="0">
                          <a:effectLst/>
                        </a:rPr>
                        <a:t>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SOH</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dirty="0">
                          <a:effectLst/>
                        </a:rPr>
                        <a:t>33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65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A</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97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a</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976340369"/>
                  </a:ext>
                </a:extLst>
              </a:tr>
              <a:tr h="102650">
                <a:tc>
                  <a:txBody>
                    <a:bodyPr/>
                    <a:lstStyle/>
                    <a:p>
                      <a:pPr algn="ctr"/>
                      <a:r>
                        <a:rPr lang="de-DE" sz="900">
                          <a:effectLst/>
                        </a:rPr>
                        <a:t>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STX</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dirty="0">
                          <a:effectLst/>
                        </a:rPr>
                        <a:t>34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66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B</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98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b</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4288575878"/>
                  </a:ext>
                </a:extLst>
              </a:tr>
              <a:tr h="102650">
                <a:tc>
                  <a:txBody>
                    <a:bodyPr/>
                    <a:lstStyle/>
                    <a:p>
                      <a:pPr algn="ctr"/>
                      <a:r>
                        <a:rPr lang="de-DE" sz="900">
                          <a:effectLst/>
                        </a:rPr>
                        <a:t>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ETX</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dirty="0">
                          <a:effectLst/>
                        </a:rPr>
                        <a:t>35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67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C</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99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c</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3996496768"/>
                  </a:ext>
                </a:extLst>
              </a:tr>
              <a:tr h="174552">
                <a:tc>
                  <a:txBody>
                    <a:bodyPr/>
                    <a:lstStyle/>
                    <a:p>
                      <a:pPr algn="ctr"/>
                      <a:r>
                        <a:rPr lang="de-DE" sz="900">
                          <a:effectLst/>
                        </a:rPr>
                        <a:t>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EOT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dirty="0">
                          <a:effectLst/>
                        </a:rPr>
                        <a:t>36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68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D</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100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d</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759197386"/>
                  </a:ext>
                </a:extLst>
              </a:tr>
              <a:tr h="174552">
                <a:tc>
                  <a:txBody>
                    <a:bodyPr/>
                    <a:lstStyle/>
                    <a:p>
                      <a:pPr algn="ctr"/>
                      <a:r>
                        <a:rPr lang="de-DE" sz="900">
                          <a:effectLst/>
                        </a:rPr>
                        <a:t>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ENQ</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dirty="0">
                          <a:effectLst/>
                        </a:rPr>
                        <a:t>37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69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E</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101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e</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1132386734"/>
                  </a:ext>
                </a:extLst>
              </a:tr>
              <a:tr h="174552">
                <a:tc>
                  <a:txBody>
                    <a:bodyPr/>
                    <a:lstStyle/>
                    <a:p>
                      <a:pPr algn="ctr"/>
                      <a:r>
                        <a:rPr lang="de-DE" sz="900">
                          <a:effectLst/>
                        </a:rPr>
                        <a:t>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ACK</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38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&amp;</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70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F</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102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f</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666082998"/>
                  </a:ext>
                </a:extLst>
              </a:tr>
              <a:tr h="174552">
                <a:tc>
                  <a:txBody>
                    <a:bodyPr/>
                    <a:lstStyle/>
                    <a:p>
                      <a:pPr algn="ctr"/>
                      <a:r>
                        <a:rPr lang="de-DE" sz="900">
                          <a:effectLst/>
                        </a:rPr>
                        <a:t>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BEL</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dirty="0">
                          <a:effectLst/>
                        </a:rPr>
                        <a:t>39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71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G</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103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g</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3427169803"/>
                  </a:ext>
                </a:extLst>
              </a:tr>
              <a:tr h="174552">
                <a:tc>
                  <a:txBody>
                    <a:bodyPr/>
                    <a:lstStyle/>
                    <a:p>
                      <a:pPr algn="ctr"/>
                      <a:r>
                        <a:rPr lang="de-DE" sz="900">
                          <a:effectLst/>
                        </a:rPr>
                        <a:t>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BS</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dirty="0">
                          <a:effectLst/>
                        </a:rPr>
                        <a:t>40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72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H</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104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h</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1001088983"/>
                  </a:ext>
                </a:extLst>
              </a:tr>
              <a:tr h="174552">
                <a:tc>
                  <a:txBody>
                    <a:bodyPr/>
                    <a:lstStyle/>
                    <a:p>
                      <a:pPr algn="ctr"/>
                      <a:r>
                        <a:rPr lang="de-DE" sz="900">
                          <a:effectLst/>
                        </a:rPr>
                        <a:t>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TAB</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41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73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I</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105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i</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3459540624"/>
                  </a:ext>
                </a:extLst>
              </a:tr>
              <a:tr h="174552">
                <a:tc>
                  <a:txBody>
                    <a:bodyPr/>
                    <a:lstStyle/>
                    <a:p>
                      <a:pPr algn="ctr"/>
                      <a:r>
                        <a:rPr lang="de-DE" sz="900">
                          <a:effectLst/>
                        </a:rPr>
                        <a:t>10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LF</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dirty="0">
                          <a:effectLst/>
                        </a:rPr>
                        <a:t>42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74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J</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106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j</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1009004241"/>
                  </a:ext>
                </a:extLst>
              </a:tr>
              <a:tr h="174552">
                <a:tc>
                  <a:txBody>
                    <a:bodyPr/>
                    <a:lstStyle/>
                    <a:p>
                      <a:pPr algn="ctr"/>
                      <a:r>
                        <a:rPr lang="de-DE" sz="900">
                          <a:effectLst/>
                        </a:rPr>
                        <a:t>11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VT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dirty="0">
                          <a:effectLst/>
                        </a:rPr>
                        <a:t>43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75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K</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107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k</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3496335578"/>
                  </a:ext>
                </a:extLst>
              </a:tr>
              <a:tr h="174552">
                <a:tc>
                  <a:txBody>
                    <a:bodyPr/>
                    <a:lstStyle/>
                    <a:p>
                      <a:pPr algn="ctr"/>
                      <a:r>
                        <a:rPr lang="de-DE" sz="900">
                          <a:effectLst/>
                        </a:rPr>
                        <a:t>12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FF</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dirty="0">
                          <a:effectLst/>
                        </a:rPr>
                        <a:t>44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76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L</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108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l</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204236402"/>
                  </a:ext>
                </a:extLst>
              </a:tr>
              <a:tr h="174552">
                <a:tc>
                  <a:txBody>
                    <a:bodyPr/>
                    <a:lstStyle/>
                    <a:p>
                      <a:pPr algn="ctr"/>
                      <a:r>
                        <a:rPr lang="de-DE" sz="900">
                          <a:effectLst/>
                        </a:rPr>
                        <a:t>13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CR</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dirty="0">
                          <a:effectLst/>
                        </a:rPr>
                        <a:t>45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77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M</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109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m</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2241938023"/>
                  </a:ext>
                </a:extLst>
              </a:tr>
              <a:tr h="174552">
                <a:tc>
                  <a:txBody>
                    <a:bodyPr/>
                    <a:lstStyle/>
                    <a:p>
                      <a:pPr algn="ctr"/>
                      <a:r>
                        <a:rPr lang="de-DE" sz="900">
                          <a:effectLst/>
                        </a:rPr>
                        <a:t>14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SO</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dirty="0">
                          <a:effectLst/>
                        </a:rPr>
                        <a:t>46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78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N</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110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n</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2437023696"/>
                  </a:ext>
                </a:extLst>
              </a:tr>
              <a:tr h="174552">
                <a:tc>
                  <a:txBody>
                    <a:bodyPr/>
                    <a:lstStyle/>
                    <a:p>
                      <a:pPr algn="ctr"/>
                      <a:r>
                        <a:rPr lang="de-DE" sz="900">
                          <a:effectLst/>
                        </a:rPr>
                        <a:t>15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SI</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dirty="0">
                          <a:effectLst/>
                        </a:rPr>
                        <a:t>47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dirty="0">
                          <a:effectLst/>
                        </a:rPr>
                        <a:t>79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O</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111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o</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1470153426"/>
                  </a:ext>
                </a:extLst>
              </a:tr>
              <a:tr h="174552">
                <a:tc>
                  <a:txBody>
                    <a:bodyPr/>
                    <a:lstStyle/>
                    <a:p>
                      <a:pPr algn="ctr"/>
                      <a:r>
                        <a:rPr lang="de-DE" sz="900">
                          <a:effectLst/>
                        </a:rPr>
                        <a:t>16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DLE</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48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0</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80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P</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112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p</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3991378619"/>
                  </a:ext>
                </a:extLst>
              </a:tr>
              <a:tr h="174552">
                <a:tc>
                  <a:txBody>
                    <a:bodyPr/>
                    <a:lstStyle/>
                    <a:p>
                      <a:pPr algn="ctr"/>
                      <a:r>
                        <a:rPr lang="de-DE" sz="900">
                          <a:effectLst/>
                        </a:rPr>
                        <a:t>17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DC1</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49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1</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81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Q</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113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q</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694466456"/>
                  </a:ext>
                </a:extLst>
              </a:tr>
              <a:tr h="174552">
                <a:tc>
                  <a:txBody>
                    <a:bodyPr/>
                    <a:lstStyle/>
                    <a:p>
                      <a:pPr algn="ctr"/>
                      <a:r>
                        <a:rPr lang="de-DE" sz="900">
                          <a:effectLst/>
                        </a:rPr>
                        <a:t>18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DC2</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50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2</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82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R</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114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r</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288393033"/>
                  </a:ext>
                </a:extLst>
              </a:tr>
              <a:tr h="174552">
                <a:tc>
                  <a:txBody>
                    <a:bodyPr/>
                    <a:lstStyle/>
                    <a:p>
                      <a:pPr algn="ctr"/>
                      <a:r>
                        <a:rPr lang="de-DE" sz="900">
                          <a:effectLst/>
                        </a:rPr>
                        <a:t>19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DC3</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51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3</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83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S</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115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s</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426349301"/>
                  </a:ext>
                </a:extLst>
              </a:tr>
              <a:tr h="174552">
                <a:tc>
                  <a:txBody>
                    <a:bodyPr/>
                    <a:lstStyle/>
                    <a:p>
                      <a:pPr algn="ctr"/>
                      <a:r>
                        <a:rPr lang="de-DE" sz="900">
                          <a:effectLst/>
                        </a:rPr>
                        <a:t>20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DC4</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52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4</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84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116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355138466"/>
                  </a:ext>
                </a:extLst>
              </a:tr>
              <a:tr h="174552">
                <a:tc>
                  <a:txBody>
                    <a:bodyPr/>
                    <a:lstStyle/>
                    <a:p>
                      <a:pPr algn="ctr"/>
                      <a:r>
                        <a:rPr lang="de-DE" sz="900">
                          <a:effectLst/>
                        </a:rPr>
                        <a:t>21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NAK</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53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5</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85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U</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117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u</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1366142076"/>
                  </a:ext>
                </a:extLst>
              </a:tr>
              <a:tr h="174552">
                <a:tc>
                  <a:txBody>
                    <a:bodyPr/>
                    <a:lstStyle/>
                    <a:p>
                      <a:pPr algn="ctr"/>
                      <a:r>
                        <a:rPr lang="de-DE" sz="900">
                          <a:effectLst/>
                        </a:rPr>
                        <a:t>22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SYN</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54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6</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86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V</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118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a:effectLst/>
                        </a:rPr>
                        <a:t>v</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4233717896"/>
                  </a:ext>
                </a:extLst>
              </a:tr>
              <a:tr h="174552">
                <a:tc>
                  <a:txBody>
                    <a:bodyPr/>
                    <a:lstStyle/>
                    <a:p>
                      <a:pPr algn="ctr"/>
                      <a:r>
                        <a:rPr lang="de-DE" sz="900">
                          <a:effectLst/>
                        </a:rPr>
                        <a:t>23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ETB</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55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7</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87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W</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119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w</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1880910660"/>
                  </a:ext>
                </a:extLst>
              </a:tr>
              <a:tr h="174552">
                <a:tc>
                  <a:txBody>
                    <a:bodyPr/>
                    <a:lstStyle/>
                    <a:p>
                      <a:pPr algn="ctr"/>
                      <a:r>
                        <a:rPr lang="de-DE" sz="900">
                          <a:effectLst/>
                        </a:rPr>
                        <a:t>24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CAN</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56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8</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88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X</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120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x</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2517842479"/>
                  </a:ext>
                </a:extLst>
              </a:tr>
              <a:tr h="174552">
                <a:tc>
                  <a:txBody>
                    <a:bodyPr/>
                    <a:lstStyle/>
                    <a:p>
                      <a:pPr algn="ctr"/>
                      <a:r>
                        <a:rPr lang="de-DE" sz="900">
                          <a:effectLst/>
                        </a:rPr>
                        <a:t>25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EM</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57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9</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89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Y</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121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y</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4278700295"/>
                  </a:ext>
                </a:extLst>
              </a:tr>
              <a:tr h="174552">
                <a:tc>
                  <a:txBody>
                    <a:bodyPr/>
                    <a:lstStyle/>
                    <a:p>
                      <a:pPr algn="ctr"/>
                      <a:r>
                        <a:rPr lang="de-DE" sz="900">
                          <a:effectLst/>
                        </a:rPr>
                        <a:t>26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SUB</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58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90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Z</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122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z</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515464051"/>
                  </a:ext>
                </a:extLst>
              </a:tr>
              <a:tr h="174552">
                <a:tc>
                  <a:txBody>
                    <a:bodyPr/>
                    <a:lstStyle/>
                    <a:p>
                      <a:pPr algn="ctr"/>
                      <a:r>
                        <a:rPr lang="de-DE" sz="900">
                          <a:effectLst/>
                        </a:rPr>
                        <a:t>27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ESC</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59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91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123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2605728235"/>
                  </a:ext>
                </a:extLst>
              </a:tr>
              <a:tr h="174552">
                <a:tc>
                  <a:txBody>
                    <a:bodyPr/>
                    <a:lstStyle/>
                    <a:p>
                      <a:pPr algn="ctr"/>
                      <a:r>
                        <a:rPr lang="de-DE" sz="900">
                          <a:effectLst/>
                        </a:rPr>
                        <a:t>28</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FS</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60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&lt;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92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124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3310061924"/>
                  </a:ext>
                </a:extLst>
              </a:tr>
              <a:tr h="174552">
                <a:tc>
                  <a:txBody>
                    <a:bodyPr/>
                    <a:lstStyle/>
                    <a:p>
                      <a:pPr algn="ctr"/>
                      <a:r>
                        <a:rPr lang="de-DE" sz="900">
                          <a:effectLst/>
                        </a:rPr>
                        <a:t>29</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GS</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61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93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a:effectLst/>
                        </a:rPr>
                        <a:t>125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1F1F1"/>
                    </a:solidFill>
                  </a:tcPr>
                </a:tc>
                <a:extLst>
                  <a:ext uri="{0D108BD9-81ED-4DB2-BD59-A6C34878D82A}">
                    <a16:rowId xmlns:a16="http://schemas.microsoft.com/office/drawing/2014/main" val="1201525931"/>
                  </a:ext>
                </a:extLst>
              </a:tr>
              <a:tr h="174552">
                <a:tc>
                  <a:txBody>
                    <a:bodyPr/>
                    <a:lstStyle/>
                    <a:p>
                      <a:pPr algn="ctr"/>
                      <a:r>
                        <a:rPr lang="de-DE" sz="900">
                          <a:effectLst/>
                        </a:rPr>
                        <a:t>30</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RS</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62</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&gt;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94</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tc>
                  <a:txBody>
                    <a:bodyPr/>
                    <a:lstStyle/>
                    <a:p>
                      <a:pPr algn="ctr"/>
                      <a:r>
                        <a:rPr lang="de-DE" sz="900">
                          <a:effectLst/>
                        </a:rPr>
                        <a:t>126</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FFFFF"/>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E5E5E5"/>
                    </a:solidFill>
                  </a:tcPr>
                </a:tc>
                <a:extLst>
                  <a:ext uri="{0D108BD9-81ED-4DB2-BD59-A6C34878D82A}">
                    <a16:rowId xmlns:a16="http://schemas.microsoft.com/office/drawing/2014/main" val="2086384499"/>
                  </a:ext>
                </a:extLst>
              </a:tr>
              <a:tr h="174552">
                <a:tc>
                  <a:txBody>
                    <a:bodyPr/>
                    <a:lstStyle/>
                    <a:p>
                      <a:pPr algn="ctr"/>
                      <a:r>
                        <a:rPr lang="de-DE" sz="900">
                          <a:effectLst/>
                        </a:rPr>
                        <a:t>31</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pPr algn="ctr"/>
                      <a:r>
                        <a:rPr lang="de-DE" sz="900" b="1" dirty="0">
                          <a:effectLst/>
                        </a:rPr>
                        <a:t>US</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pPr algn="ctr"/>
                      <a:r>
                        <a:rPr lang="de-DE" sz="900">
                          <a:effectLst/>
                        </a:rPr>
                        <a:t>63</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pPr algn="ctr"/>
                      <a:r>
                        <a:rPr lang="de-DE" sz="900" b="1" dirty="0">
                          <a:effectLst/>
                        </a:rPr>
                        <a:t>?</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pPr algn="ctr"/>
                      <a:r>
                        <a:rPr lang="de-DE" sz="900">
                          <a:effectLst/>
                        </a:rPr>
                        <a:t>95</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pPr algn="ctr"/>
                      <a:r>
                        <a:rPr lang="de-DE" sz="900" b="1" dirty="0">
                          <a:effectLst/>
                        </a:rPr>
                        <a:t>_</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pPr algn="ctr"/>
                      <a:r>
                        <a:rPr lang="de-DE" sz="900">
                          <a:effectLst/>
                        </a:rPr>
                        <a:t>127</a:t>
                      </a:r>
                    </a:p>
                  </a:txBody>
                  <a:tcPr marL="13034" marR="13034" marT="13034" marB="13034" anchor="ctr">
                    <a:lnL w="12700" cap="flat" cmpd="sng" algn="ctr">
                      <a:solidFill>
                        <a:schemeClr val="tx1"/>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tc>
                  <a:txBody>
                    <a:bodyPr/>
                    <a:lstStyle/>
                    <a:p>
                      <a:pPr algn="ctr"/>
                      <a:r>
                        <a:rPr lang="de-DE" sz="900" b="1" dirty="0">
                          <a:effectLst/>
                        </a:rPr>
                        <a:t>DEL</a:t>
                      </a:r>
                    </a:p>
                  </a:txBody>
                  <a:tcPr marL="13034" marR="13034" marT="13034" marB="13034" anchor="ctr">
                    <a:lnL w="9525" cap="flat" cmpd="sng" algn="ctr">
                      <a:solidFill>
                        <a:srgbClr val="E8E8E8"/>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E8E8E8"/>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1F1"/>
                    </a:solidFill>
                  </a:tcPr>
                </a:tc>
                <a:extLst>
                  <a:ext uri="{0D108BD9-81ED-4DB2-BD59-A6C34878D82A}">
                    <a16:rowId xmlns:a16="http://schemas.microsoft.com/office/drawing/2014/main" val="4008119179"/>
                  </a:ext>
                </a:extLst>
              </a:tr>
            </a:tbl>
          </a:graphicData>
        </a:graphic>
      </p:graphicFrame>
      <p:sp>
        <p:nvSpPr>
          <p:cNvPr id="5" name="Rechteck 4"/>
          <p:cNvSpPr/>
          <p:nvPr/>
        </p:nvSpPr>
        <p:spPr>
          <a:xfrm>
            <a:off x="416496" y="836712"/>
            <a:ext cx="3528392" cy="57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Textplatzhalter 8">
            <a:extLst>
              <a:ext uri="{FF2B5EF4-FFF2-40B4-BE49-F238E27FC236}">
                <a16:creationId xmlns:a16="http://schemas.microsoft.com/office/drawing/2014/main" id="{B7E12189-CE2E-4AE6-BC78-8447F411CBAA}"/>
              </a:ext>
            </a:extLst>
          </p:cNvPr>
          <p:cNvSpPr txBox="1">
            <a:spLocks/>
          </p:cNvSpPr>
          <p:nvPr/>
        </p:nvSpPr>
        <p:spPr>
          <a:xfrm>
            <a:off x="2144688" y="2780928"/>
            <a:ext cx="5175880" cy="1398984"/>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252000" tIns="72000" rIns="252000" bIns="72000" anchor="ctr"/>
          <a:lstStyle>
            <a:lvl1pPr marL="342861" indent="-342861" algn="ctr">
              <a:spcBef>
                <a:spcPct val="20000"/>
              </a:spcBef>
              <a:buFont typeface="Arial" pitchFamily="34" charset="0"/>
              <a:buNone/>
              <a:defRPr sz="3000" b="1">
                <a:solidFill>
                  <a:schemeClr val="tx2"/>
                </a:solidFill>
                <a:latin typeface="Arial" pitchFamily="34" charset="0"/>
                <a:cs typeface="Arial" pitchFamily="34" charset="0"/>
              </a:defRPr>
            </a:lvl1pPr>
            <a:lvl2pPr marL="742866" indent="-285717">
              <a:spcBef>
                <a:spcPct val="20000"/>
              </a:spcBef>
              <a:buFont typeface="Arial" pitchFamily="34" charset="0"/>
              <a:buNone/>
              <a:defRPr sz="2800" b="1">
                <a:solidFill>
                  <a:schemeClr val="accent1"/>
                </a:solidFill>
                <a:latin typeface="Arial" pitchFamily="34" charset="0"/>
                <a:cs typeface="Arial" pitchFamily="34" charset="0"/>
              </a:defRPr>
            </a:lvl2pPr>
            <a:lvl3pPr marL="1142870" indent="-228574">
              <a:spcBef>
                <a:spcPct val="20000"/>
              </a:spcBef>
              <a:buFont typeface="Arial" pitchFamily="34" charset="0"/>
              <a:buNone/>
              <a:defRPr sz="2300" b="1">
                <a:solidFill>
                  <a:schemeClr val="accent1"/>
                </a:solidFill>
                <a:latin typeface="Arial" pitchFamily="34" charset="0"/>
                <a:cs typeface="Arial" pitchFamily="34" charset="0"/>
              </a:defRPr>
            </a:lvl3pPr>
            <a:lvl4pPr marL="1600017" indent="-228574">
              <a:spcBef>
                <a:spcPct val="20000"/>
              </a:spcBef>
              <a:buFont typeface="Arial" pitchFamily="34" charset="0"/>
              <a:buNone/>
              <a:defRPr sz="2000" b="1">
                <a:solidFill>
                  <a:schemeClr val="accent1"/>
                </a:solidFill>
                <a:latin typeface="Arial" pitchFamily="34" charset="0"/>
                <a:cs typeface="Arial" pitchFamily="34" charset="0"/>
              </a:defRPr>
            </a:lvl4pPr>
            <a:lvl5pPr marL="2057166" indent="-228574">
              <a:spcBef>
                <a:spcPct val="20000"/>
              </a:spcBef>
              <a:buFont typeface="Arial" pitchFamily="34" charset="0"/>
              <a:buNone/>
              <a:defRPr sz="2000" b="1">
                <a:solidFill>
                  <a:schemeClr val="accent1"/>
                </a:solidFill>
                <a:latin typeface="Arial" pitchFamily="34" charset="0"/>
                <a:cs typeface="Arial" pitchFamily="34" charset="0"/>
              </a:defRPr>
            </a:lvl5pPr>
            <a:lvl6pPr marL="2514314" indent="-228574">
              <a:spcBef>
                <a:spcPct val="20000"/>
              </a:spcBef>
              <a:buFont typeface="Arial" pitchFamily="34" charset="0"/>
              <a:buChar char="•"/>
              <a:defRPr sz="2000"/>
            </a:lvl6pPr>
            <a:lvl7pPr marL="2971462" indent="-228574">
              <a:spcBef>
                <a:spcPct val="20000"/>
              </a:spcBef>
              <a:buFont typeface="Arial" pitchFamily="34" charset="0"/>
              <a:buChar char="•"/>
              <a:defRPr sz="2000"/>
            </a:lvl7pPr>
            <a:lvl8pPr marL="3428610" indent="-228574">
              <a:spcBef>
                <a:spcPct val="20000"/>
              </a:spcBef>
              <a:buFont typeface="Arial" pitchFamily="34" charset="0"/>
              <a:buChar char="•"/>
              <a:defRPr sz="2000"/>
            </a:lvl8pPr>
            <a:lvl9pPr marL="3885758" indent="-228574">
              <a:spcBef>
                <a:spcPct val="20000"/>
              </a:spcBef>
              <a:buFont typeface="Arial" pitchFamily="34" charset="0"/>
              <a:buChar char="•"/>
              <a:defRPr sz="2000"/>
            </a:lvl9pPr>
          </a:lstStyle>
          <a:p>
            <a:r>
              <a:rPr lang="de-DE" sz="2600" dirty="0">
                <a:solidFill>
                  <a:srgbClr val="FF0000"/>
                </a:solidFill>
              </a:rPr>
              <a:t>A</a:t>
            </a:r>
            <a:r>
              <a:rPr lang="de-DE" sz="2600" dirty="0">
                <a:solidFill>
                  <a:schemeClr val="bg1"/>
                </a:solidFill>
              </a:rPr>
              <a:t>merican </a:t>
            </a:r>
            <a:r>
              <a:rPr lang="de-DE" sz="2600" dirty="0">
                <a:solidFill>
                  <a:srgbClr val="FF0000"/>
                </a:solidFill>
              </a:rPr>
              <a:t>S</a:t>
            </a:r>
            <a:r>
              <a:rPr lang="de-DE" sz="2600" dirty="0">
                <a:solidFill>
                  <a:schemeClr val="bg1"/>
                </a:solidFill>
              </a:rPr>
              <a:t>tandard </a:t>
            </a:r>
            <a:r>
              <a:rPr lang="de-DE" sz="2600" dirty="0">
                <a:solidFill>
                  <a:srgbClr val="FF0000"/>
                </a:solidFill>
              </a:rPr>
              <a:t>C</a:t>
            </a:r>
            <a:r>
              <a:rPr lang="de-DE" sz="2600" dirty="0">
                <a:solidFill>
                  <a:schemeClr val="bg1"/>
                </a:solidFill>
              </a:rPr>
              <a:t>ode </a:t>
            </a:r>
            <a:r>
              <a:rPr lang="de-DE" sz="2600" dirty="0" err="1">
                <a:solidFill>
                  <a:schemeClr val="bg1"/>
                </a:solidFill>
              </a:rPr>
              <a:t>for</a:t>
            </a:r>
            <a:r>
              <a:rPr lang="de-DE" sz="2600" dirty="0">
                <a:solidFill>
                  <a:schemeClr val="bg1"/>
                </a:solidFill>
              </a:rPr>
              <a:t> </a:t>
            </a:r>
            <a:r>
              <a:rPr lang="de-DE" sz="2600" dirty="0">
                <a:solidFill>
                  <a:srgbClr val="FF0000"/>
                </a:solidFill>
              </a:rPr>
              <a:t>I</a:t>
            </a:r>
            <a:r>
              <a:rPr lang="de-DE" sz="2600" dirty="0">
                <a:solidFill>
                  <a:schemeClr val="bg1"/>
                </a:solidFill>
              </a:rPr>
              <a:t>nformation </a:t>
            </a:r>
            <a:r>
              <a:rPr lang="de-DE" sz="2600" dirty="0">
                <a:solidFill>
                  <a:srgbClr val="FF0000"/>
                </a:solidFill>
              </a:rPr>
              <a:t>I</a:t>
            </a:r>
            <a:r>
              <a:rPr lang="de-DE" sz="2600" dirty="0">
                <a:solidFill>
                  <a:schemeClr val="bg1"/>
                </a:solidFill>
              </a:rPr>
              <a:t>nterchange</a:t>
            </a:r>
          </a:p>
        </p:txBody>
      </p:sp>
      <p:sp>
        <p:nvSpPr>
          <p:cNvPr id="2" name="Foliennummernplatzhalter 1"/>
          <p:cNvSpPr>
            <a:spLocks noGrp="1"/>
          </p:cNvSpPr>
          <p:nvPr>
            <p:ph type="sldNum" sz="quarter" idx="12"/>
          </p:nvPr>
        </p:nvSpPr>
        <p:spPr/>
        <p:txBody>
          <a:bodyPr/>
          <a:lstStyle/>
          <a:p>
            <a:fld id="{2C03746F-B42A-474D-94FA-02D6826DE614}" type="slidenum">
              <a:rPr lang="de-DE" smtClean="0"/>
              <a:t>50</a:t>
            </a:fld>
            <a:endParaRPr lang="de-DE" dirty="0"/>
          </a:p>
        </p:txBody>
      </p:sp>
      <p:sp>
        <p:nvSpPr>
          <p:cNvPr id="3" name="Textplatzhalter 2"/>
          <p:cNvSpPr>
            <a:spLocks noGrp="1"/>
          </p:cNvSpPr>
          <p:nvPr>
            <p:ph type="body" sz="quarter" idx="15"/>
          </p:nvPr>
        </p:nvSpPr>
        <p:spPr/>
        <p:txBody>
          <a:bodyPr/>
          <a:lstStyle/>
          <a:p>
            <a:pPr algn="ctr"/>
            <a:r>
              <a:rPr lang="de-DE" sz="2800" dirty="0" smtClean="0"/>
              <a:t>Informationen und Daten - Zeichencodierung</a:t>
            </a:r>
            <a:endParaRPr lang="de-DE" sz="2800" dirty="0"/>
          </a:p>
        </p:txBody>
      </p:sp>
      <p:sp>
        <p:nvSpPr>
          <p:cNvPr id="6" name="Rechteck 5">
            <a:extLst>
              <a:ext uri="{FF2B5EF4-FFF2-40B4-BE49-F238E27FC236}">
                <a16:creationId xmlns:a16="http://schemas.microsoft.com/office/drawing/2014/main" id="{23424EB0-FC59-4B32-B29D-BB43BEDB40C5}"/>
              </a:ext>
            </a:extLst>
          </p:cNvPr>
          <p:cNvSpPr/>
          <p:nvPr/>
        </p:nvSpPr>
        <p:spPr>
          <a:xfrm>
            <a:off x="2171216" y="2420888"/>
            <a:ext cx="837568" cy="150227"/>
          </a:xfrm>
          <a:prstGeom prst="rect">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23424EB0-FC59-4B32-B29D-BB43BEDB40C5}"/>
              </a:ext>
            </a:extLst>
          </p:cNvPr>
          <p:cNvSpPr/>
          <p:nvPr/>
        </p:nvSpPr>
        <p:spPr>
          <a:xfrm>
            <a:off x="2160000" y="1224000"/>
            <a:ext cx="837568" cy="150227"/>
          </a:xfrm>
          <a:prstGeom prst="rect">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23424EB0-FC59-4B32-B29D-BB43BEDB40C5}"/>
              </a:ext>
            </a:extLst>
          </p:cNvPr>
          <p:cNvSpPr/>
          <p:nvPr/>
        </p:nvSpPr>
        <p:spPr>
          <a:xfrm>
            <a:off x="2160000" y="3114000"/>
            <a:ext cx="837568" cy="150227"/>
          </a:xfrm>
          <a:prstGeom prst="rect">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9" name="Gerade Verbindung mit Pfeil 28"/>
          <p:cNvCxnSpPr>
            <a:endCxn id="8" idx="3"/>
          </p:cNvCxnSpPr>
          <p:nvPr/>
        </p:nvCxnSpPr>
        <p:spPr>
          <a:xfrm flipH="1">
            <a:off x="2997568" y="3189113"/>
            <a:ext cx="1019328" cy="1"/>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30" name="Rechteck 29">
            <a:extLst>
              <a:ext uri="{FF2B5EF4-FFF2-40B4-BE49-F238E27FC236}">
                <a16:creationId xmlns:a16="http://schemas.microsoft.com/office/drawing/2014/main" id="{23424EB0-FC59-4B32-B29D-BB43BEDB40C5}"/>
              </a:ext>
            </a:extLst>
          </p:cNvPr>
          <p:cNvSpPr/>
          <p:nvPr/>
        </p:nvSpPr>
        <p:spPr>
          <a:xfrm>
            <a:off x="2172134" y="3638877"/>
            <a:ext cx="837568" cy="150227"/>
          </a:xfrm>
          <a:prstGeom prst="rect">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 Verbindung mit Pfeil 30"/>
          <p:cNvCxnSpPr/>
          <p:nvPr/>
        </p:nvCxnSpPr>
        <p:spPr>
          <a:xfrm flipH="1">
            <a:off x="3008784" y="2496001"/>
            <a:ext cx="1008112"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34" name="Gerade Verbindung mit Pfeil 33"/>
          <p:cNvCxnSpPr/>
          <p:nvPr/>
        </p:nvCxnSpPr>
        <p:spPr>
          <a:xfrm flipH="1">
            <a:off x="3008784" y="1299113"/>
            <a:ext cx="1008112"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38" name="Gerade Verbindung mit Pfeil 37"/>
          <p:cNvCxnSpPr>
            <a:endCxn id="30" idx="3"/>
          </p:cNvCxnSpPr>
          <p:nvPr/>
        </p:nvCxnSpPr>
        <p:spPr>
          <a:xfrm flipH="1">
            <a:off x="3009702" y="3713990"/>
            <a:ext cx="1019948" cy="1"/>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41" name="Textfeld 40"/>
          <p:cNvSpPr txBox="1"/>
          <p:nvPr/>
        </p:nvSpPr>
        <p:spPr>
          <a:xfrm>
            <a:off x="4093000" y="1153620"/>
            <a:ext cx="211928" cy="288032"/>
          </a:xfrm>
          <a:prstGeom prst="rect">
            <a:avLst/>
          </a:prstGeom>
          <a:noFill/>
        </p:spPr>
        <p:txBody>
          <a:bodyPr wrap="square" lIns="0" tIns="0" rIns="0" bIns="0" rtlCol="0">
            <a:noAutofit/>
          </a:bodyPr>
          <a:lstStyle/>
          <a:p>
            <a:pPr algn="l"/>
            <a:r>
              <a:rPr lang="de-DE" b="1" dirty="0">
                <a:solidFill>
                  <a:srgbClr val="FF0000"/>
                </a:solidFill>
                <a:effectLst>
                  <a:outerShdw blurRad="38100" dist="38100" dir="2700000" algn="tl">
                    <a:srgbClr val="000000">
                      <a:alpha val="43137"/>
                    </a:srgbClr>
                  </a:outerShdw>
                </a:effectLst>
              </a:rPr>
              <a:t>A</a:t>
            </a:r>
            <a:endParaRPr lang="de-DE" b="1" dirty="0" smtClean="0">
              <a:solidFill>
                <a:srgbClr val="FF0000"/>
              </a:solidFill>
              <a:effectLst>
                <a:outerShdw blurRad="38100" dist="38100" dir="2700000" algn="tl">
                  <a:srgbClr val="000000">
                    <a:alpha val="43137"/>
                  </a:srgbClr>
                </a:outerShdw>
              </a:effectLst>
            </a:endParaRPr>
          </a:p>
        </p:txBody>
      </p:sp>
      <p:sp>
        <p:nvSpPr>
          <p:cNvPr id="42" name="Textfeld 41"/>
          <p:cNvSpPr txBox="1"/>
          <p:nvPr/>
        </p:nvSpPr>
        <p:spPr>
          <a:xfrm>
            <a:off x="4093000" y="2351985"/>
            <a:ext cx="211928"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H</a:t>
            </a:r>
          </a:p>
        </p:txBody>
      </p:sp>
      <p:sp>
        <p:nvSpPr>
          <p:cNvPr id="43" name="Textfeld 42"/>
          <p:cNvSpPr txBox="1"/>
          <p:nvPr/>
        </p:nvSpPr>
        <p:spPr>
          <a:xfrm>
            <a:off x="4093000" y="3045097"/>
            <a:ext cx="211928"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L</a:t>
            </a:r>
          </a:p>
        </p:txBody>
      </p:sp>
      <p:sp>
        <p:nvSpPr>
          <p:cNvPr id="44" name="Textfeld 43"/>
          <p:cNvSpPr txBox="1"/>
          <p:nvPr/>
        </p:nvSpPr>
        <p:spPr>
          <a:xfrm>
            <a:off x="4093000" y="3569974"/>
            <a:ext cx="211928" cy="288032"/>
          </a:xfrm>
          <a:prstGeom prst="rect">
            <a:avLst/>
          </a:prstGeom>
          <a:noFill/>
        </p:spPr>
        <p:txBody>
          <a:bodyPr wrap="square" lIns="0" tIns="0" rIns="0" bIns="0" rtlCol="0">
            <a:noAutofit/>
          </a:bodyPr>
          <a:lstStyle/>
          <a:p>
            <a:pPr algn="l"/>
            <a:r>
              <a:rPr lang="de-DE" b="1" dirty="0">
                <a:solidFill>
                  <a:srgbClr val="FF0000"/>
                </a:solidFill>
                <a:effectLst>
                  <a:outerShdw blurRad="38100" dist="38100" dir="2700000" algn="tl">
                    <a:srgbClr val="000000">
                      <a:alpha val="43137"/>
                    </a:srgbClr>
                  </a:outerShdw>
                </a:effectLst>
              </a:rPr>
              <a:t>O</a:t>
            </a:r>
            <a:endParaRPr lang="de-DE" b="1" dirty="0" smtClean="0">
              <a:solidFill>
                <a:srgbClr val="FF0000"/>
              </a:solidFill>
              <a:effectLst>
                <a:outerShdw blurRad="38100" dist="38100" dir="2700000" algn="tl">
                  <a:srgbClr val="000000">
                    <a:alpha val="43137"/>
                  </a:srgbClr>
                </a:outerShdw>
              </a:effectLst>
            </a:endParaRPr>
          </a:p>
        </p:txBody>
      </p:sp>
      <p:cxnSp>
        <p:nvCxnSpPr>
          <p:cNvPr id="45" name="Gerade Verbindung mit Pfeil 44"/>
          <p:cNvCxnSpPr/>
          <p:nvPr/>
        </p:nvCxnSpPr>
        <p:spPr>
          <a:xfrm flipH="1">
            <a:off x="4354988" y="1297636"/>
            <a:ext cx="526004"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47" name="Gerade Verbindung mit Pfeil 46"/>
          <p:cNvCxnSpPr/>
          <p:nvPr/>
        </p:nvCxnSpPr>
        <p:spPr>
          <a:xfrm flipH="1">
            <a:off x="4354988" y="2496001"/>
            <a:ext cx="526004"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48" name="Gerade Verbindung mit Pfeil 47"/>
          <p:cNvCxnSpPr/>
          <p:nvPr/>
        </p:nvCxnSpPr>
        <p:spPr>
          <a:xfrm flipH="1">
            <a:off x="4354988" y="3189564"/>
            <a:ext cx="526004"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49" name="Gerade Verbindung mit Pfeil 48"/>
          <p:cNvCxnSpPr/>
          <p:nvPr/>
        </p:nvCxnSpPr>
        <p:spPr>
          <a:xfrm flipH="1">
            <a:off x="4354988" y="3713990"/>
            <a:ext cx="526004"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50" name="Textfeld 49"/>
          <p:cNvSpPr txBox="1"/>
          <p:nvPr/>
        </p:nvSpPr>
        <p:spPr>
          <a:xfrm>
            <a:off x="5025008" y="1153620"/>
            <a:ext cx="360040"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65</a:t>
            </a:r>
          </a:p>
        </p:txBody>
      </p:sp>
      <p:sp>
        <p:nvSpPr>
          <p:cNvPr id="51" name="Textfeld 50"/>
          <p:cNvSpPr txBox="1"/>
          <p:nvPr/>
        </p:nvSpPr>
        <p:spPr>
          <a:xfrm>
            <a:off x="5025008" y="2351985"/>
            <a:ext cx="360040"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72</a:t>
            </a:r>
          </a:p>
        </p:txBody>
      </p:sp>
      <p:sp>
        <p:nvSpPr>
          <p:cNvPr id="52" name="Textfeld 51"/>
          <p:cNvSpPr txBox="1"/>
          <p:nvPr/>
        </p:nvSpPr>
        <p:spPr>
          <a:xfrm>
            <a:off x="5025008" y="3045097"/>
            <a:ext cx="360040"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76</a:t>
            </a:r>
          </a:p>
        </p:txBody>
      </p:sp>
      <p:sp>
        <p:nvSpPr>
          <p:cNvPr id="53" name="Textfeld 52"/>
          <p:cNvSpPr txBox="1"/>
          <p:nvPr/>
        </p:nvSpPr>
        <p:spPr>
          <a:xfrm>
            <a:off x="5025008" y="3569974"/>
            <a:ext cx="288032"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79</a:t>
            </a:r>
          </a:p>
        </p:txBody>
      </p:sp>
      <p:cxnSp>
        <p:nvCxnSpPr>
          <p:cNvPr id="54" name="Gerade Verbindung mit Pfeil 53"/>
          <p:cNvCxnSpPr/>
          <p:nvPr/>
        </p:nvCxnSpPr>
        <p:spPr>
          <a:xfrm flipH="1">
            <a:off x="5385048" y="1297636"/>
            <a:ext cx="526004"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55" name="Gerade Verbindung mit Pfeil 54"/>
          <p:cNvCxnSpPr/>
          <p:nvPr/>
        </p:nvCxnSpPr>
        <p:spPr>
          <a:xfrm flipH="1">
            <a:off x="5385048" y="2496001"/>
            <a:ext cx="526004"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56" name="Gerade Verbindung mit Pfeil 55"/>
          <p:cNvCxnSpPr/>
          <p:nvPr/>
        </p:nvCxnSpPr>
        <p:spPr>
          <a:xfrm flipH="1">
            <a:off x="5385048" y="3189564"/>
            <a:ext cx="526004"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57" name="Gerade Verbindung mit Pfeil 56"/>
          <p:cNvCxnSpPr/>
          <p:nvPr/>
        </p:nvCxnSpPr>
        <p:spPr>
          <a:xfrm flipH="1">
            <a:off x="5385048" y="3713990"/>
            <a:ext cx="526004" cy="0"/>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58" name="Textfeld 57"/>
          <p:cNvSpPr txBox="1"/>
          <p:nvPr/>
        </p:nvSpPr>
        <p:spPr>
          <a:xfrm>
            <a:off x="5983060" y="1153620"/>
            <a:ext cx="986164"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100 0001  </a:t>
            </a:r>
          </a:p>
        </p:txBody>
      </p:sp>
      <p:sp>
        <p:nvSpPr>
          <p:cNvPr id="59" name="Textfeld 58"/>
          <p:cNvSpPr txBox="1"/>
          <p:nvPr/>
        </p:nvSpPr>
        <p:spPr>
          <a:xfrm>
            <a:off x="5983060" y="2351985"/>
            <a:ext cx="986164"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100 1000</a:t>
            </a:r>
          </a:p>
        </p:txBody>
      </p:sp>
      <p:sp>
        <p:nvSpPr>
          <p:cNvPr id="60" name="Textfeld 59"/>
          <p:cNvSpPr txBox="1"/>
          <p:nvPr/>
        </p:nvSpPr>
        <p:spPr>
          <a:xfrm>
            <a:off x="5983060" y="3045097"/>
            <a:ext cx="986164"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100 1100</a:t>
            </a:r>
          </a:p>
        </p:txBody>
      </p:sp>
      <p:sp>
        <p:nvSpPr>
          <p:cNvPr id="61" name="Textfeld 60"/>
          <p:cNvSpPr txBox="1"/>
          <p:nvPr/>
        </p:nvSpPr>
        <p:spPr>
          <a:xfrm>
            <a:off x="5983060" y="3569974"/>
            <a:ext cx="986164"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100 1111</a:t>
            </a:r>
          </a:p>
        </p:txBody>
      </p:sp>
    </p:spTree>
    <p:extLst>
      <p:ext uri="{BB962C8B-B14F-4D97-AF65-F5344CB8AC3E}">
        <p14:creationId xmlns:p14="http://schemas.microsoft.com/office/powerpoint/2010/main" val="185002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left)">
                                      <p:cBhvr>
                                        <p:cTn id="36" dur="500"/>
                                        <p:tgtEl>
                                          <p:spTgt spid="51"/>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wipe(left)">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left)">
                                      <p:cBhvr>
                                        <p:cTn id="53" dur="500"/>
                                        <p:tgtEl>
                                          <p:spTgt spid="34"/>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childTnLst>
                          </p:cTn>
                        </p:par>
                        <p:par>
                          <p:cTn id="58" fill="hold">
                            <p:stCondLst>
                              <p:cond delay="1500"/>
                            </p:stCondLst>
                            <p:childTnLst>
                              <p:par>
                                <p:cTn id="59" presetID="22" presetClass="entr" presetSubtype="8"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500"/>
                                        <p:tgtEl>
                                          <p:spTgt spid="45"/>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left)">
                                      <p:cBhvr>
                                        <p:cTn id="65" dur="500"/>
                                        <p:tgtEl>
                                          <p:spTgt spid="50"/>
                                        </p:tgtEl>
                                      </p:cBhvr>
                                    </p:animEffect>
                                  </p:childTnLst>
                                </p:cTn>
                              </p:par>
                            </p:childTnLst>
                          </p:cTn>
                        </p:par>
                        <p:par>
                          <p:cTn id="66" fill="hold">
                            <p:stCondLst>
                              <p:cond delay="2500"/>
                            </p:stCondLst>
                            <p:childTnLst>
                              <p:par>
                                <p:cTn id="67" presetID="22" presetClass="entr" presetSubtype="8" fill="hold" nodeType="after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wipe(left)">
                                      <p:cBhvr>
                                        <p:cTn id="69" dur="500"/>
                                        <p:tgtEl>
                                          <p:spTgt spid="54"/>
                                        </p:tgtEl>
                                      </p:cBhvr>
                                    </p:animEffect>
                                  </p:childTnLst>
                                </p:cTn>
                              </p:par>
                            </p:childTnLst>
                          </p:cTn>
                        </p:par>
                        <p:par>
                          <p:cTn id="70" fill="hold">
                            <p:stCondLst>
                              <p:cond delay="3000"/>
                            </p:stCondLst>
                            <p:childTnLst>
                              <p:par>
                                <p:cTn id="71" presetID="22" presetClass="entr" presetSubtype="8" fill="hold" grpId="0"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wipe(left)">
                                      <p:cBhvr>
                                        <p:cTn id="73" dur="500"/>
                                        <p:tgtEl>
                                          <p:spTgt spid="5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wipe(left)">
                                      <p:cBhvr>
                                        <p:cTn id="78" dur="500"/>
                                        <p:tgtEl>
                                          <p:spTgt spid="8"/>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childTnLst>
                          </p:cTn>
                        </p:par>
                        <p:par>
                          <p:cTn id="83" fill="hold">
                            <p:stCondLst>
                              <p:cond delay="1000"/>
                            </p:stCondLst>
                            <p:childTnLst>
                              <p:par>
                                <p:cTn id="84" presetID="22" presetClass="entr" presetSubtype="8" fill="hold" grpId="0"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left)">
                                      <p:cBhvr>
                                        <p:cTn id="86" dur="500"/>
                                        <p:tgtEl>
                                          <p:spTgt spid="43"/>
                                        </p:tgtEl>
                                      </p:cBhvr>
                                    </p:animEffect>
                                  </p:childTnLst>
                                </p:cTn>
                              </p:par>
                            </p:childTnLst>
                          </p:cTn>
                        </p:par>
                        <p:par>
                          <p:cTn id="87" fill="hold">
                            <p:stCondLst>
                              <p:cond delay="1500"/>
                            </p:stCondLst>
                            <p:childTnLst>
                              <p:par>
                                <p:cTn id="88" presetID="22" presetClass="entr" presetSubtype="8" fill="hold" nodeType="after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left)">
                                      <p:cBhvr>
                                        <p:cTn id="90" dur="500"/>
                                        <p:tgtEl>
                                          <p:spTgt spid="48"/>
                                        </p:tgtEl>
                                      </p:cBhvr>
                                    </p:animEffect>
                                  </p:childTnLst>
                                </p:cTn>
                              </p:par>
                            </p:childTnLst>
                          </p:cTn>
                        </p:par>
                        <p:par>
                          <p:cTn id="91" fill="hold">
                            <p:stCondLst>
                              <p:cond delay="2000"/>
                            </p:stCondLst>
                            <p:childTnLst>
                              <p:par>
                                <p:cTn id="92" presetID="22" presetClass="entr" presetSubtype="8" fill="hold" grpId="0" nodeType="after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wipe(left)">
                                      <p:cBhvr>
                                        <p:cTn id="94" dur="500"/>
                                        <p:tgtEl>
                                          <p:spTgt spid="52"/>
                                        </p:tgtEl>
                                      </p:cBhvr>
                                    </p:animEffect>
                                  </p:childTnLst>
                                </p:cTn>
                              </p:par>
                            </p:childTnLst>
                          </p:cTn>
                        </p:par>
                        <p:par>
                          <p:cTn id="95" fill="hold">
                            <p:stCondLst>
                              <p:cond delay="2500"/>
                            </p:stCondLst>
                            <p:childTnLst>
                              <p:par>
                                <p:cTn id="96" presetID="22" presetClass="entr" presetSubtype="8" fill="hold" nodeType="after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left)">
                                      <p:cBhvr>
                                        <p:cTn id="98" dur="500"/>
                                        <p:tgtEl>
                                          <p:spTgt spid="56"/>
                                        </p:tgtEl>
                                      </p:cBhvr>
                                    </p:animEffect>
                                  </p:childTnLst>
                                </p:cTn>
                              </p:par>
                            </p:childTnLst>
                          </p:cTn>
                        </p:par>
                        <p:par>
                          <p:cTn id="99" fill="hold">
                            <p:stCondLst>
                              <p:cond delay="3000"/>
                            </p:stCondLst>
                            <p:childTnLst>
                              <p:par>
                                <p:cTn id="100" presetID="22" presetClass="entr" presetSubtype="8"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left)">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childTnLst>
                          </p:cTn>
                        </p:par>
                        <p:par>
                          <p:cTn id="108" fill="hold">
                            <p:stCondLst>
                              <p:cond delay="500"/>
                            </p:stCondLst>
                            <p:childTnLst>
                              <p:par>
                                <p:cTn id="109" presetID="22" presetClass="entr" presetSubtype="8" fill="hold" nodeType="after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wipe(left)">
                                      <p:cBhvr>
                                        <p:cTn id="111" dur="500"/>
                                        <p:tgtEl>
                                          <p:spTgt spid="38"/>
                                        </p:tgtEl>
                                      </p:cBhvr>
                                    </p:animEffect>
                                  </p:childTnLst>
                                </p:cTn>
                              </p:par>
                            </p:childTnLst>
                          </p:cTn>
                        </p:par>
                        <p:par>
                          <p:cTn id="112" fill="hold">
                            <p:stCondLst>
                              <p:cond delay="1000"/>
                            </p:stCondLst>
                            <p:childTnLst>
                              <p:par>
                                <p:cTn id="113" presetID="22" presetClass="entr" presetSubtype="8"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wipe(left)">
                                      <p:cBhvr>
                                        <p:cTn id="115" dur="500"/>
                                        <p:tgtEl>
                                          <p:spTgt spid="44"/>
                                        </p:tgtEl>
                                      </p:cBhvr>
                                    </p:animEffect>
                                  </p:childTnLst>
                                </p:cTn>
                              </p:par>
                            </p:childTnLst>
                          </p:cTn>
                        </p:par>
                        <p:par>
                          <p:cTn id="116" fill="hold">
                            <p:stCondLst>
                              <p:cond delay="1500"/>
                            </p:stCondLst>
                            <p:childTnLst>
                              <p:par>
                                <p:cTn id="117" presetID="22" presetClass="entr" presetSubtype="8" fill="hold" nodeType="after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wipe(left)">
                                      <p:cBhvr>
                                        <p:cTn id="119" dur="500"/>
                                        <p:tgtEl>
                                          <p:spTgt spid="49"/>
                                        </p:tgtEl>
                                      </p:cBhvr>
                                    </p:animEffect>
                                  </p:childTnLst>
                                </p:cTn>
                              </p:par>
                            </p:childTnLst>
                          </p:cTn>
                        </p:par>
                        <p:par>
                          <p:cTn id="120" fill="hold">
                            <p:stCondLst>
                              <p:cond delay="2000"/>
                            </p:stCondLst>
                            <p:childTnLst>
                              <p:par>
                                <p:cTn id="121" presetID="22" presetClass="entr" presetSubtype="8"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wipe(left)">
                                      <p:cBhvr>
                                        <p:cTn id="123" dur="500"/>
                                        <p:tgtEl>
                                          <p:spTgt spid="53"/>
                                        </p:tgtEl>
                                      </p:cBhvr>
                                    </p:animEffect>
                                  </p:childTnLst>
                                </p:cTn>
                              </p:par>
                            </p:childTnLst>
                          </p:cTn>
                        </p:par>
                        <p:par>
                          <p:cTn id="124" fill="hold">
                            <p:stCondLst>
                              <p:cond delay="2500"/>
                            </p:stCondLst>
                            <p:childTnLst>
                              <p:par>
                                <p:cTn id="125" presetID="22" presetClass="entr" presetSubtype="8" fill="hold" nodeType="after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wipe(left)">
                                      <p:cBhvr>
                                        <p:cTn id="127" dur="500"/>
                                        <p:tgtEl>
                                          <p:spTgt spid="57"/>
                                        </p:tgtEl>
                                      </p:cBhvr>
                                    </p:animEffect>
                                  </p:childTnLst>
                                </p:cTn>
                              </p:par>
                            </p:childTnLst>
                          </p:cTn>
                        </p:par>
                        <p:par>
                          <p:cTn id="128" fill="hold">
                            <p:stCondLst>
                              <p:cond delay="3000"/>
                            </p:stCondLst>
                            <p:childTnLst>
                              <p:par>
                                <p:cTn id="129" presetID="22" presetClass="entr" presetSubtype="8"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Effect transition="in" filter="wipe(left)">
                                      <p:cBhvr>
                                        <p:cTn id="13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7" grpId="0" animBg="1"/>
      <p:bldP spid="6" grpId="0" animBg="1"/>
      <p:bldP spid="7" grpId="0" animBg="1"/>
      <p:bldP spid="8" grpId="0" animBg="1"/>
      <p:bldP spid="30" grpId="0" animBg="1"/>
      <p:bldP spid="41" grpId="0"/>
      <p:bldP spid="42" grpId="0"/>
      <p:bldP spid="43" grpId="0"/>
      <p:bldP spid="44" grpId="0"/>
      <p:bldP spid="50" grpId="0"/>
      <p:bldP spid="51" grpId="0"/>
      <p:bldP spid="52" grpId="0"/>
      <p:bldP spid="53" grpId="0"/>
      <p:bldP spid="58" grpId="0"/>
      <p:bldP spid="59" grpId="0"/>
      <p:bldP spid="60" grpId="0"/>
      <p:bldP spid="6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 name="Tabelle 70"/>
          <p:cNvGraphicFramePr>
            <a:graphicFrameLocks noGrp="1"/>
          </p:cNvGraphicFramePr>
          <p:nvPr>
            <p:extLst/>
          </p:nvPr>
        </p:nvGraphicFramePr>
        <p:xfrm>
          <a:off x="848544" y="3356992"/>
          <a:ext cx="8458129" cy="2720340"/>
        </p:xfrm>
        <a:graphic>
          <a:graphicData uri="http://schemas.openxmlformats.org/drawingml/2006/table">
            <a:tbl>
              <a:tblPr firstRow="1" bandRow="1">
                <a:tableStyleId>{5C22544A-7EE6-4342-B048-85BDC9FD1C3A}</a:tableStyleId>
              </a:tblPr>
              <a:tblGrid>
                <a:gridCol w="497537">
                  <a:extLst>
                    <a:ext uri="{9D8B030D-6E8A-4147-A177-3AD203B41FA5}">
                      <a16:colId xmlns:a16="http://schemas.microsoft.com/office/drawing/2014/main" val="2201215593"/>
                    </a:ext>
                  </a:extLst>
                </a:gridCol>
                <a:gridCol w="497537">
                  <a:extLst>
                    <a:ext uri="{9D8B030D-6E8A-4147-A177-3AD203B41FA5}">
                      <a16:colId xmlns:a16="http://schemas.microsoft.com/office/drawing/2014/main" val="3769450945"/>
                    </a:ext>
                  </a:extLst>
                </a:gridCol>
                <a:gridCol w="497537">
                  <a:extLst>
                    <a:ext uri="{9D8B030D-6E8A-4147-A177-3AD203B41FA5}">
                      <a16:colId xmlns:a16="http://schemas.microsoft.com/office/drawing/2014/main" val="1719313918"/>
                    </a:ext>
                  </a:extLst>
                </a:gridCol>
                <a:gridCol w="497537">
                  <a:extLst>
                    <a:ext uri="{9D8B030D-6E8A-4147-A177-3AD203B41FA5}">
                      <a16:colId xmlns:a16="http://schemas.microsoft.com/office/drawing/2014/main" val="1917168436"/>
                    </a:ext>
                  </a:extLst>
                </a:gridCol>
                <a:gridCol w="497537">
                  <a:extLst>
                    <a:ext uri="{9D8B030D-6E8A-4147-A177-3AD203B41FA5}">
                      <a16:colId xmlns:a16="http://schemas.microsoft.com/office/drawing/2014/main" val="477906924"/>
                    </a:ext>
                  </a:extLst>
                </a:gridCol>
                <a:gridCol w="497537">
                  <a:extLst>
                    <a:ext uri="{9D8B030D-6E8A-4147-A177-3AD203B41FA5}">
                      <a16:colId xmlns:a16="http://schemas.microsoft.com/office/drawing/2014/main" val="1624842784"/>
                    </a:ext>
                  </a:extLst>
                </a:gridCol>
                <a:gridCol w="497537">
                  <a:extLst>
                    <a:ext uri="{9D8B030D-6E8A-4147-A177-3AD203B41FA5}">
                      <a16:colId xmlns:a16="http://schemas.microsoft.com/office/drawing/2014/main" val="618838099"/>
                    </a:ext>
                  </a:extLst>
                </a:gridCol>
                <a:gridCol w="497537">
                  <a:extLst>
                    <a:ext uri="{9D8B030D-6E8A-4147-A177-3AD203B41FA5}">
                      <a16:colId xmlns:a16="http://schemas.microsoft.com/office/drawing/2014/main" val="867386927"/>
                    </a:ext>
                  </a:extLst>
                </a:gridCol>
                <a:gridCol w="497537">
                  <a:extLst>
                    <a:ext uri="{9D8B030D-6E8A-4147-A177-3AD203B41FA5}">
                      <a16:colId xmlns:a16="http://schemas.microsoft.com/office/drawing/2014/main" val="3638953101"/>
                    </a:ext>
                  </a:extLst>
                </a:gridCol>
                <a:gridCol w="497537">
                  <a:extLst>
                    <a:ext uri="{9D8B030D-6E8A-4147-A177-3AD203B41FA5}">
                      <a16:colId xmlns:a16="http://schemas.microsoft.com/office/drawing/2014/main" val="31348148"/>
                    </a:ext>
                  </a:extLst>
                </a:gridCol>
                <a:gridCol w="497537">
                  <a:extLst>
                    <a:ext uri="{9D8B030D-6E8A-4147-A177-3AD203B41FA5}">
                      <a16:colId xmlns:a16="http://schemas.microsoft.com/office/drawing/2014/main" val="1201086031"/>
                    </a:ext>
                  </a:extLst>
                </a:gridCol>
                <a:gridCol w="497537">
                  <a:extLst>
                    <a:ext uri="{9D8B030D-6E8A-4147-A177-3AD203B41FA5}">
                      <a16:colId xmlns:a16="http://schemas.microsoft.com/office/drawing/2014/main" val="3316707810"/>
                    </a:ext>
                  </a:extLst>
                </a:gridCol>
                <a:gridCol w="497537">
                  <a:extLst>
                    <a:ext uri="{9D8B030D-6E8A-4147-A177-3AD203B41FA5}">
                      <a16:colId xmlns:a16="http://schemas.microsoft.com/office/drawing/2014/main" val="3188348508"/>
                    </a:ext>
                  </a:extLst>
                </a:gridCol>
                <a:gridCol w="497537">
                  <a:extLst>
                    <a:ext uri="{9D8B030D-6E8A-4147-A177-3AD203B41FA5}">
                      <a16:colId xmlns:a16="http://schemas.microsoft.com/office/drawing/2014/main" val="1791553365"/>
                    </a:ext>
                  </a:extLst>
                </a:gridCol>
                <a:gridCol w="497537">
                  <a:extLst>
                    <a:ext uri="{9D8B030D-6E8A-4147-A177-3AD203B41FA5}">
                      <a16:colId xmlns:a16="http://schemas.microsoft.com/office/drawing/2014/main" val="3153377141"/>
                    </a:ext>
                  </a:extLst>
                </a:gridCol>
                <a:gridCol w="497537">
                  <a:extLst>
                    <a:ext uri="{9D8B030D-6E8A-4147-A177-3AD203B41FA5}">
                      <a16:colId xmlns:a16="http://schemas.microsoft.com/office/drawing/2014/main" val="427378043"/>
                    </a:ext>
                  </a:extLst>
                </a:gridCol>
                <a:gridCol w="497537">
                  <a:extLst>
                    <a:ext uri="{9D8B030D-6E8A-4147-A177-3AD203B41FA5}">
                      <a16:colId xmlns:a16="http://schemas.microsoft.com/office/drawing/2014/main" val="2956409288"/>
                    </a:ext>
                  </a:extLst>
                </a:gridCol>
              </a:tblGrid>
              <a:tr h="284947">
                <a:tc>
                  <a:txBody>
                    <a:bodyPr/>
                    <a:lstStyle/>
                    <a:p>
                      <a:pPr algn="ct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0</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1</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2</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3</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4</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5</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6</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7</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8</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9</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A</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B</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C</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D</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E</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b="1" dirty="0" smtClean="0"/>
                        <a:t>F</a:t>
                      </a:r>
                      <a:endParaRPr lang="de-DE"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4102705855"/>
                  </a:ext>
                </a:extLst>
              </a:tr>
              <a:tr h="284947">
                <a:tc>
                  <a:txBody>
                    <a:bodyPr/>
                    <a:lstStyle/>
                    <a:p>
                      <a:pPr algn="ctr"/>
                      <a:r>
                        <a:rPr lang="de-DE" b="1" dirty="0" smtClean="0">
                          <a:solidFill>
                            <a:schemeClr val="bg1"/>
                          </a:solidFill>
                        </a:rPr>
                        <a:t>0</a:t>
                      </a:r>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sz="1050" b="1" dirty="0" smtClean="0"/>
                        <a:t>NUL</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SOH</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STX</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ETX</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EOT</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ENQ</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ACK</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BEL</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BS</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HT</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LF</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VT</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FF</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CR</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SO</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SI</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501401963"/>
                  </a:ext>
                </a:extLst>
              </a:tr>
              <a:tr h="284947">
                <a:tc>
                  <a:txBody>
                    <a:bodyPr/>
                    <a:lstStyle/>
                    <a:p>
                      <a:pPr algn="ctr"/>
                      <a:r>
                        <a:rPr lang="de-DE" b="1" dirty="0" smtClean="0">
                          <a:solidFill>
                            <a:schemeClr val="bg1"/>
                          </a:solidFill>
                        </a:rPr>
                        <a:t>1</a:t>
                      </a:r>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sz="1050" b="1" dirty="0" smtClean="0"/>
                        <a:t>DLE</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DC1</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DC2</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DC3</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DC4</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NAK</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SYN</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ETB</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CAN</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EM</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SUB</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ESC</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FS</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GS</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RS</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US</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4281471"/>
                  </a:ext>
                </a:extLst>
              </a:tr>
              <a:tr h="284947">
                <a:tc>
                  <a:txBody>
                    <a:bodyPr/>
                    <a:lstStyle/>
                    <a:p>
                      <a:pPr algn="ctr"/>
                      <a:r>
                        <a:rPr lang="de-DE" b="1" dirty="0" smtClean="0">
                          <a:solidFill>
                            <a:schemeClr val="bg1"/>
                          </a:solidFill>
                        </a:rPr>
                        <a:t>2</a:t>
                      </a:r>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sz="700" b="1" dirty="0" smtClean="0"/>
                        <a:t>SPACE</a:t>
                      </a:r>
                      <a:endParaRPr lang="de-DE" sz="7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&amp;</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400" b="1" kern="1200" dirty="0" smtClean="0">
                          <a:solidFill>
                            <a:schemeClr val="dk1"/>
                          </a:solidFill>
                          <a:latin typeface="+mn-lt"/>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140404108"/>
                  </a:ext>
                </a:extLst>
              </a:tr>
              <a:tr h="284947">
                <a:tc>
                  <a:txBody>
                    <a:bodyPr/>
                    <a:lstStyle/>
                    <a:p>
                      <a:pPr algn="ctr"/>
                      <a:r>
                        <a:rPr lang="de-DE" b="1" dirty="0" smtClean="0">
                          <a:solidFill>
                            <a:schemeClr val="bg1"/>
                          </a:solidFill>
                        </a:rPr>
                        <a:t>3</a:t>
                      </a:r>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sz="1050" b="1" dirty="0" smtClean="0"/>
                        <a:t>0</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1</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2</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3</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4</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5</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6</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7</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8</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9</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400" b="1" dirty="0" smtClean="0"/>
                        <a:t>:</a:t>
                      </a:r>
                      <a:endParaRPr lang="de-DE"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400" b="1" dirty="0" smtClean="0"/>
                        <a:t>;</a:t>
                      </a:r>
                      <a:endParaRPr lang="de-DE"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400" b="1" dirty="0" smtClean="0"/>
                        <a:t>&lt;</a:t>
                      </a:r>
                      <a:endParaRPr lang="de-DE"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400" b="1" dirty="0" smtClean="0"/>
                        <a:t>=</a:t>
                      </a:r>
                      <a:endParaRPr lang="de-DE"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400" b="1" dirty="0" smtClean="0"/>
                        <a:t>&gt;</a:t>
                      </a:r>
                      <a:endParaRPr lang="de-DE"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92527948"/>
                  </a:ext>
                </a:extLst>
              </a:tr>
              <a:tr h="284947">
                <a:tc>
                  <a:txBody>
                    <a:bodyPr/>
                    <a:lstStyle/>
                    <a:p>
                      <a:pPr algn="ctr"/>
                      <a:r>
                        <a:rPr lang="de-DE" b="1" dirty="0" smtClean="0">
                          <a:solidFill>
                            <a:schemeClr val="bg1"/>
                          </a:solidFill>
                        </a:rPr>
                        <a:t>4</a:t>
                      </a:r>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A</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B</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C</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D</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E</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F</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G</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H</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I</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J</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K</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L</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M</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N</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O</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825500078"/>
                  </a:ext>
                </a:extLst>
              </a:tr>
              <a:tr h="284947">
                <a:tc>
                  <a:txBody>
                    <a:bodyPr/>
                    <a:lstStyle/>
                    <a:p>
                      <a:pPr algn="ctr"/>
                      <a:r>
                        <a:rPr lang="de-DE" b="1" dirty="0" smtClean="0">
                          <a:solidFill>
                            <a:schemeClr val="bg1"/>
                          </a:solidFill>
                        </a:rPr>
                        <a:t>5</a:t>
                      </a:r>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sz="1050" b="1" dirty="0" smtClean="0"/>
                        <a:t>P</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Q</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R</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S</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T</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U</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V</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W</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X</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Y</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Z</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_</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12094872"/>
                  </a:ext>
                </a:extLst>
              </a:tr>
              <a:tr h="284947">
                <a:tc>
                  <a:txBody>
                    <a:bodyPr/>
                    <a:lstStyle/>
                    <a:p>
                      <a:pPr algn="ctr"/>
                      <a:r>
                        <a:rPr lang="de-DE" b="1" dirty="0" smtClean="0">
                          <a:solidFill>
                            <a:schemeClr val="bg1"/>
                          </a:solidFill>
                        </a:rPr>
                        <a:t>6</a:t>
                      </a:r>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400" b="1" kern="1200" dirty="0" smtClean="0">
                          <a:solidFill>
                            <a:schemeClr val="dk1"/>
                          </a:solidFill>
                          <a:latin typeface="+mn-lt"/>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a</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b</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c</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d</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e</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f</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g</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h</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i</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j</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k</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l</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m</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n</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de-DE" sz="1050" b="1" dirty="0" smtClean="0"/>
                        <a:t>o</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068837963"/>
                  </a:ext>
                </a:extLst>
              </a:tr>
              <a:tr h="284947">
                <a:tc>
                  <a:txBody>
                    <a:bodyPr/>
                    <a:lstStyle/>
                    <a:p>
                      <a:pPr algn="ctr"/>
                      <a:r>
                        <a:rPr lang="de-DE" b="1" dirty="0" smtClean="0">
                          <a:solidFill>
                            <a:schemeClr val="bg1"/>
                          </a:solidFill>
                        </a:rPr>
                        <a:t>7</a:t>
                      </a:r>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de-DE" sz="1050" b="1" dirty="0" smtClean="0"/>
                        <a:t>p</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q</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r</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s</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t</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u</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v</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w</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x</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y</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z</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685800" rtl="0" eaLnBrk="1" latinLnBrk="0" hangingPunct="1"/>
                      <a:r>
                        <a:rPr lang="de-DE" sz="1400" b="1" kern="1200" dirty="0" smtClean="0">
                          <a:solidFill>
                            <a:schemeClr val="dk1"/>
                          </a:solidFill>
                          <a:latin typeface="+mn-lt"/>
                          <a:ea typeface="+mn-ea"/>
                          <a:cs typeface="+mn-cs"/>
                        </a:rPr>
                        <a:t>~</a:t>
                      </a:r>
                      <a:endParaRPr lang="de-DE"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de-DE" sz="1050" b="1" dirty="0" smtClean="0"/>
                        <a:t>DEL</a:t>
                      </a:r>
                      <a:endParaRPr lang="de-DE" sz="10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84952475"/>
                  </a:ext>
                </a:extLst>
              </a:tr>
            </a:tbl>
          </a:graphicData>
        </a:graphic>
      </p:graphicFrame>
      <p:sp>
        <p:nvSpPr>
          <p:cNvPr id="9" name="Rechteck 8"/>
          <p:cNvSpPr/>
          <p:nvPr/>
        </p:nvSpPr>
        <p:spPr>
          <a:xfrm>
            <a:off x="616968" y="3212976"/>
            <a:ext cx="9289032" cy="2952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p:cNvSpPr>
            <a:spLocks noGrp="1"/>
          </p:cNvSpPr>
          <p:nvPr>
            <p:ph type="sldNum" sz="quarter" idx="12"/>
          </p:nvPr>
        </p:nvSpPr>
        <p:spPr/>
        <p:txBody>
          <a:bodyPr/>
          <a:lstStyle/>
          <a:p>
            <a:fld id="{2C03746F-B42A-474D-94FA-02D6826DE614}" type="slidenum">
              <a:rPr lang="de-DE" smtClean="0"/>
              <a:t>51</a:t>
            </a:fld>
            <a:endParaRPr lang="de-DE" dirty="0"/>
          </a:p>
        </p:txBody>
      </p:sp>
      <p:sp>
        <p:nvSpPr>
          <p:cNvPr id="3" name="Textplatzhalter 2"/>
          <p:cNvSpPr>
            <a:spLocks noGrp="1"/>
          </p:cNvSpPr>
          <p:nvPr>
            <p:ph type="body" sz="quarter" idx="15"/>
          </p:nvPr>
        </p:nvSpPr>
        <p:spPr/>
        <p:txBody>
          <a:bodyPr/>
          <a:lstStyle/>
          <a:p>
            <a:pPr algn="ctr"/>
            <a:r>
              <a:rPr lang="de-DE" sz="2800" dirty="0" smtClean="0"/>
              <a:t>Informationen und Daten - Zeichencodierung</a:t>
            </a:r>
            <a:endParaRPr lang="de-DE" sz="2800" dirty="0"/>
          </a:p>
        </p:txBody>
      </p:sp>
      <p:sp>
        <p:nvSpPr>
          <p:cNvPr id="41" name="Textfeld 40"/>
          <p:cNvSpPr txBox="1"/>
          <p:nvPr/>
        </p:nvSpPr>
        <p:spPr>
          <a:xfrm>
            <a:off x="4093000" y="1153620"/>
            <a:ext cx="211928" cy="288032"/>
          </a:xfrm>
          <a:prstGeom prst="rect">
            <a:avLst/>
          </a:prstGeom>
          <a:noFill/>
        </p:spPr>
        <p:txBody>
          <a:bodyPr wrap="square" lIns="0" tIns="0" rIns="0" bIns="0" rtlCol="0">
            <a:noAutofit/>
          </a:bodyPr>
          <a:lstStyle/>
          <a:p>
            <a:pPr algn="l"/>
            <a:r>
              <a:rPr lang="de-DE" b="1" dirty="0">
                <a:solidFill>
                  <a:srgbClr val="FF0000"/>
                </a:solidFill>
                <a:effectLst>
                  <a:outerShdw blurRad="38100" dist="38100" dir="2700000" algn="tl">
                    <a:srgbClr val="000000">
                      <a:alpha val="43137"/>
                    </a:srgbClr>
                  </a:outerShdw>
                </a:effectLst>
              </a:rPr>
              <a:t>A</a:t>
            </a:r>
            <a:endParaRPr lang="de-DE" b="1" dirty="0" smtClean="0">
              <a:solidFill>
                <a:srgbClr val="FF0000"/>
              </a:solidFill>
              <a:effectLst>
                <a:outerShdw blurRad="38100" dist="38100" dir="2700000" algn="tl">
                  <a:srgbClr val="000000">
                    <a:alpha val="43137"/>
                  </a:srgbClr>
                </a:outerShdw>
              </a:effectLst>
            </a:endParaRPr>
          </a:p>
        </p:txBody>
      </p:sp>
      <p:sp>
        <p:nvSpPr>
          <p:cNvPr id="42" name="Textfeld 41"/>
          <p:cNvSpPr txBox="1"/>
          <p:nvPr/>
        </p:nvSpPr>
        <p:spPr>
          <a:xfrm>
            <a:off x="4093000" y="2351985"/>
            <a:ext cx="211928"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H</a:t>
            </a:r>
          </a:p>
        </p:txBody>
      </p:sp>
      <p:sp>
        <p:nvSpPr>
          <p:cNvPr id="43" name="Textfeld 42"/>
          <p:cNvSpPr txBox="1"/>
          <p:nvPr/>
        </p:nvSpPr>
        <p:spPr>
          <a:xfrm>
            <a:off x="4093000" y="3045097"/>
            <a:ext cx="211928"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L</a:t>
            </a:r>
          </a:p>
        </p:txBody>
      </p:sp>
      <p:sp>
        <p:nvSpPr>
          <p:cNvPr id="44" name="Textfeld 43"/>
          <p:cNvSpPr txBox="1"/>
          <p:nvPr/>
        </p:nvSpPr>
        <p:spPr>
          <a:xfrm>
            <a:off x="4093000" y="3569974"/>
            <a:ext cx="211928" cy="288032"/>
          </a:xfrm>
          <a:prstGeom prst="rect">
            <a:avLst/>
          </a:prstGeom>
          <a:noFill/>
        </p:spPr>
        <p:txBody>
          <a:bodyPr wrap="square" lIns="0" tIns="0" rIns="0" bIns="0" rtlCol="0">
            <a:noAutofit/>
          </a:bodyPr>
          <a:lstStyle/>
          <a:p>
            <a:pPr algn="l"/>
            <a:r>
              <a:rPr lang="de-DE" b="1" dirty="0">
                <a:solidFill>
                  <a:srgbClr val="FF0000"/>
                </a:solidFill>
                <a:effectLst>
                  <a:outerShdw blurRad="38100" dist="38100" dir="2700000" algn="tl">
                    <a:srgbClr val="000000">
                      <a:alpha val="43137"/>
                    </a:srgbClr>
                  </a:outerShdw>
                </a:effectLst>
              </a:rPr>
              <a:t>O</a:t>
            </a:r>
            <a:endParaRPr lang="de-DE" b="1" dirty="0" smtClean="0">
              <a:solidFill>
                <a:srgbClr val="FF0000"/>
              </a:solidFill>
              <a:effectLst>
                <a:outerShdw blurRad="38100" dist="38100" dir="2700000" algn="tl">
                  <a:srgbClr val="000000">
                    <a:alpha val="43137"/>
                  </a:srgbClr>
                </a:outerShdw>
              </a:effectLst>
            </a:endParaRPr>
          </a:p>
        </p:txBody>
      </p:sp>
      <p:sp>
        <p:nvSpPr>
          <p:cNvPr id="52" name="Textfeld 51"/>
          <p:cNvSpPr txBox="1"/>
          <p:nvPr/>
        </p:nvSpPr>
        <p:spPr>
          <a:xfrm>
            <a:off x="5025008" y="3045097"/>
            <a:ext cx="360040"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76</a:t>
            </a:r>
          </a:p>
        </p:txBody>
      </p:sp>
      <p:sp>
        <p:nvSpPr>
          <p:cNvPr id="53" name="Textfeld 52"/>
          <p:cNvSpPr txBox="1"/>
          <p:nvPr/>
        </p:nvSpPr>
        <p:spPr>
          <a:xfrm>
            <a:off x="5025008" y="3569974"/>
            <a:ext cx="288032"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79</a:t>
            </a:r>
          </a:p>
        </p:txBody>
      </p:sp>
      <p:sp>
        <p:nvSpPr>
          <p:cNvPr id="58" name="Textfeld 57"/>
          <p:cNvSpPr txBox="1"/>
          <p:nvPr/>
        </p:nvSpPr>
        <p:spPr>
          <a:xfrm>
            <a:off x="5983060" y="1153620"/>
            <a:ext cx="986164"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100 0001  </a:t>
            </a:r>
          </a:p>
        </p:txBody>
      </p:sp>
      <p:sp>
        <p:nvSpPr>
          <p:cNvPr id="59" name="Textfeld 58"/>
          <p:cNvSpPr txBox="1"/>
          <p:nvPr/>
        </p:nvSpPr>
        <p:spPr>
          <a:xfrm>
            <a:off x="5983060" y="2351985"/>
            <a:ext cx="986164"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100 1000</a:t>
            </a:r>
          </a:p>
        </p:txBody>
      </p:sp>
      <p:sp>
        <p:nvSpPr>
          <p:cNvPr id="60" name="Textfeld 59"/>
          <p:cNvSpPr txBox="1"/>
          <p:nvPr/>
        </p:nvSpPr>
        <p:spPr>
          <a:xfrm>
            <a:off x="5983060" y="3045097"/>
            <a:ext cx="986164"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100 1100</a:t>
            </a:r>
          </a:p>
        </p:txBody>
      </p:sp>
      <p:sp>
        <p:nvSpPr>
          <p:cNvPr id="61" name="Textfeld 60"/>
          <p:cNvSpPr txBox="1"/>
          <p:nvPr/>
        </p:nvSpPr>
        <p:spPr>
          <a:xfrm>
            <a:off x="5983060" y="3569974"/>
            <a:ext cx="986164"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100 1111</a:t>
            </a:r>
          </a:p>
        </p:txBody>
      </p:sp>
      <p:sp>
        <p:nvSpPr>
          <p:cNvPr id="68" name="Textfeld 67"/>
          <p:cNvSpPr txBox="1"/>
          <p:nvPr/>
        </p:nvSpPr>
        <p:spPr>
          <a:xfrm>
            <a:off x="5976000" y="3045097"/>
            <a:ext cx="986164"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100 1100</a:t>
            </a:r>
          </a:p>
        </p:txBody>
      </p:sp>
      <p:sp>
        <p:nvSpPr>
          <p:cNvPr id="69" name="Textfeld 68"/>
          <p:cNvSpPr txBox="1"/>
          <p:nvPr/>
        </p:nvSpPr>
        <p:spPr>
          <a:xfrm>
            <a:off x="4093200" y="3042000"/>
            <a:ext cx="211928"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L</a:t>
            </a:r>
          </a:p>
        </p:txBody>
      </p:sp>
      <p:cxnSp>
        <p:nvCxnSpPr>
          <p:cNvPr id="72" name="Gerade Verbindung mit Pfeil 71"/>
          <p:cNvCxnSpPr>
            <a:stCxn id="103" idx="2"/>
          </p:cNvCxnSpPr>
          <p:nvPr/>
        </p:nvCxnSpPr>
        <p:spPr>
          <a:xfrm flipH="1">
            <a:off x="1208584" y="5013176"/>
            <a:ext cx="7683416" cy="0"/>
          </a:xfrm>
          <a:prstGeom prst="straightConnector1">
            <a:avLst/>
          </a:prstGeom>
          <a:ln w="38100">
            <a:solidFill>
              <a:srgbClr val="FF0000"/>
            </a:solidFill>
            <a:headEnd type="triangle" w="med" len="med"/>
            <a:tailEnd type="none" w="med" len="med"/>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73" name="Gerade Verbindung mit Pfeil 72"/>
          <p:cNvCxnSpPr>
            <a:stCxn id="102" idx="2"/>
          </p:cNvCxnSpPr>
          <p:nvPr/>
        </p:nvCxnSpPr>
        <p:spPr>
          <a:xfrm flipH="1">
            <a:off x="1208584" y="5013176"/>
            <a:ext cx="6192688" cy="0"/>
          </a:xfrm>
          <a:prstGeom prst="straightConnector1">
            <a:avLst/>
          </a:prstGeom>
          <a:ln w="38100">
            <a:solidFill>
              <a:srgbClr val="FF0000"/>
            </a:solidFill>
            <a:headEnd type="triangle" w="med" len="med"/>
            <a:tailEnd type="none" w="med" len="med"/>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74" name="Gerade Verbindung mit Pfeil 73"/>
          <p:cNvCxnSpPr>
            <a:stCxn id="101" idx="2"/>
          </p:cNvCxnSpPr>
          <p:nvPr/>
        </p:nvCxnSpPr>
        <p:spPr>
          <a:xfrm flipH="1">
            <a:off x="1208584" y="5013176"/>
            <a:ext cx="4209416" cy="0"/>
          </a:xfrm>
          <a:prstGeom prst="straightConnector1">
            <a:avLst/>
          </a:prstGeom>
          <a:ln w="38100">
            <a:solidFill>
              <a:srgbClr val="FF0000"/>
            </a:solidFill>
            <a:headEnd type="triangle" w="med" len="med"/>
            <a:tailEnd type="none" w="med" len="med"/>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75" name="Textfeld 74"/>
          <p:cNvSpPr txBox="1"/>
          <p:nvPr/>
        </p:nvSpPr>
        <p:spPr>
          <a:xfrm>
            <a:off x="3368824" y="2564904"/>
            <a:ext cx="414676" cy="288032"/>
          </a:xfrm>
          <a:prstGeom prst="rect">
            <a:avLst/>
          </a:prstGeom>
          <a:noFill/>
          <a:ln>
            <a:noFill/>
          </a:ln>
        </p:spPr>
        <p:txBody>
          <a:bodyPr wrap="square" lIns="0" tIns="0" rIns="0" bIns="0" rtlCol="0">
            <a:noAutofit/>
          </a:bodyPr>
          <a:lstStyle/>
          <a:p>
            <a:pPr algn="ctr"/>
            <a:r>
              <a:rPr lang="de-DE" b="1" dirty="0" smtClean="0">
                <a:solidFill>
                  <a:schemeClr val="tx2"/>
                </a:solidFill>
                <a:effectLst>
                  <a:outerShdw blurRad="38100" dist="38100" dir="2700000" algn="tl">
                    <a:srgbClr val="000000">
                      <a:alpha val="43137"/>
                    </a:srgbClr>
                  </a:outerShdw>
                </a:effectLst>
              </a:rPr>
              <a:t>41</a:t>
            </a:r>
          </a:p>
        </p:txBody>
      </p:sp>
      <p:sp>
        <p:nvSpPr>
          <p:cNvPr id="76" name="Textfeld 75"/>
          <p:cNvSpPr txBox="1"/>
          <p:nvPr/>
        </p:nvSpPr>
        <p:spPr>
          <a:xfrm>
            <a:off x="2148210" y="2564904"/>
            <a:ext cx="414676" cy="288032"/>
          </a:xfrm>
          <a:prstGeom prst="rect">
            <a:avLst/>
          </a:prstGeom>
          <a:noFill/>
          <a:ln>
            <a:noFill/>
          </a:ln>
        </p:spPr>
        <p:txBody>
          <a:bodyPr wrap="square" lIns="0" tIns="0" rIns="0" bIns="0" rtlCol="0">
            <a:noAutofit/>
          </a:bodyPr>
          <a:lstStyle/>
          <a:p>
            <a:pPr algn="ctr"/>
            <a:r>
              <a:rPr lang="de-DE" b="1" dirty="0" smtClean="0">
                <a:solidFill>
                  <a:schemeClr val="tx2"/>
                </a:solidFill>
                <a:effectLst>
                  <a:outerShdw blurRad="38100" dist="38100" dir="2700000" algn="tl">
                    <a:srgbClr val="000000">
                      <a:alpha val="43137"/>
                    </a:srgbClr>
                  </a:outerShdw>
                </a:effectLst>
              </a:rPr>
              <a:t>48</a:t>
            </a:r>
          </a:p>
        </p:txBody>
      </p:sp>
      <p:sp>
        <p:nvSpPr>
          <p:cNvPr id="77" name="Textfeld 76"/>
          <p:cNvSpPr txBox="1"/>
          <p:nvPr/>
        </p:nvSpPr>
        <p:spPr>
          <a:xfrm>
            <a:off x="4592960" y="2564904"/>
            <a:ext cx="414676" cy="288032"/>
          </a:xfrm>
          <a:prstGeom prst="rect">
            <a:avLst/>
          </a:prstGeom>
          <a:noFill/>
          <a:ln>
            <a:noFill/>
          </a:ln>
        </p:spPr>
        <p:txBody>
          <a:bodyPr wrap="square" lIns="0" tIns="0" rIns="0" bIns="0" rtlCol="0">
            <a:noAutofit/>
          </a:bodyPr>
          <a:lstStyle/>
          <a:p>
            <a:pPr algn="ctr"/>
            <a:r>
              <a:rPr lang="de-DE" b="1" dirty="0" smtClean="0">
                <a:solidFill>
                  <a:schemeClr val="tx2"/>
                </a:solidFill>
                <a:effectLst>
                  <a:outerShdw blurRad="38100" dist="38100" dir="2700000" algn="tl">
                    <a:srgbClr val="000000">
                      <a:alpha val="43137"/>
                    </a:srgbClr>
                  </a:outerShdw>
                </a:effectLst>
              </a:rPr>
              <a:t>4C</a:t>
            </a:r>
          </a:p>
        </p:txBody>
      </p:sp>
      <p:sp>
        <p:nvSpPr>
          <p:cNvPr id="78" name="Textfeld 77"/>
          <p:cNvSpPr txBox="1"/>
          <p:nvPr/>
        </p:nvSpPr>
        <p:spPr>
          <a:xfrm>
            <a:off x="6897216" y="2564904"/>
            <a:ext cx="414676" cy="288032"/>
          </a:xfrm>
          <a:prstGeom prst="rect">
            <a:avLst/>
          </a:prstGeom>
          <a:noFill/>
          <a:ln>
            <a:noFill/>
          </a:ln>
        </p:spPr>
        <p:txBody>
          <a:bodyPr wrap="square" lIns="0" tIns="0" rIns="0" bIns="0" rtlCol="0">
            <a:noAutofit/>
          </a:bodyPr>
          <a:lstStyle/>
          <a:p>
            <a:pPr algn="ctr"/>
            <a:r>
              <a:rPr lang="de-DE" b="1" dirty="0" smtClean="0">
                <a:solidFill>
                  <a:schemeClr val="tx2"/>
                </a:solidFill>
                <a:effectLst>
                  <a:outerShdw blurRad="38100" dist="38100" dir="2700000" algn="tl">
                    <a:srgbClr val="000000">
                      <a:alpha val="43137"/>
                    </a:srgbClr>
                  </a:outerShdw>
                </a:effectLst>
              </a:rPr>
              <a:t>4F</a:t>
            </a:r>
          </a:p>
        </p:txBody>
      </p:sp>
      <p:cxnSp>
        <p:nvCxnSpPr>
          <p:cNvPr id="79" name="Gerade Verbindung mit Pfeil 78"/>
          <p:cNvCxnSpPr/>
          <p:nvPr/>
        </p:nvCxnSpPr>
        <p:spPr>
          <a:xfrm flipV="1">
            <a:off x="2360712" y="2132856"/>
            <a:ext cx="504056" cy="360040"/>
          </a:xfrm>
          <a:prstGeom prst="straightConnector1">
            <a:avLst/>
          </a:prstGeom>
          <a:ln w="38100">
            <a:solidFill>
              <a:schemeClr val="tx2"/>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80" name="Gerade Verbindung mit Pfeil 79"/>
          <p:cNvCxnSpPr/>
          <p:nvPr/>
        </p:nvCxnSpPr>
        <p:spPr>
          <a:xfrm flipV="1">
            <a:off x="3584848" y="2132856"/>
            <a:ext cx="360040" cy="360040"/>
          </a:xfrm>
          <a:prstGeom prst="straightConnector1">
            <a:avLst/>
          </a:prstGeom>
          <a:ln w="38100">
            <a:solidFill>
              <a:schemeClr val="tx2"/>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81" name="Gerade Verbindung mit Pfeil 80"/>
          <p:cNvCxnSpPr/>
          <p:nvPr/>
        </p:nvCxnSpPr>
        <p:spPr>
          <a:xfrm flipV="1">
            <a:off x="4808984" y="2204864"/>
            <a:ext cx="216024" cy="288032"/>
          </a:xfrm>
          <a:prstGeom prst="straightConnector1">
            <a:avLst/>
          </a:prstGeom>
          <a:ln w="38100">
            <a:solidFill>
              <a:schemeClr val="tx2"/>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82" name="Gerade Verbindung mit Pfeil 81"/>
          <p:cNvCxnSpPr/>
          <p:nvPr/>
        </p:nvCxnSpPr>
        <p:spPr>
          <a:xfrm flipV="1">
            <a:off x="5961112" y="2204864"/>
            <a:ext cx="144016" cy="288032"/>
          </a:xfrm>
          <a:prstGeom prst="straightConnector1">
            <a:avLst/>
          </a:prstGeom>
          <a:ln w="38100">
            <a:solidFill>
              <a:schemeClr val="tx2"/>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83" name="Gerade Verbindung mit Pfeil 82"/>
          <p:cNvCxnSpPr/>
          <p:nvPr/>
        </p:nvCxnSpPr>
        <p:spPr>
          <a:xfrm flipV="1">
            <a:off x="7113240" y="2204864"/>
            <a:ext cx="0" cy="288032"/>
          </a:xfrm>
          <a:prstGeom prst="straightConnector1">
            <a:avLst/>
          </a:prstGeom>
          <a:ln w="38100">
            <a:solidFill>
              <a:schemeClr val="tx2"/>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84" name="Textfeld 83"/>
          <p:cNvSpPr txBox="1"/>
          <p:nvPr/>
        </p:nvSpPr>
        <p:spPr>
          <a:xfrm>
            <a:off x="5745088" y="2564904"/>
            <a:ext cx="414676" cy="288032"/>
          </a:xfrm>
          <a:prstGeom prst="rect">
            <a:avLst/>
          </a:prstGeom>
          <a:noFill/>
          <a:ln>
            <a:noFill/>
          </a:ln>
        </p:spPr>
        <p:txBody>
          <a:bodyPr wrap="square" lIns="0" tIns="0" rIns="0" bIns="0" rtlCol="0">
            <a:noAutofit/>
          </a:bodyPr>
          <a:lstStyle/>
          <a:p>
            <a:pPr algn="ctr"/>
            <a:r>
              <a:rPr lang="de-DE" b="1" dirty="0" smtClean="0">
                <a:solidFill>
                  <a:schemeClr val="tx2"/>
                </a:solidFill>
                <a:effectLst>
                  <a:outerShdw blurRad="38100" dist="38100" dir="2700000" algn="tl">
                    <a:srgbClr val="000000">
                      <a:alpha val="43137"/>
                    </a:srgbClr>
                  </a:outerShdw>
                </a:effectLst>
              </a:rPr>
              <a:t>4C</a:t>
            </a:r>
          </a:p>
        </p:txBody>
      </p:sp>
      <p:cxnSp>
        <p:nvCxnSpPr>
          <p:cNvPr id="85" name="Gerade Verbindung mit Pfeil 84"/>
          <p:cNvCxnSpPr>
            <a:endCxn id="75" idx="2"/>
          </p:cNvCxnSpPr>
          <p:nvPr/>
        </p:nvCxnSpPr>
        <p:spPr>
          <a:xfrm flipV="1">
            <a:off x="1208584" y="2852936"/>
            <a:ext cx="2367578" cy="2088232"/>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86" name="Gerade Verbindung mit Pfeil 85"/>
          <p:cNvCxnSpPr>
            <a:endCxn id="75" idx="2"/>
          </p:cNvCxnSpPr>
          <p:nvPr/>
        </p:nvCxnSpPr>
        <p:spPr>
          <a:xfrm flipV="1">
            <a:off x="2144688" y="2852936"/>
            <a:ext cx="1431474" cy="648072"/>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87" name="Gerade Verbindung mit Pfeil 86"/>
          <p:cNvCxnSpPr>
            <a:endCxn id="76" idx="2"/>
          </p:cNvCxnSpPr>
          <p:nvPr/>
        </p:nvCxnSpPr>
        <p:spPr>
          <a:xfrm flipV="1">
            <a:off x="1208584" y="2852936"/>
            <a:ext cx="1146964" cy="2088232"/>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88" name="Gerade Verbindung mit Pfeil 87"/>
          <p:cNvCxnSpPr>
            <a:endCxn id="76" idx="2"/>
          </p:cNvCxnSpPr>
          <p:nvPr/>
        </p:nvCxnSpPr>
        <p:spPr>
          <a:xfrm flipH="1" flipV="1">
            <a:off x="2355548" y="2852936"/>
            <a:ext cx="3173516" cy="576064"/>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89" name="Gerade Verbindung mit Pfeil 88"/>
          <p:cNvCxnSpPr>
            <a:endCxn id="77" idx="2"/>
          </p:cNvCxnSpPr>
          <p:nvPr/>
        </p:nvCxnSpPr>
        <p:spPr>
          <a:xfrm flipV="1">
            <a:off x="1208584" y="2852936"/>
            <a:ext cx="3591714" cy="2088232"/>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0" name="Gerade Verbindung mit Pfeil 89"/>
          <p:cNvCxnSpPr>
            <a:endCxn id="77" idx="2"/>
          </p:cNvCxnSpPr>
          <p:nvPr/>
        </p:nvCxnSpPr>
        <p:spPr>
          <a:xfrm flipH="1" flipV="1">
            <a:off x="4800298" y="2852936"/>
            <a:ext cx="2816998" cy="648072"/>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1" name="Gerade Verbindung mit Pfeil 90"/>
          <p:cNvCxnSpPr>
            <a:endCxn id="84" idx="2"/>
          </p:cNvCxnSpPr>
          <p:nvPr/>
        </p:nvCxnSpPr>
        <p:spPr>
          <a:xfrm flipV="1">
            <a:off x="1208584" y="2852936"/>
            <a:ext cx="4743842" cy="2088232"/>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2" name="Gerade Verbindung mit Pfeil 91"/>
          <p:cNvCxnSpPr>
            <a:endCxn id="84" idx="2"/>
          </p:cNvCxnSpPr>
          <p:nvPr/>
        </p:nvCxnSpPr>
        <p:spPr>
          <a:xfrm flipH="1" flipV="1">
            <a:off x="5952426" y="2852936"/>
            <a:ext cx="1664870" cy="648072"/>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3" name="Gerade Verbindung mit Pfeil 92"/>
          <p:cNvCxnSpPr>
            <a:endCxn id="78" idx="2"/>
          </p:cNvCxnSpPr>
          <p:nvPr/>
        </p:nvCxnSpPr>
        <p:spPr>
          <a:xfrm flipV="1">
            <a:off x="1136576" y="2852936"/>
            <a:ext cx="5967978" cy="2088232"/>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4" name="Gerade Verbindung mit Pfeil 93"/>
          <p:cNvCxnSpPr>
            <a:endCxn id="78" idx="2"/>
          </p:cNvCxnSpPr>
          <p:nvPr/>
        </p:nvCxnSpPr>
        <p:spPr>
          <a:xfrm flipH="1" flipV="1">
            <a:off x="7104554" y="2852936"/>
            <a:ext cx="2024910" cy="648072"/>
          </a:xfrm>
          <a:prstGeom prst="straightConnector1">
            <a:avLst/>
          </a:prstGeom>
          <a:ln w="38100">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5" name="Gerade Verbindung mit Pfeil 94"/>
          <p:cNvCxnSpPr/>
          <p:nvPr/>
        </p:nvCxnSpPr>
        <p:spPr>
          <a:xfrm flipV="1">
            <a:off x="2072680" y="3645024"/>
            <a:ext cx="0" cy="1224136"/>
          </a:xfrm>
          <a:prstGeom prst="straightConnector1">
            <a:avLst/>
          </a:prstGeom>
          <a:ln w="38100">
            <a:solidFill>
              <a:srgbClr val="FF0000"/>
            </a:solidFill>
            <a:headEnd type="triangle" w="med" len="med"/>
            <a:tailEnd type="none" w="med" len="med"/>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6" name="Gerade Verbindung mit Pfeil 95"/>
          <p:cNvCxnSpPr/>
          <p:nvPr/>
        </p:nvCxnSpPr>
        <p:spPr>
          <a:xfrm flipV="1">
            <a:off x="5601072" y="3645024"/>
            <a:ext cx="0" cy="1224136"/>
          </a:xfrm>
          <a:prstGeom prst="straightConnector1">
            <a:avLst/>
          </a:prstGeom>
          <a:ln w="38100">
            <a:solidFill>
              <a:srgbClr val="FF0000"/>
            </a:solidFill>
            <a:headEnd type="triangle" w="med" len="med"/>
            <a:tailEnd type="none" w="med" len="med"/>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7" name="Gerade Verbindung mit Pfeil 96"/>
          <p:cNvCxnSpPr>
            <a:stCxn id="102" idx="0"/>
          </p:cNvCxnSpPr>
          <p:nvPr/>
        </p:nvCxnSpPr>
        <p:spPr>
          <a:xfrm flipH="1" flipV="1">
            <a:off x="7545288" y="3645024"/>
            <a:ext cx="17984" cy="1224136"/>
          </a:xfrm>
          <a:prstGeom prst="straightConnector1">
            <a:avLst/>
          </a:prstGeom>
          <a:ln w="38100">
            <a:solidFill>
              <a:srgbClr val="FF0000"/>
            </a:solidFill>
            <a:headEnd type="triangle" w="med" len="med"/>
            <a:tailEnd type="none" w="med" len="med"/>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8" name="Gerade Verbindung mit Pfeil 97"/>
          <p:cNvCxnSpPr>
            <a:stCxn id="103" idx="0"/>
          </p:cNvCxnSpPr>
          <p:nvPr/>
        </p:nvCxnSpPr>
        <p:spPr>
          <a:xfrm flipV="1">
            <a:off x="9054000" y="3645024"/>
            <a:ext cx="3456" cy="1224136"/>
          </a:xfrm>
          <a:prstGeom prst="straightConnector1">
            <a:avLst/>
          </a:prstGeom>
          <a:ln w="38100">
            <a:solidFill>
              <a:srgbClr val="FF0000"/>
            </a:solidFill>
            <a:headEnd type="triangle" w="med" len="med"/>
            <a:tailEnd type="none" w="med" len="med"/>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cxnSp>
        <p:nvCxnSpPr>
          <p:cNvPr id="99" name="Gerade Verbindung mit Pfeil 98"/>
          <p:cNvCxnSpPr>
            <a:stCxn id="100" idx="2"/>
          </p:cNvCxnSpPr>
          <p:nvPr/>
        </p:nvCxnSpPr>
        <p:spPr>
          <a:xfrm flipH="1">
            <a:off x="1208584" y="5013176"/>
            <a:ext cx="720080" cy="0"/>
          </a:xfrm>
          <a:prstGeom prst="straightConnector1">
            <a:avLst/>
          </a:prstGeom>
          <a:ln w="38100">
            <a:solidFill>
              <a:srgbClr val="FF0000"/>
            </a:solidFill>
            <a:headEnd type="triangle" w="med" len="med"/>
            <a:tailEnd type="none" w="med" len="med"/>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100" name="Ellipse 99"/>
          <p:cNvSpPr/>
          <p:nvPr/>
        </p:nvSpPr>
        <p:spPr>
          <a:xfrm>
            <a:off x="1928664" y="4869160"/>
            <a:ext cx="324000" cy="288032"/>
          </a:xfrm>
          <a:prstGeom prst="ellipse">
            <a:avLst/>
          </a:prstGeom>
          <a:noFill/>
          <a:ln w="28575">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Ellipse 100"/>
          <p:cNvSpPr/>
          <p:nvPr/>
        </p:nvSpPr>
        <p:spPr>
          <a:xfrm>
            <a:off x="5418000" y="4869160"/>
            <a:ext cx="324000" cy="288032"/>
          </a:xfrm>
          <a:prstGeom prst="ellipse">
            <a:avLst/>
          </a:prstGeom>
          <a:noFill/>
          <a:ln w="28575">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Ellipse 101"/>
          <p:cNvSpPr/>
          <p:nvPr/>
        </p:nvSpPr>
        <p:spPr>
          <a:xfrm>
            <a:off x="7401272" y="4869160"/>
            <a:ext cx="324000" cy="288032"/>
          </a:xfrm>
          <a:prstGeom prst="ellipse">
            <a:avLst/>
          </a:prstGeom>
          <a:noFill/>
          <a:ln w="28575">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Ellipse 102"/>
          <p:cNvSpPr/>
          <p:nvPr/>
        </p:nvSpPr>
        <p:spPr>
          <a:xfrm>
            <a:off x="8892000" y="4869160"/>
            <a:ext cx="324000" cy="288032"/>
          </a:xfrm>
          <a:prstGeom prst="ellipse">
            <a:avLst/>
          </a:prstGeom>
          <a:noFill/>
          <a:ln w="28575">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Textfeld 103"/>
          <p:cNvSpPr txBox="1"/>
          <p:nvPr/>
        </p:nvSpPr>
        <p:spPr>
          <a:xfrm>
            <a:off x="5025008" y="1153620"/>
            <a:ext cx="360040"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65</a:t>
            </a:r>
          </a:p>
        </p:txBody>
      </p:sp>
      <p:sp>
        <p:nvSpPr>
          <p:cNvPr id="105" name="Textfeld 104"/>
          <p:cNvSpPr txBox="1"/>
          <p:nvPr/>
        </p:nvSpPr>
        <p:spPr>
          <a:xfrm>
            <a:off x="5025008" y="2351985"/>
            <a:ext cx="360040" cy="288032"/>
          </a:xfrm>
          <a:prstGeom prst="rect">
            <a:avLst/>
          </a:prstGeom>
          <a:noFill/>
        </p:spPr>
        <p:txBody>
          <a:bodyPr wrap="square" lIns="0" tIns="0" rIns="0" bIns="0" rtlCol="0">
            <a:noAutofit/>
          </a:bodyPr>
          <a:lstStyle/>
          <a:p>
            <a:pPr algn="l"/>
            <a:r>
              <a:rPr lang="de-DE" b="1" dirty="0" smtClean="0">
                <a:solidFill>
                  <a:srgbClr val="FF0000"/>
                </a:solidFill>
                <a:effectLst>
                  <a:outerShdw blurRad="38100" dist="38100" dir="2700000" algn="tl">
                    <a:srgbClr val="000000">
                      <a:alpha val="43137"/>
                    </a:srgbClr>
                  </a:outerShdw>
                </a:effectLst>
              </a:rPr>
              <a:t>72</a:t>
            </a:r>
          </a:p>
        </p:txBody>
      </p:sp>
    </p:spTree>
    <p:extLst>
      <p:ext uri="{BB962C8B-B14F-4D97-AF65-F5344CB8AC3E}">
        <p14:creationId xmlns:p14="http://schemas.microsoft.com/office/powerpoint/2010/main" val="80064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1000"/>
                                  </p:stCondLst>
                                  <p:childTnLst>
                                    <p:animMotion origin="layout" path="M 4.10256E-6 1.11111E-6 L -0.36443 -0.08449 " pathEditMode="relative" rAng="0" ptsTypes="AA">
                                      <p:cBhvr>
                                        <p:cTn id="6" dur="2000" fill="hold"/>
                                        <p:tgtEl>
                                          <p:spTgt spid="59"/>
                                        </p:tgtEl>
                                        <p:attrNameLst>
                                          <p:attrName>ppt_x</p:attrName>
                                          <p:attrName>ppt_y</p:attrName>
                                        </p:attrNameLst>
                                      </p:cBhvr>
                                      <p:rCtr x="-18221" y="-4236"/>
                                    </p:animMotion>
                                  </p:childTnLst>
                                </p:cTn>
                              </p:par>
                              <p:par>
                                <p:cTn id="7" presetID="42" presetClass="path" presetSubtype="0" accel="50000" decel="50000" fill="hold" grpId="1" nodeType="withEffect">
                                  <p:stCondLst>
                                    <p:cond delay="1000"/>
                                  </p:stCondLst>
                                  <p:childTnLst>
                                    <p:animMotion origin="layout" path="M 4.10256E-6 -3.7037E-7 L -0.25545 0.09028 " pathEditMode="relative" rAng="0" ptsTypes="AA">
                                      <p:cBhvr>
                                        <p:cTn id="8" dur="2000" fill="hold"/>
                                        <p:tgtEl>
                                          <p:spTgt spid="58"/>
                                        </p:tgtEl>
                                        <p:attrNameLst>
                                          <p:attrName>ppt_x</p:attrName>
                                          <p:attrName>ppt_y</p:attrName>
                                        </p:attrNameLst>
                                      </p:cBhvr>
                                      <p:rCtr x="-12772" y="4514"/>
                                    </p:animMotion>
                                  </p:childTnLst>
                                </p:cTn>
                              </p:par>
                              <p:par>
                                <p:cTn id="9" presetID="42" presetClass="path" presetSubtype="0" accel="50000" decel="50000" fill="hold" grpId="1" nodeType="withEffect">
                                  <p:stCondLst>
                                    <p:cond delay="1000"/>
                                  </p:stCondLst>
                                  <p:childTnLst>
                                    <p:animMotion origin="layout" path="M 4.10256E-6 3.7037E-6 L -0.14648 -0.18565 " pathEditMode="relative" rAng="0" ptsTypes="AA">
                                      <p:cBhvr>
                                        <p:cTn id="10" dur="2000" fill="hold"/>
                                        <p:tgtEl>
                                          <p:spTgt spid="60"/>
                                        </p:tgtEl>
                                        <p:attrNameLst>
                                          <p:attrName>ppt_x</p:attrName>
                                          <p:attrName>ppt_y</p:attrName>
                                        </p:attrNameLst>
                                      </p:cBhvr>
                                      <p:rCtr x="-7324" y="-9282"/>
                                    </p:animMotion>
                                  </p:childTnLst>
                                </p:cTn>
                              </p:par>
                              <p:par>
                                <p:cTn id="11" presetID="42" presetClass="path" presetSubtype="0" accel="50000" decel="50000" fill="hold" grpId="1" nodeType="withEffect">
                                  <p:stCondLst>
                                    <p:cond delay="1000"/>
                                  </p:stCondLst>
                                  <p:childTnLst>
                                    <p:animMotion origin="layout" path="M 4.10256E-6 4.81481E-6 L 0.07163 -0.26204 " pathEditMode="relative" rAng="0" ptsTypes="AA">
                                      <p:cBhvr>
                                        <p:cTn id="12" dur="2000" fill="hold"/>
                                        <p:tgtEl>
                                          <p:spTgt spid="61"/>
                                        </p:tgtEl>
                                        <p:attrNameLst>
                                          <p:attrName>ppt_x</p:attrName>
                                          <p:attrName>ppt_y</p:attrName>
                                        </p:attrNameLst>
                                      </p:cBhvr>
                                      <p:rCtr x="3574" y="-13102"/>
                                    </p:animMotion>
                                  </p:childTnLst>
                                </p:cTn>
                              </p:par>
                              <p:par>
                                <p:cTn id="13" presetID="22" presetClass="entr" presetSubtype="8" fill="hold" grpId="0" nodeType="withEffect">
                                  <p:stCondLst>
                                    <p:cond delay="100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par>
                                <p:cTn id="16" presetID="42" presetClass="path" presetSubtype="0" accel="50000" decel="50000" fill="hold" grpId="1" nodeType="withEffect">
                                  <p:stCondLst>
                                    <p:cond delay="1000"/>
                                  </p:stCondLst>
                                  <p:childTnLst>
                                    <p:animMotion origin="layout" path="M -4.87179E-6 -0.00116 L -0.03669 -0.18565 " pathEditMode="relative" rAng="0" ptsTypes="AA">
                                      <p:cBhvr>
                                        <p:cTn id="17" dur="2000" fill="hold"/>
                                        <p:tgtEl>
                                          <p:spTgt spid="68"/>
                                        </p:tgtEl>
                                        <p:attrNameLst>
                                          <p:attrName>ppt_x</p:attrName>
                                          <p:attrName>ppt_y</p:attrName>
                                        </p:attrNameLst>
                                      </p:cBhvr>
                                      <p:rCtr x="-1843" y="-9236"/>
                                    </p:animMotion>
                                  </p:childTnLst>
                                </p:cTn>
                              </p:par>
                              <p:par>
                                <p:cTn id="18" presetID="42" presetClass="path" presetSubtype="0" accel="50000" decel="50000" fill="hold" grpId="1" nodeType="withEffect">
                                  <p:stCondLst>
                                    <p:cond delay="1000"/>
                                  </p:stCondLst>
                                  <p:childTnLst>
                                    <p:animMotion origin="layout" path="M 1.79487E-6 1.11111E-6 L -0.13462 -0.12639 " pathEditMode="relative" rAng="0" ptsTypes="AA">
                                      <p:cBhvr>
                                        <p:cTn id="19" dur="2000" fill="hold"/>
                                        <p:tgtEl>
                                          <p:spTgt spid="42"/>
                                        </p:tgtEl>
                                        <p:attrNameLst>
                                          <p:attrName>ppt_x</p:attrName>
                                          <p:attrName>ppt_y</p:attrName>
                                        </p:attrNameLst>
                                      </p:cBhvr>
                                      <p:rCtr x="-6731" y="-6319"/>
                                    </p:animMotion>
                                  </p:childTnLst>
                                </p:cTn>
                              </p:par>
                              <p:par>
                                <p:cTn id="20" presetID="42" presetClass="path" presetSubtype="0" accel="50000" decel="50000" fill="hold" grpId="1" nodeType="withEffect">
                                  <p:stCondLst>
                                    <p:cond delay="1000"/>
                                  </p:stCondLst>
                                  <p:childTnLst>
                                    <p:animMotion origin="layout" path="M 1.79487E-6 -3.7037E-7 L -0.02564 0.04838 " pathEditMode="relative" rAng="0" ptsTypes="AA">
                                      <p:cBhvr>
                                        <p:cTn id="21" dur="2000" fill="hold"/>
                                        <p:tgtEl>
                                          <p:spTgt spid="41"/>
                                        </p:tgtEl>
                                        <p:attrNameLst>
                                          <p:attrName>ppt_x</p:attrName>
                                          <p:attrName>ppt_y</p:attrName>
                                        </p:attrNameLst>
                                      </p:cBhvr>
                                      <p:rCtr x="-1282" y="2407"/>
                                    </p:animMotion>
                                  </p:childTnLst>
                                </p:cTn>
                              </p:par>
                              <p:par>
                                <p:cTn id="22" presetID="42" presetClass="path" presetSubtype="0" accel="50000" decel="50000" fill="hold" grpId="1" nodeType="withEffect">
                                  <p:stCondLst>
                                    <p:cond delay="1000"/>
                                  </p:stCondLst>
                                  <p:childTnLst>
                                    <p:animMotion origin="layout" path="M 1.79487E-6 3.7037E-6 L 0.19247 -0.22755 " pathEditMode="relative" rAng="0" ptsTypes="AA">
                                      <p:cBhvr>
                                        <p:cTn id="23" dur="2000" fill="hold"/>
                                        <p:tgtEl>
                                          <p:spTgt spid="43"/>
                                        </p:tgtEl>
                                        <p:attrNameLst>
                                          <p:attrName>ppt_x</p:attrName>
                                          <p:attrName>ppt_y</p:attrName>
                                        </p:attrNameLst>
                                      </p:cBhvr>
                                      <p:rCtr x="9615" y="-11389"/>
                                    </p:animMotion>
                                  </p:childTnLst>
                                </p:cTn>
                              </p:par>
                              <p:par>
                                <p:cTn id="24" presetID="42" presetClass="path" presetSubtype="0" accel="50000" decel="50000" fill="hold" grpId="1" nodeType="withEffect">
                                  <p:stCondLst>
                                    <p:cond delay="1000"/>
                                  </p:stCondLst>
                                  <p:childTnLst>
                                    <p:animMotion origin="layout" path="M 1.79487E-6 4.81481E-6 L 0.30144 -0.30394 " pathEditMode="relative" rAng="0" ptsTypes="AA">
                                      <p:cBhvr>
                                        <p:cTn id="25" dur="2000" fill="hold"/>
                                        <p:tgtEl>
                                          <p:spTgt spid="44"/>
                                        </p:tgtEl>
                                        <p:attrNameLst>
                                          <p:attrName>ppt_x</p:attrName>
                                          <p:attrName>ppt_y</p:attrName>
                                        </p:attrNameLst>
                                      </p:cBhvr>
                                      <p:rCtr x="15064" y="-15208"/>
                                    </p:animMotion>
                                  </p:childTnLst>
                                </p:cTn>
                              </p:par>
                              <p:par>
                                <p:cTn id="26" presetID="22" presetClass="entr" presetSubtype="8" fill="hold" grpId="0" nodeType="withEffect">
                                  <p:stCondLst>
                                    <p:cond delay="1000"/>
                                  </p:stCondLst>
                                  <p:childTnLst>
                                    <p:set>
                                      <p:cBhvr>
                                        <p:cTn id="27" dur="1" fill="hold">
                                          <p:stCondLst>
                                            <p:cond delay="0"/>
                                          </p:stCondLst>
                                        </p:cTn>
                                        <p:tgtEl>
                                          <p:spTgt spid="69"/>
                                        </p:tgtEl>
                                        <p:attrNameLst>
                                          <p:attrName>style.visibility</p:attrName>
                                        </p:attrNameLst>
                                      </p:cBhvr>
                                      <p:to>
                                        <p:strVal val="visible"/>
                                      </p:to>
                                    </p:set>
                                    <p:animEffect transition="in" filter="wipe(left)">
                                      <p:cBhvr>
                                        <p:cTn id="28" dur="500"/>
                                        <p:tgtEl>
                                          <p:spTgt spid="69"/>
                                        </p:tgtEl>
                                      </p:cBhvr>
                                    </p:animEffect>
                                  </p:childTnLst>
                                </p:cTn>
                              </p:par>
                              <p:par>
                                <p:cTn id="29" presetID="42" presetClass="path" presetSubtype="0" accel="50000" decel="50000" fill="hold" grpId="1" nodeType="withEffect">
                                  <p:stCondLst>
                                    <p:cond delay="1000"/>
                                  </p:stCondLst>
                                  <p:childTnLst>
                                    <p:animMotion origin="layout" path="M 1.79487E-6 -3.33333E-6 L 0.08333 -0.22708 " pathEditMode="relative" rAng="0" ptsTypes="AA">
                                      <p:cBhvr>
                                        <p:cTn id="30" dur="2000" fill="hold"/>
                                        <p:tgtEl>
                                          <p:spTgt spid="69"/>
                                        </p:tgtEl>
                                        <p:attrNameLst>
                                          <p:attrName>ppt_x</p:attrName>
                                          <p:attrName>ppt_y</p:attrName>
                                        </p:attrNameLst>
                                      </p:cBhvr>
                                      <p:rCtr x="4167" y="-11366"/>
                                    </p:animMotion>
                                  </p:childTnLst>
                                </p:cTn>
                              </p:par>
                              <p:par>
                                <p:cTn id="31" presetID="10" presetClass="exit" presetSubtype="0" fill="hold" grpId="0" nodeType="withEffect">
                                  <p:stCondLst>
                                    <p:cond delay="1000"/>
                                  </p:stCondLst>
                                  <p:childTnLst>
                                    <p:animEffect transition="out" filter="fade">
                                      <p:cBhvr>
                                        <p:cTn id="32" dur="500"/>
                                        <p:tgtEl>
                                          <p:spTgt spid="104"/>
                                        </p:tgtEl>
                                      </p:cBhvr>
                                    </p:animEffect>
                                    <p:set>
                                      <p:cBhvr>
                                        <p:cTn id="33" dur="1" fill="hold">
                                          <p:stCondLst>
                                            <p:cond delay="499"/>
                                          </p:stCondLst>
                                        </p:cTn>
                                        <p:tgtEl>
                                          <p:spTgt spid="104"/>
                                        </p:tgtEl>
                                        <p:attrNameLst>
                                          <p:attrName>style.visibility</p:attrName>
                                        </p:attrNameLst>
                                      </p:cBhvr>
                                      <p:to>
                                        <p:strVal val="hidden"/>
                                      </p:to>
                                    </p:set>
                                  </p:childTnLst>
                                </p:cTn>
                              </p:par>
                              <p:par>
                                <p:cTn id="34" presetID="10" presetClass="exit" presetSubtype="0" fill="hold" grpId="0" nodeType="withEffect">
                                  <p:stCondLst>
                                    <p:cond delay="1000"/>
                                  </p:stCondLst>
                                  <p:childTnLst>
                                    <p:animEffect transition="out" filter="fade">
                                      <p:cBhvr>
                                        <p:cTn id="35" dur="500"/>
                                        <p:tgtEl>
                                          <p:spTgt spid="105"/>
                                        </p:tgtEl>
                                      </p:cBhvr>
                                    </p:animEffect>
                                    <p:set>
                                      <p:cBhvr>
                                        <p:cTn id="36" dur="1" fill="hold">
                                          <p:stCondLst>
                                            <p:cond delay="499"/>
                                          </p:stCondLst>
                                        </p:cTn>
                                        <p:tgtEl>
                                          <p:spTgt spid="105"/>
                                        </p:tgtEl>
                                        <p:attrNameLst>
                                          <p:attrName>style.visibility</p:attrName>
                                        </p:attrNameLst>
                                      </p:cBhvr>
                                      <p:to>
                                        <p:strVal val="hidden"/>
                                      </p:to>
                                    </p:set>
                                  </p:childTnLst>
                                </p:cTn>
                              </p:par>
                              <p:par>
                                <p:cTn id="37" presetID="10" presetClass="exit" presetSubtype="0" fill="hold" grpId="1" nodeType="withEffect">
                                  <p:stCondLst>
                                    <p:cond delay="1000"/>
                                  </p:stCondLst>
                                  <p:childTnLst>
                                    <p:animEffect transition="out" filter="fade">
                                      <p:cBhvr>
                                        <p:cTn id="38" dur="500"/>
                                        <p:tgtEl>
                                          <p:spTgt spid="52"/>
                                        </p:tgtEl>
                                      </p:cBhvr>
                                    </p:animEffect>
                                    <p:set>
                                      <p:cBhvr>
                                        <p:cTn id="39" dur="1" fill="hold">
                                          <p:stCondLst>
                                            <p:cond delay="499"/>
                                          </p:stCondLst>
                                        </p:cTn>
                                        <p:tgtEl>
                                          <p:spTgt spid="52"/>
                                        </p:tgtEl>
                                        <p:attrNameLst>
                                          <p:attrName>style.visibility</p:attrName>
                                        </p:attrNameLst>
                                      </p:cBhvr>
                                      <p:to>
                                        <p:strVal val="hidden"/>
                                      </p:to>
                                    </p:set>
                                  </p:childTnLst>
                                </p:cTn>
                              </p:par>
                              <p:par>
                                <p:cTn id="40" presetID="10" presetClass="exit" presetSubtype="0" fill="hold" grpId="1" nodeType="withEffect">
                                  <p:stCondLst>
                                    <p:cond delay="1000"/>
                                  </p:stCondLst>
                                  <p:childTnLst>
                                    <p:animEffect transition="out" filter="fade">
                                      <p:cBhvr>
                                        <p:cTn id="41" dur="500"/>
                                        <p:tgtEl>
                                          <p:spTgt spid="53"/>
                                        </p:tgtEl>
                                      </p:cBhvr>
                                    </p:animEffect>
                                    <p:set>
                                      <p:cBhvr>
                                        <p:cTn id="42" dur="1" fill="hold">
                                          <p:stCondLst>
                                            <p:cond delay="499"/>
                                          </p:stCondLst>
                                        </p:cTn>
                                        <p:tgtEl>
                                          <p:spTgt spid="5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wipe(up)">
                                      <p:cBhvr>
                                        <p:cTn id="47" dur="1000"/>
                                        <p:tgtEl>
                                          <p:spTgt spid="79"/>
                                        </p:tgtEl>
                                      </p:cBhvr>
                                    </p:animEffect>
                                  </p:childTnLst>
                                </p:cTn>
                              </p:par>
                              <p:par>
                                <p:cTn id="48" presetID="22" presetClass="entr" presetSubtype="1"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wipe(up)">
                                      <p:cBhvr>
                                        <p:cTn id="50" dur="1000"/>
                                        <p:tgtEl>
                                          <p:spTgt spid="80"/>
                                        </p:tgtEl>
                                      </p:cBhvr>
                                    </p:animEffect>
                                  </p:childTnLst>
                                </p:cTn>
                              </p:par>
                              <p:par>
                                <p:cTn id="51" presetID="22" presetClass="entr" presetSubtype="1"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wipe(up)">
                                      <p:cBhvr>
                                        <p:cTn id="53" dur="1000"/>
                                        <p:tgtEl>
                                          <p:spTgt spid="81"/>
                                        </p:tgtEl>
                                      </p:cBhvr>
                                    </p:animEffect>
                                  </p:childTnLst>
                                </p:cTn>
                              </p:par>
                              <p:par>
                                <p:cTn id="54" presetID="22" presetClass="entr" presetSubtype="1" fill="hold" nodeType="with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wipe(up)">
                                      <p:cBhvr>
                                        <p:cTn id="56" dur="1000"/>
                                        <p:tgtEl>
                                          <p:spTgt spid="82"/>
                                        </p:tgtEl>
                                      </p:cBhvr>
                                    </p:animEffect>
                                  </p:childTnLst>
                                </p:cTn>
                              </p:par>
                              <p:par>
                                <p:cTn id="57" presetID="22" presetClass="entr" presetSubtype="1"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wipe(up)">
                                      <p:cBhvr>
                                        <p:cTn id="59" dur="1000"/>
                                        <p:tgtEl>
                                          <p:spTgt spid="83"/>
                                        </p:tgtEl>
                                      </p:cBhvr>
                                    </p:animEffect>
                                  </p:childTnLst>
                                </p:cTn>
                              </p:par>
                            </p:childTnLst>
                          </p:cTn>
                        </p:par>
                        <p:par>
                          <p:cTn id="60" fill="hold">
                            <p:stCondLst>
                              <p:cond delay="1000"/>
                            </p:stCondLst>
                            <p:childTnLst>
                              <p:par>
                                <p:cTn id="61" presetID="22" presetClass="entr" presetSubtype="1" fill="hold" grpId="0" nodeType="after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wipe(up)">
                                      <p:cBhvr>
                                        <p:cTn id="63" dur="500"/>
                                        <p:tgtEl>
                                          <p:spTgt spid="84"/>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wipe(up)">
                                      <p:cBhvr>
                                        <p:cTn id="66" dur="500"/>
                                        <p:tgtEl>
                                          <p:spTgt spid="75"/>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wipe(up)">
                                      <p:cBhvr>
                                        <p:cTn id="69" dur="500"/>
                                        <p:tgtEl>
                                          <p:spTgt spid="76"/>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wipe(up)">
                                      <p:cBhvr>
                                        <p:cTn id="72" dur="500"/>
                                        <p:tgtEl>
                                          <p:spTgt spid="77"/>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wipe(up)">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9"/>
                                        </p:tgtEl>
                                      </p:cBhvr>
                                    </p:animEffect>
                                    <p:set>
                                      <p:cBhvr>
                                        <p:cTn id="80" dur="1" fill="hold">
                                          <p:stCondLst>
                                            <p:cond delay="499"/>
                                          </p:stCondLst>
                                        </p:cTn>
                                        <p:tgtEl>
                                          <p:spTgt spid="9"/>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87"/>
                                        </p:tgtEl>
                                        <p:attrNameLst>
                                          <p:attrName>style.visibility</p:attrName>
                                        </p:attrNameLst>
                                      </p:cBhvr>
                                      <p:to>
                                        <p:strVal val="visible"/>
                                      </p:to>
                                    </p:set>
                                    <p:animEffect transition="in" filter="wipe(up)">
                                      <p:cBhvr>
                                        <p:cTn id="89" dur="500"/>
                                        <p:tgtEl>
                                          <p:spTgt spid="87"/>
                                        </p:tgtEl>
                                      </p:cBhvr>
                                    </p:animEffect>
                                  </p:childTnLst>
                                </p:cTn>
                              </p:par>
                              <p:par>
                                <p:cTn id="90" presetID="22" presetClass="entr" presetSubtype="1" fill="hold" nodeType="with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wipe(up)">
                                      <p:cBhvr>
                                        <p:cTn id="92" dur="500"/>
                                        <p:tgtEl>
                                          <p:spTgt spid="88"/>
                                        </p:tgtEl>
                                      </p:cBhvr>
                                    </p:animEffect>
                                  </p:childTnLst>
                                </p:cTn>
                              </p:par>
                            </p:childTnLst>
                          </p:cTn>
                        </p:par>
                        <p:par>
                          <p:cTn id="93" fill="hold">
                            <p:stCondLst>
                              <p:cond delay="500"/>
                            </p:stCondLst>
                            <p:childTnLst>
                              <p:par>
                                <p:cTn id="94" presetID="22" presetClass="entr" presetSubtype="1" fill="hold" nodeType="afterEffect">
                                  <p:stCondLst>
                                    <p:cond delay="0"/>
                                  </p:stCondLst>
                                  <p:childTnLst>
                                    <p:set>
                                      <p:cBhvr>
                                        <p:cTn id="95" dur="1" fill="hold">
                                          <p:stCondLst>
                                            <p:cond delay="0"/>
                                          </p:stCondLst>
                                        </p:cTn>
                                        <p:tgtEl>
                                          <p:spTgt spid="96"/>
                                        </p:tgtEl>
                                        <p:attrNameLst>
                                          <p:attrName>style.visibility</p:attrName>
                                        </p:attrNameLst>
                                      </p:cBhvr>
                                      <p:to>
                                        <p:strVal val="visible"/>
                                      </p:to>
                                    </p:set>
                                    <p:animEffect transition="in" filter="wipe(up)">
                                      <p:cBhvr>
                                        <p:cTn id="96" dur="500"/>
                                        <p:tgtEl>
                                          <p:spTgt spid="96"/>
                                        </p:tgtEl>
                                      </p:cBhvr>
                                    </p:animEffect>
                                  </p:childTnLst>
                                </p:cTn>
                              </p:par>
                              <p:par>
                                <p:cTn id="97" presetID="22" presetClass="entr" presetSubtype="8"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animEffect transition="in" filter="wipe(left)">
                                      <p:cBhvr>
                                        <p:cTn id="99" dur="500"/>
                                        <p:tgtEl>
                                          <p:spTgt spid="74"/>
                                        </p:tgtEl>
                                      </p:cBhvr>
                                    </p:animEffect>
                                  </p:childTnLst>
                                </p:cTn>
                              </p:par>
                            </p:childTnLst>
                          </p:cTn>
                        </p:par>
                        <p:par>
                          <p:cTn id="100" fill="hold">
                            <p:stCondLst>
                              <p:cond delay="1000"/>
                            </p:stCondLst>
                            <p:childTnLst>
                              <p:par>
                                <p:cTn id="101" presetID="22" presetClass="entr" presetSubtype="1" fill="hold" grpId="0" nodeType="after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wipe(up)">
                                      <p:cBhvr>
                                        <p:cTn id="103" dur="500"/>
                                        <p:tgtEl>
                                          <p:spTgt spid="10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87"/>
                                        </p:tgtEl>
                                      </p:cBhvr>
                                    </p:animEffect>
                                    <p:set>
                                      <p:cBhvr>
                                        <p:cTn id="108" dur="1" fill="hold">
                                          <p:stCondLst>
                                            <p:cond delay="499"/>
                                          </p:stCondLst>
                                        </p:cTn>
                                        <p:tgtEl>
                                          <p:spTgt spid="8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88"/>
                                        </p:tgtEl>
                                      </p:cBhvr>
                                    </p:animEffect>
                                    <p:set>
                                      <p:cBhvr>
                                        <p:cTn id="111" dur="1" fill="hold">
                                          <p:stCondLst>
                                            <p:cond delay="499"/>
                                          </p:stCondLst>
                                        </p:cTn>
                                        <p:tgtEl>
                                          <p:spTgt spid="88"/>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96"/>
                                        </p:tgtEl>
                                      </p:cBhvr>
                                    </p:animEffect>
                                    <p:set>
                                      <p:cBhvr>
                                        <p:cTn id="114" dur="1" fill="hold">
                                          <p:stCondLst>
                                            <p:cond delay="499"/>
                                          </p:stCondLst>
                                        </p:cTn>
                                        <p:tgtEl>
                                          <p:spTgt spid="96"/>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74"/>
                                        </p:tgtEl>
                                      </p:cBhvr>
                                    </p:animEffect>
                                    <p:set>
                                      <p:cBhvr>
                                        <p:cTn id="117" dur="1" fill="hold">
                                          <p:stCondLst>
                                            <p:cond delay="499"/>
                                          </p:stCondLst>
                                        </p:cTn>
                                        <p:tgtEl>
                                          <p:spTgt spid="74"/>
                                        </p:tgtEl>
                                        <p:attrNameLst>
                                          <p:attrName>style.visibility</p:attrName>
                                        </p:attrNameLst>
                                      </p:cBhvr>
                                      <p:to>
                                        <p:strVal val="hidden"/>
                                      </p:to>
                                    </p:set>
                                  </p:childTnLst>
                                </p:cTn>
                              </p:par>
                              <p:par>
                                <p:cTn id="118" presetID="10" presetClass="exit" presetSubtype="0" fill="hold" grpId="2" nodeType="withEffect">
                                  <p:stCondLst>
                                    <p:cond delay="0"/>
                                  </p:stCondLst>
                                  <p:childTnLst>
                                    <p:animEffect transition="out" filter="fade">
                                      <p:cBhvr>
                                        <p:cTn id="119" dur="500"/>
                                        <p:tgtEl>
                                          <p:spTgt spid="101"/>
                                        </p:tgtEl>
                                      </p:cBhvr>
                                    </p:animEffect>
                                    <p:set>
                                      <p:cBhvr>
                                        <p:cTn id="120" dur="1" fill="hold">
                                          <p:stCondLst>
                                            <p:cond delay="499"/>
                                          </p:stCondLst>
                                        </p:cTn>
                                        <p:tgtEl>
                                          <p:spTgt spid="101"/>
                                        </p:tgtEl>
                                        <p:attrNameLst>
                                          <p:attrName>style.visibility</p:attrName>
                                        </p:attrNameLst>
                                      </p:cBhvr>
                                      <p:to>
                                        <p:strVal val="hidden"/>
                                      </p:to>
                                    </p:set>
                                  </p:childTnLst>
                                </p:cTn>
                              </p:par>
                            </p:childTnLst>
                          </p:cTn>
                        </p:par>
                        <p:par>
                          <p:cTn id="121" fill="hold">
                            <p:stCondLst>
                              <p:cond delay="500"/>
                            </p:stCondLst>
                            <p:childTnLst>
                              <p:par>
                                <p:cTn id="122" presetID="22" presetClass="entr" presetSubtype="1" fill="hold" nodeType="after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wipe(up)">
                                      <p:cBhvr>
                                        <p:cTn id="124" dur="500"/>
                                        <p:tgtEl>
                                          <p:spTgt spid="85"/>
                                        </p:tgtEl>
                                      </p:cBhvr>
                                    </p:animEffect>
                                  </p:childTnLst>
                                </p:cTn>
                              </p:par>
                              <p:par>
                                <p:cTn id="125" presetID="22" presetClass="entr" presetSubtype="1"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wipe(up)">
                                      <p:cBhvr>
                                        <p:cTn id="127" dur="500"/>
                                        <p:tgtEl>
                                          <p:spTgt spid="86"/>
                                        </p:tgtEl>
                                      </p:cBhvr>
                                    </p:animEffect>
                                  </p:childTnLst>
                                </p:cTn>
                              </p:par>
                            </p:childTnLst>
                          </p:cTn>
                        </p:par>
                        <p:par>
                          <p:cTn id="128" fill="hold">
                            <p:stCondLst>
                              <p:cond delay="1000"/>
                            </p:stCondLst>
                            <p:childTnLst>
                              <p:par>
                                <p:cTn id="129" presetID="22" presetClass="entr" presetSubtype="8" fill="hold" nodeType="afterEffect">
                                  <p:stCondLst>
                                    <p:cond delay="0"/>
                                  </p:stCondLst>
                                  <p:childTnLst>
                                    <p:set>
                                      <p:cBhvr>
                                        <p:cTn id="130" dur="1" fill="hold">
                                          <p:stCondLst>
                                            <p:cond delay="0"/>
                                          </p:stCondLst>
                                        </p:cTn>
                                        <p:tgtEl>
                                          <p:spTgt spid="99"/>
                                        </p:tgtEl>
                                        <p:attrNameLst>
                                          <p:attrName>style.visibility</p:attrName>
                                        </p:attrNameLst>
                                      </p:cBhvr>
                                      <p:to>
                                        <p:strVal val="visible"/>
                                      </p:to>
                                    </p:set>
                                    <p:animEffect transition="in" filter="wipe(left)">
                                      <p:cBhvr>
                                        <p:cTn id="131" dur="500"/>
                                        <p:tgtEl>
                                          <p:spTgt spid="99"/>
                                        </p:tgtEl>
                                      </p:cBhvr>
                                    </p:animEffect>
                                  </p:childTnLst>
                                </p:cTn>
                              </p:par>
                              <p:par>
                                <p:cTn id="132" presetID="22" presetClass="entr" presetSubtype="1" fill="hold" nodeType="withEffect">
                                  <p:stCondLst>
                                    <p:cond delay="0"/>
                                  </p:stCondLst>
                                  <p:childTnLst>
                                    <p:set>
                                      <p:cBhvr>
                                        <p:cTn id="133" dur="1" fill="hold">
                                          <p:stCondLst>
                                            <p:cond delay="0"/>
                                          </p:stCondLst>
                                        </p:cTn>
                                        <p:tgtEl>
                                          <p:spTgt spid="95"/>
                                        </p:tgtEl>
                                        <p:attrNameLst>
                                          <p:attrName>style.visibility</p:attrName>
                                        </p:attrNameLst>
                                      </p:cBhvr>
                                      <p:to>
                                        <p:strVal val="visible"/>
                                      </p:to>
                                    </p:set>
                                    <p:animEffect transition="in" filter="wipe(up)">
                                      <p:cBhvr>
                                        <p:cTn id="134" dur="500"/>
                                        <p:tgtEl>
                                          <p:spTgt spid="95"/>
                                        </p:tgtEl>
                                      </p:cBhvr>
                                    </p:animEffect>
                                  </p:childTnLst>
                                </p:cTn>
                              </p:par>
                            </p:childTnLst>
                          </p:cTn>
                        </p:par>
                        <p:par>
                          <p:cTn id="135" fill="hold">
                            <p:stCondLst>
                              <p:cond delay="1500"/>
                            </p:stCondLst>
                            <p:childTnLst>
                              <p:par>
                                <p:cTn id="136" presetID="22" presetClass="entr" presetSubtype="1" fill="hold" grpId="0" nodeType="afterEffect">
                                  <p:stCondLst>
                                    <p:cond delay="0"/>
                                  </p:stCondLst>
                                  <p:childTnLst>
                                    <p:set>
                                      <p:cBhvr>
                                        <p:cTn id="137" dur="1" fill="hold">
                                          <p:stCondLst>
                                            <p:cond delay="0"/>
                                          </p:stCondLst>
                                        </p:cTn>
                                        <p:tgtEl>
                                          <p:spTgt spid="100"/>
                                        </p:tgtEl>
                                        <p:attrNameLst>
                                          <p:attrName>style.visibility</p:attrName>
                                        </p:attrNameLst>
                                      </p:cBhvr>
                                      <p:to>
                                        <p:strVal val="visible"/>
                                      </p:to>
                                    </p:set>
                                    <p:animEffect transition="in" filter="wipe(up)">
                                      <p:cBhvr>
                                        <p:cTn id="138" dur="500"/>
                                        <p:tgtEl>
                                          <p:spTgt spid="100"/>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87"/>
                                        </p:tgtEl>
                                      </p:cBhvr>
                                    </p:animEffect>
                                    <p:set>
                                      <p:cBhvr>
                                        <p:cTn id="143" dur="1" fill="hold">
                                          <p:stCondLst>
                                            <p:cond delay="499"/>
                                          </p:stCondLst>
                                        </p:cTn>
                                        <p:tgtEl>
                                          <p:spTgt spid="87"/>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88"/>
                                        </p:tgtEl>
                                      </p:cBhvr>
                                    </p:animEffect>
                                    <p:set>
                                      <p:cBhvr>
                                        <p:cTn id="146" dur="1" fill="hold">
                                          <p:stCondLst>
                                            <p:cond delay="499"/>
                                          </p:stCondLst>
                                        </p:cTn>
                                        <p:tgtEl>
                                          <p:spTgt spid="88"/>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96"/>
                                        </p:tgtEl>
                                      </p:cBhvr>
                                    </p:animEffect>
                                    <p:set>
                                      <p:cBhvr>
                                        <p:cTn id="149" dur="1" fill="hold">
                                          <p:stCondLst>
                                            <p:cond delay="499"/>
                                          </p:stCondLst>
                                        </p:cTn>
                                        <p:tgtEl>
                                          <p:spTgt spid="96"/>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74"/>
                                        </p:tgtEl>
                                      </p:cBhvr>
                                    </p:animEffect>
                                    <p:set>
                                      <p:cBhvr>
                                        <p:cTn id="152" dur="1" fill="hold">
                                          <p:stCondLst>
                                            <p:cond delay="499"/>
                                          </p:stCondLst>
                                        </p:cTn>
                                        <p:tgtEl>
                                          <p:spTgt spid="74"/>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101"/>
                                        </p:tgtEl>
                                      </p:cBhvr>
                                    </p:animEffect>
                                    <p:set>
                                      <p:cBhvr>
                                        <p:cTn id="155" dur="1" fill="hold">
                                          <p:stCondLst>
                                            <p:cond delay="499"/>
                                          </p:stCondLst>
                                        </p:cTn>
                                        <p:tgtEl>
                                          <p:spTgt spid="10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85"/>
                                        </p:tgtEl>
                                      </p:cBhvr>
                                    </p:animEffect>
                                    <p:set>
                                      <p:cBhvr>
                                        <p:cTn id="158" dur="1" fill="hold">
                                          <p:stCondLst>
                                            <p:cond delay="499"/>
                                          </p:stCondLst>
                                        </p:cTn>
                                        <p:tgtEl>
                                          <p:spTgt spid="85"/>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99"/>
                                        </p:tgtEl>
                                      </p:cBhvr>
                                    </p:animEffect>
                                    <p:set>
                                      <p:cBhvr>
                                        <p:cTn id="164" dur="1" fill="hold">
                                          <p:stCondLst>
                                            <p:cond delay="499"/>
                                          </p:stCondLst>
                                        </p:cTn>
                                        <p:tgtEl>
                                          <p:spTgt spid="99"/>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95"/>
                                        </p:tgtEl>
                                      </p:cBhvr>
                                    </p:animEffect>
                                    <p:set>
                                      <p:cBhvr>
                                        <p:cTn id="167" dur="1" fill="hold">
                                          <p:stCondLst>
                                            <p:cond delay="499"/>
                                          </p:stCondLst>
                                        </p:cTn>
                                        <p:tgtEl>
                                          <p:spTgt spid="95"/>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100"/>
                                        </p:tgtEl>
                                      </p:cBhvr>
                                    </p:animEffect>
                                    <p:set>
                                      <p:cBhvr>
                                        <p:cTn id="170" dur="1" fill="hold">
                                          <p:stCondLst>
                                            <p:cond delay="499"/>
                                          </p:stCondLst>
                                        </p:cTn>
                                        <p:tgtEl>
                                          <p:spTgt spid="100"/>
                                        </p:tgtEl>
                                        <p:attrNameLst>
                                          <p:attrName>style.visibility</p:attrName>
                                        </p:attrNameLst>
                                      </p:cBhvr>
                                      <p:to>
                                        <p:strVal val="hidden"/>
                                      </p:to>
                                    </p:set>
                                  </p:childTnLst>
                                </p:cTn>
                              </p:par>
                            </p:childTnLst>
                          </p:cTn>
                        </p:par>
                        <p:par>
                          <p:cTn id="171" fill="hold">
                            <p:stCondLst>
                              <p:cond delay="500"/>
                            </p:stCondLst>
                            <p:childTnLst>
                              <p:par>
                                <p:cTn id="172" presetID="22" presetClass="entr" presetSubtype="1" fill="hold" nodeType="afterEffect">
                                  <p:stCondLst>
                                    <p:cond delay="0"/>
                                  </p:stCondLst>
                                  <p:childTnLst>
                                    <p:set>
                                      <p:cBhvr>
                                        <p:cTn id="173" dur="1" fill="hold">
                                          <p:stCondLst>
                                            <p:cond delay="0"/>
                                          </p:stCondLst>
                                        </p:cTn>
                                        <p:tgtEl>
                                          <p:spTgt spid="89"/>
                                        </p:tgtEl>
                                        <p:attrNameLst>
                                          <p:attrName>style.visibility</p:attrName>
                                        </p:attrNameLst>
                                      </p:cBhvr>
                                      <p:to>
                                        <p:strVal val="visible"/>
                                      </p:to>
                                    </p:set>
                                    <p:animEffect transition="in" filter="wipe(up)">
                                      <p:cBhvr>
                                        <p:cTn id="174" dur="500"/>
                                        <p:tgtEl>
                                          <p:spTgt spid="89"/>
                                        </p:tgtEl>
                                      </p:cBhvr>
                                    </p:animEffect>
                                  </p:childTnLst>
                                </p:cTn>
                              </p:par>
                              <p:par>
                                <p:cTn id="175" presetID="22" presetClass="entr" presetSubtype="1" fill="hold" nodeType="withEffect">
                                  <p:stCondLst>
                                    <p:cond delay="0"/>
                                  </p:stCondLst>
                                  <p:childTnLst>
                                    <p:set>
                                      <p:cBhvr>
                                        <p:cTn id="176" dur="1" fill="hold">
                                          <p:stCondLst>
                                            <p:cond delay="0"/>
                                          </p:stCondLst>
                                        </p:cTn>
                                        <p:tgtEl>
                                          <p:spTgt spid="90"/>
                                        </p:tgtEl>
                                        <p:attrNameLst>
                                          <p:attrName>style.visibility</p:attrName>
                                        </p:attrNameLst>
                                      </p:cBhvr>
                                      <p:to>
                                        <p:strVal val="visible"/>
                                      </p:to>
                                    </p:set>
                                    <p:animEffect transition="in" filter="wipe(up)">
                                      <p:cBhvr>
                                        <p:cTn id="177" dur="500"/>
                                        <p:tgtEl>
                                          <p:spTgt spid="90"/>
                                        </p:tgtEl>
                                      </p:cBhvr>
                                    </p:animEffect>
                                  </p:childTnLst>
                                </p:cTn>
                              </p:par>
                            </p:childTnLst>
                          </p:cTn>
                        </p:par>
                        <p:par>
                          <p:cTn id="178" fill="hold">
                            <p:stCondLst>
                              <p:cond delay="1000"/>
                            </p:stCondLst>
                            <p:childTnLst>
                              <p:par>
                                <p:cTn id="179" presetID="22" presetClass="entr" presetSubtype="8" fill="hold" nodeType="afterEffect">
                                  <p:stCondLst>
                                    <p:cond delay="0"/>
                                  </p:stCondLst>
                                  <p:childTnLst>
                                    <p:set>
                                      <p:cBhvr>
                                        <p:cTn id="180" dur="1" fill="hold">
                                          <p:stCondLst>
                                            <p:cond delay="0"/>
                                          </p:stCondLst>
                                        </p:cTn>
                                        <p:tgtEl>
                                          <p:spTgt spid="73"/>
                                        </p:tgtEl>
                                        <p:attrNameLst>
                                          <p:attrName>style.visibility</p:attrName>
                                        </p:attrNameLst>
                                      </p:cBhvr>
                                      <p:to>
                                        <p:strVal val="visible"/>
                                      </p:to>
                                    </p:set>
                                    <p:animEffect transition="in" filter="wipe(left)">
                                      <p:cBhvr>
                                        <p:cTn id="181" dur="500"/>
                                        <p:tgtEl>
                                          <p:spTgt spid="73"/>
                                        </p:tgtEl>
                                      </p:cBhvr>
                                    </p:animEffect>
                                  </p:childTnLst>
                                </p:cTn>
                              </p:par>
                              <p:par>
                                <p:cTn id="182" presetID="22" presetClass="entr" presetSubtype="1" fill="hold" nodeType="withEffect">
                                  <p:stCondLst>
                                    <p:cond delay="0"/>
                                  </p:stCondLst>
                                  <p:childTnLst>
                                    <p:set>
                                      <p:cBhvr>
                                        <p:cTn id="183" dur="1" fill="hold">
                                          <p:stCondLst>
                                            <p:cond delay="0"/>
                                          </p:stCondLst>
                                        </p:cTn>
                                        <p:tgtEl>
                                          <p:spTgt spid="97"/>
                                        </p:tgtEl>
                                        <p:attrNameLst>
                                          <p:attrName>style.visibility</p:attrName>
                                        </p:attrNameLst>
                                      </p:cBhvr>
                                      <p:to>
                                        <p:strVal val="visible"/>
                                      </p:to>
                                    </p:set>
                                    <p:animEffect transition="in" filter="wipe(up)">
                                      <p:cBhvr>
                                        <p:cTn id="184" dur="500"/>
                                        <p:tgtEl>
                                          <p:spTgt spid="97"/>
                                        </p:tgtEl>
                                      </p:cBhvr>
                                    </p:animEffect>
                                  </p:childTnLst>
                                </p:cTn>
                              </p:par>
                            </p:childTnLst>
                          </p:cTn>
                        </p:par>
                        <p:par>
                          <p:cTn id="185" fill="hold">
                            <p:stCondLst>
                              <p:cond delay="1500"/>
                            </p:stCondLst>
                            <p:childTnLst>
                              <p:par>
                                <p:cTn id="186" presetID="22" presetClass="entr" presetSubtype="1" fill="hold" grpId="0" nodeType="afterEffect">
                                  <p:stCondLst>
                                    <p:cond delay="0"/>
                                  </p:stCondLst>
                                  <p:childTnLst>
                                    <p:set>
                                      <p:cBhvr>
                                        <p:cTn id="187" dur="1" fill="hold">
                                          <p:stCondLst>
                                            <p:cond delay="0"/>
                                          </p:stCondLst>
                                        </p:cTn>
                                        <p:tgtEl>
                                          <p:spTgt spid="102"/>
                                        </p:tgtEl>
                                        <p:attrNameLst>
                                          <p:attrName>style.visibility</p:attrName>
                                        </p:attrNameLst>
                                      </p:cBhvr>
                                      <p:to>
                                        <p:strVal val="visible"/>
                                      </p:to>
                                    </p:set>
                                    <p:animEffect transition="in" filter="wipe(up)">
                                      <p:cBhvr>
                                        <p:cTn id="188" dur="500"/>
                                        <p:tgtEl>
                                          <p:spTgt spid="102"/>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xit" presetSubtype="0" fill="hold" nodeType="clickEffect">
                                  <p:stCondLst>
                                    <p:cond delay="0"/>
                                  </p:stCondLst>
                                  <p:childTnLst>
                                    <p:animEffect transition="out" filter="fade">
                                      <p:cBhvr>
                                        <p:cTn id="192" dur="500"/>
                                        <p:tgtEl>
                                          <p:spTgt spid="89"/>
                                        </p:tgtEl>
                                      </p:cBhvr>
                                    </p:animEffect>
                                    <p:set>
                                      <p:cBhvr>
                                        <p:cTn id="193" dur="1" fill="hold">
                                          <p:stCondLst>
                                            <p:cond delay="499"/>
                                          </p:stCondLst>
                                        </p:cTn>
                                        <p:tgtEl>
                                          <p:spTgt spid="89"/>
                                        </p:tgtEl>
                                        <p:attrNameLst>
                                          <p:attrName>style.visibility</p:attrName>
                                        </p:attrNameLst>
                                      </p:cBhvr>
                                      <p:to>
                                        <p:strVal val="hidden"/>
                                      </p:to>
                                    </p:set>
                                  </p:childTnLst>
                                </p:cTn>
                              </p:par>
                              <p:par>
                                <p:cTn id="194" presetID="10" presetClass="exit" presetSubtype="0" fill="hold" nodeType="withEffect">
                                  <p:stCondLst>
                                    <p:cond delay="0"/>
                                  </p:stCondLst>
                                  <p:childTnLst>
                                    <p:animEffect transition="out" filter="fade">
                                      <p:cBhvr>
                                        <p:cTn id="195" dur="500"/>
                                        <p:tgtEl>
                                          <p:spTgt spid="90"/>
                                        </p:tgtEl>
                                      </p:cBhvr>
                                    </p:animEffect>
                                    <p:set>
                                      <p:cBhvr>
                                        <p:cTn id="196" dur="1" fill="hold">
                                          <p:stCondLst>
                                            <p:cond delay="499"/>
                                          </p:stCondLst>
                                        </p:cTn>
                                        <p:tgtEl>
                                          <p:spTgt spid="90"/>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73"/>
                                        </p:tgtEl>
                                      </p:cBhvr>
                                    </p:animEffect>
                                    <p:set>
                                      <p:cBhvr>
                                        <p:cTn id="199" dur="1" fill="hold">
                                          <p:stCondLst>
                                            <p:cond delay="499"/>
                                          </p:stCondLst>
                                        </p:cTn>
                                        <p:tgtEl>
                                          <p:spTgt spid="73"/>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97"/>
                                        </p:tgtEl>
                                      </p:cBhvr>
                                    </p:animEffect>
                                    <p:set>
                                      <p:cBhvr>
                                        <p:cTn id="202" dur="1" fill="hold">
                                          <p:stCondLst>
                                            <p:cond delay="499"/>
                                          </p:stCondLst>
                                        </p:cTn>
                                        <p:tgtEl>
                                          <p:spTgt spid="97"/>
                                        </p:tgtEl>
                                        <p:attrNameLst>
                                          <p:attrName>style.visibility</p:attrName>
                                        </p:attrNameLst>
                                      </p:cBhvr>
                                      <p:to>
                                        <p:strVal val="hidden"/>
                                      </p:to>
                                    </p:set>
                                  </p:childTnLst>
                                </p:cTn>
                              </p:par>
                              <p:par>
                                <p:cTn id="203" presetID="10" presetClass="exit" presetSubtype="0" fill="hold" grpId="1" nodeType="withEffect">
                                  <p:stCondLst>
                                    <p:cond delay="0"/>
                                  </p:stCondLst>
                                  <p:childTnLst>
                                    <p:animEffect transition="out" filter="fade">
                                      <p:cBhvr>
                                        <p:cTn id="204" dur="500"/>
                                        <p:tgtEl>
                                          <p:spTgt spid="102"/>
                                        </p:tgtEl>
                                      </p:cBhvr>
                                    </p:animEffect>
                                    <p:set>
                                      <p:cBhvr>
                                        <p:cTn id="205" dur="1" fill="hold">
                                          <p:stCondLst>
                                            <p:cond delay="499"/>
                                          </p:stCondLst>
                                        </p:cTn>
                                        <p:tgtEl>
                                          <p:spTgt spid="102"/>
                                        </p:tgtEl>
                                        <p:attrNameLst>
                                          <p:attrName>style.visibility</p:attrName>
                                        </p:attrNameLst>
                                      </p:cBhvr>
                                      <p:to>
                                        <p:strVal val="hidden"/>
                                      </p:to>
                                    </p:set>
                                  </p:childTnLst>
                                </p:cTn>
                              </p:par>
                            </p:childTnLst>
                          </p:cTn>
                        </p:par>
                        <p:par>
                          <p:cTn id="206" fill="hold">
                            <p:stCondLst>
                              <p:cond delay="500"/>
                            </p:stCondLst>
                            <p:childTnLst>
                              <p:par>
                                <p:cTn id="207" presetID="22" presetClass="entr" presetSubtype="1" fill="hold" nodeType="afterEffect">
                                  <p:stCondLst>
                                    <p:cond delay="0"/>
                                  </p:stCondLst>
                                  <p:childTnLst>
                                    <p:set>
                                      <p:cBhvr>
                                        <p:cTn id="208" dur="1" fill="hold">
                                          <p:stCondLst>
                                            <p:cond delay="0"/>
                                          </p:stCondLst>
                                        </p:cTn>
                                        <p:tgtEl>
                                          <p:spTgt spid="91"/>
                                        </p:tgtEl>
                                        <p:attrNameLst>
                                          <p:attrName>style.visibility</p:attrName>
                                        </p:attrNameLst>
                                      </p:cBhvr>
                                      <p:to>
                                        <p:strVal val="visible"/>
                                      </p:to>
                                    </p:set>
                                    <p:animEffect transition="in" filter="wipe(up)">
                                      <p:cBhvr>
                                        <p:cTn id="209" dur="500"/>
                                        <p:tgtEl>
                                          <p:spTgt spid="91"/>
                                        </p:tgtEl>
                                      </p:cBhvr>
                                    </p:animEffect>
                                  </p:childTnLst>
                                </p:cTn>
                              </p:par>
                              <p:par>
                                <p:cTn id="210" presetID="22" presetClass="entr" presetSubtype="1" fill="hold" nodeType="withEffect">
                                  <p:stCondLst>
                                    <p:cond delay="0"/>
                                  </p:stCondLst>
                                  <p:childTnLst>
                                    <p:set>
                                      <p:cBhvr>
                                        <p:cTn id="211" dur="1" fill="hold">
                                          <p:stCondLst>
                                            <p:cond delay="0"/>
                                          </p:stCondLst>
                                        </p:cTn>
                                        <p:tgtEl>
                                          <p:spTgt spid="92"/>
                                        </p:tgtEl>
                                        <p:attrNameLst>
                                          <p:attrName>style.visibility</p:attrName>
                                        </p:attrNameLst>
                                      </p:cBhvr>
                                      <p:to>
                                        <p:strVal val="visible"/>
                                      </p:to>
                                    </p:set>
                                    <p:animEffect transition="in" filter="wipe(up)">
                                      <p:cBhvr>
                                        <p:cTn id="212" dur="500"/>
                                        <p:tgtEl>
                                          <p:spTgt spid="92"/>
                                        </p:tgtEl>
                                      </p:cBhvr>
                                    </p:animEffect>
                                  </p:childTnLst>
                                </p:cTn>
                              </p:par>
                            </p:childTnLst>
                          </p:cTn>
                        </p:par>
                        <p:par>
                          <p:cTn id="213" fill="hold">
                            <p:stCondLst>
                              <p:cond delay="1000"/>
                            </p:stCondLst>
                            <p:childTnLst>
                              <p:par>
                                <p:cTn id="214" presetID="22" presetClass="entr" presetSubtype="1" fill="hold" nodeType="afterEffect">
                                  <p:stCondLst>
                                    <p:cond delay="0"/>
                                  </p:stCondLst>
                                  <p:childTnLst>
                                    <p:set>
                                      <p:cBhvr>
                                        <p:cTn id="215" dur="1" fill="hold">
                                          <p:stCondLst>
                                            <p:cond delay="0"/>
                                          </p:stCondLst>
                                        </p:cTn>
                                        <p:tgtEl>
                                          <p:spTgt spid="97"/>
                                        </p:tgtEl>
                                        <p:attrNameLst>
                                          <p:attrName>style.visibility</p:attrName>
                                        </p:attrNameLst>
                                      </p:cBhvr>
                                      <p:to>
                                        <p:strVal val="visible"/>
                                      </p:to>
                                    </p:set>
                                    <p:animEffect transition="in" filter="wipe(up)">
                                      <p:cBhvr>
                                        <p:cTn id="216" dur="500"/>
                                        <p:tgtEl>
                                          <p:spTgt spid="97"/>
                                        </p:tgtEl>
                                      </p:cBhvr>
                                    </p:animEffect>
                                  </p:childTnLst>
                                </p:cTn>
                              </p:par>
                              <p:par>
                                <p:cTn id="217" presetID="22" presetClass="entr" presetSubtype="8" fill="hold" nodeType="withEffect">
                                  <p:stCondLst>
                                    <p:cond delay="0"/>
                                  </p:stCondLst>
                                  <p:childTnLst>
                                    <p:set>
                                      <p:cBhvr>
                                        <p:cTn id="218" dur="1" fill="hold">
                                          <p:stCondLst>
                                            <p:cond delay="0"/>
                                          </p:stCondLst>
                                        </p:cTn>
                                        <p:tgtEl>
                                          <p:spTgt spid="73"/>
                                        </p:tgtEl>
                                        <p:attrNameLst>
                                          <p:attrName>style.visibility</p:attrName>
                                        </p:attrNameLst>
                                      </p:cBhvr>
                                      <p:to>
                                        <p:strVal val="visible"/>
                                      </p:to>
                                    </p:set>
                                    <p:animEffect transition="in" filter="wipe(left)">
                                      <p:cBhvr>
                                        <p:cTn id="219" dur="500"/>
                                        <p:tgtEl>
                                          <p:spTgt spid="73"/>
                                        </p:tgtEl>
                                      </p:cBhvr>
                                    </p:animEffect>
                                  </p:childTnLst>
                                </p:cTn>
                              </p:par>
                            </p:childTnLst>
                          </p:cTn>
                        </p:par>
                        <p:par>
                          <p:cTn id="220" fill="hold">
                            <p:stCondLst>
                              <p:cond delay="1500"/>
                            </p:stCondLst>
                            <p:childTnLst>
                              <p:par>
                                <p:cTn id="221" presetID="22" presetClass="entr" presetSubtype="1" fill="hold" grpId="2" nodeType="afterEffect">
                                  <p:stCondLst>
                                    <p:cond delay="0"/>
                                  </p:stCondLst>
                                  <p:childTnLst>
                                    <p:set>
                                      <p:cBhvr>
                                        <p:cTn id="222" dur="1" fill="hold">
                                          <p:stCondLst>
                                            <p:cond delay="0"/>
                                          </p:stCondLst>
                                        </p:cTn>
                                        <p:tgtEl>
                                          <p:spTgt spid="102"/>
                                        </p:tgtEl>
                                        <p:attrNameLst>
                                          <p:attrName>style.visibility</p:attrName>
                                        </p:attrNameLst>
                                      </p:cBhvr>
                                      <p:to>
                                        <p:strVal val="visible"/>
                                      </p:to>
                                    </p:set>
                                    <p:animEffect transition="in" filter="wipe(up)">
                                      <p:cBhvr>
                                        <p:cTn id="223" dur="500"/>
                                        <p:tgtEl>
                                          <p:spTgt spid="102"/>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xit" presetSubtype="0" fill="hold" nodeType="clickEffect">
                                  <p:stCondLst>
                                    <p:cond delay="0"/>
                                  </p:stCondLst>
                                  <p:childTnLst>
                                    <p:animEffect transition="out" filter="fade">
                                      <p:cBhvr>
                                        <p:cTn id="227" dur="500"/>
                                        <p:tgtEl>
                                          <p:spTgt spid="91"/>
                                        </p:tgtEl>
                                      </p:cBhvr>
                                    </p:animEffect>
                                    <p:set>
                                      <p:cBhvr>
                                        <p:cTn id="228" dur="1" fill="hold">
                                          <p:stCondLst>
                                            <p:cond delay="499"/>
                                          </p:stCondLst>
                                        </p:cTn>
                                        <p:tgtEl>
                                          <p:spTgt spid="91"/>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92"/>
                                        </p:tgtEl>
                                      </p:cBhvr>
                                    </p:animEffect>
                                    <p:set>
                                      <p:cBhvr>
                                        <p:cTn id="231" dur="1" fill="hold">
                                          <p:stCondLst>
                                            <p:cond delay="499"/>
                                          </p:stCondLst>
                                        </p:cTn>
                                        <p:tgtEl>
                                          <p:spTgt spid="92"/>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97"/>
                                        </p:tgtEl>
                                      </p:cBhvr>
                                    </p:animEffect>
                                    <p:set>
                                      <p:cBhvr>
                                        <p:cTn id="234" dur="1" fill="hold">
                                          <p:stCondLst>
                                            <p:cond delay="499"/>
                                          </p:stCondLst>
                                        </p:cTn>
                                        <p:tgtEl>
                                          <p:spTgt spid="97"/>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73"/>
                                        </p:tgtEl>
                                      </p:cBhvr>
                                    </p:animEffect>
                                    <p:set>
                                      <p:cBhvr>
                                        <p:cTn id="237" dur="1" fill="hold">
                                          <p:stCondLst>
                                            <p:cond delay="499"/>
                                          </p:stCondLst>
                                        </p:cTn>
                                        <p:tgtEl>
                                          <p:spTgt spid="73"/>
                                        </p:tgtEl>
                                        <p:attrNameLst>
                                          <p:attrName>style.visibility</p:attrName>
                                        </p:attrNameLst>
                                      </p:cBhvr>
                                      <p:to>
                                        <p:strVal val="hidden"/>
                                      </p:to>
                                    </p:set>
                                  </p:childTnLst>
                                </p:cTn>
                              </p:par>
                              <p:par>
                                <p:cTn id="238" presetID="10" presetClass="exit" presetSubtype="0" fill="hold" grpId="3" nodeType="withEffect">
                                  <p:stCondLst>
                                    <p:cond delay="0"/>
                                  </p:stCondLst>
                                  <p:childTnLst>
                                    <p:animEffect transition="out" filter="fade">
                                      <p:cBhvr>
                                        <p:cTn id="239" dur="500"/>
                                        <p:tgtEl>
                                          <p:spTgt spid="102"/>
                                        </p:tgtEl>
                                      </p:cBhvr>
                                    </p:animEffect>
                                    <p:set>
                                      <p:cBhvr>
                                        <p:cTn id="240" dur="1" fill="hold">
                                          <p:stCondLst>
                                            <p:cond delay="499"/>
                                          </p:stCondLst>
                                        </p:cTn>
                                        <p:tgtEl>
                                          <p:spTgt spid="102"/>
                                        </p:tgtEl>
                                        <p:attrNameLst>
                                          <p:attrName>style.visibility</p:attrName>
                                        </p:attrNameLst>
                                      </p:cBhvr>
                                      <p:to>
                                        <p:strVal val="hidden"/>
                                      </p:to>
                                    </p:set>
                                  </p:childTnLst>
                                </p:cTn>
                              </p:par>
                            </p:childTnLst>
                          </p:cTn>
                        </p:par>
                        <p:par>
                          <p:cTn id="241" fill="hold">
                            <p:stCondLst>
                              <p:cond delay="500"/>
                            </p:stCondLst>
                            <p:childTnLst>
                              <p:par>
                                <p:cTn id="242" presetID="22" presetClass="entr" presetSubtype="1" fill="hold" nodeType="afterEffect">
                                  <p:stCondLst>
                                    <p:cond delay="0"/>
                                  </p:stCondLst>
                                  <p:childTnLst>
                                    <p:set>
                                      <p:cBhvr>
                                        <p:cTn id="243" dur="1" fill="hold">
                                          <p:stCondLst>
                                            <p:cond delay="0"/>
                                          </p:stCondLst>
                                        </p:cTn>
                                        <p:tgtEl>
                                          <p:spTgt spid="93"/>
                                        </p:tgtEl>
                                        <p:attrNameLst>
                                          <p:attrName>style.visibility</p:attrName>
                                        </p:attrNameLst>
                                      </p:cBhvr>
                                      <p:to>
                                        <p:strVal val="visible"/>
                                      </p:to>
                                    </p:set>
                                    <p:animEffect transition="in" filter="wipe(up)">
                                      <p:cBhvr>
                                        <p:cTn id="244" dur="500"/>
                                        <p:tgtEl>
                                          <p:spTgt spid="93"/>
                                        </p:tgtEl>
                                      </p:cBhvr>
                                    </p:animEffect>
                                  </p:childTnLst>
                                </p:cTn>
                              </p:par>
                              <p:par>
                                <p:cTn id="245" presetID="22" presetClass="entr" presetSubtype="1" fill="hold" nodeType="withEffect">
                                  <p:stCondLst>
                                    <p:cond delay="0"/>
                                  </p:stCondLst>
                                  <p:childTnLst>
                                    <p:set>
                                      <p:cBhvr>
                                        <p:cTn id="246" dur="1" fill="hold">
                                          <p:stCondLst>
                                            <p:cond delay="0"/>
                                          </p:stCondLst>
                                        </p:cTn>
                                        <p:tgtEl>
                                          <p:spTgt spid="94"/>
                                        </p:tgtEl>
                                        <p:attrNameLst>
                                          <p:attrName>style.visibility</p:attrName>
                                        </p:attrNameLst>
                                      </p:cBhvr>
                                      <p:to>
                                        <p:strVal val="visible"/>
                                      </p:to>
                                    </p:set>
                                    <p:animEffect transition="in" filter="wipe(up)">
                                      <p:cBhvr>
                                        <p:cTn id="247" dur="500"/>
                                        <p:tgtEl>
                                          <p:spTgt spid="94"/>
                                        </p:tgtEl>
                                      </p:cBhvr>
                                    </p:animEffect>
                                  </p:childTnLst>
                                </p:cTn>
                              </p:par>
                            </p:childTnLst>
                          </p:cTn>
                        </p:par>
                        <p:par>
                          <p:cTn id="248" fill="hold">
                            <p:stCondLst>
                              <p:cond delay="1000"/>
                            </p:stCondLst>
                            <p:childTnLst>
                              <p:par>
                                <p:cTn id="249" presetID="22" presetClass="entr" presetSubtype="1" fill="hold" nodeType="after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wipe(up)">
                                      <p:cBhvr>
                                        <p:cTn id="251" dur="500"/>
                                        <p:tgtEl>
                                          <p:spTgt spid="98"/>
                                        </p:tgtEl>
                                      </p:cBhvr>
                                    </p:animEffect>
                                  </p:childTnLst>
                                </p:cTn>
                              </p:par>
                              <p:par>
                                <p:cTn id="252" presetID="22" presetClass="entr" presetSubtype="8" fill="hold" nodeType="withEffect">
                                  <p:stCondLst>
                                    <p:cond delay="0"/>
                                  </p:stCondLst>
                                  <p:childTnLst>
                                    <p:set>
                                      <p:cBhvr>
                                        <p:cTn id="253" dur="1" fill="hold">
                                          <p:stCondLst>
                                            <p:cond delay="0"/>
                                          </p:stCondLst>
                                        </p:cTn>
                                        <p:tgtEl>
                                          <p:spTgt spid="72"/>
                                        </p:tgtEl>
                                        <p:attrNameLst>
                                          <p:attrName>style.visibility</p:attrName>
                                        </p:attrNameLst>
                                      </p:cBhvr>
                                      <p:to>
                                        <p:strVal val="visible"/>
                                      </p:to>
                                    </p:set>
                                    <p:animEffect transition="in" filter="wipe(left)">
                                      <p:cBhvr>
                                        <p:cTn id="254" dur="500"/>
                                        <p:tgtEl>
                                          <p:spTgt spid="72"/>
                                        </p:tgtEl>
                                      </p:cBhvr>
                                    </p:animEffect>
                                  </p:childTnLst>
                                </p:cTn>
                              </p:par>
                            </p:childTnLst>
                          </p:cTn>
                        </p:par>
                        <p:par>
                          <p:cTn id="255" fill="hold">
                            <p:stCondLst>
                              <p:cond delay="1500"/>
                            </p:stCondLst>
                            <p:childTnLst>
                              <p:par>
                                <p:cTn id="256" presetID="22" presetClass="entr" presetSubtype="1" fill="hold" grpId="0" nodeType="afterEffect">
                                  <p:stCondLst>
                                    <p:cond delay="0"/>
                                  </p:stCondLst>
                                  <p:childTnLst>
                                    <p:set>
                                      <p:cBhvr>
                                        <p:cTn id="257" dur="1" fill="hold">
                                          <p:stCondLst>
                                            <p:cond delay="0"/>
                                          </p:stCondLst>
                                        </p:cTn>
                                        <p:tgtEl>
                                          <p:spTgt spid="103"/>
                                        </p:tgtEl>
                                        <p:attrNameLst>
                                          <p:attrName>style.visibility</p:attrName>
                                        </p:attrNameLst>
                                      </p:cBhvr>
                                      <p:to>
                                        <p:strVal val="visible"/>
                                      </p:to>
                                    </p:set>
                                    <p:animEffect transition="in" filter="wipe(up)">
                                      <p:cBhvr>
                                        <p:cTn id="25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1"/>
      <p:bldP spid="42" grpId="1"/>
      <p:bldP spid="43" grpId="1"/>
      <p:bldP spid="44" grpId="1"/>
      <p:bldP spid="52" grpId="1"/>
      <p:bldP spid="53" grpId="1"/>
      <p:bldP spid="58" grpId="1"/>
      <p:bldP spid="59" grpId="1"/>
      <p:bldP spid="60" grpId="1"/>
      <p:bldP spid="61" grpId="1"/>
      <p:bldP spid="68" grpId="0"/>
      <p:bldP spid="68" grpId="1"/>
      <p:bldP spid="69" grpId="0"/>
      <p:bldP spid="69" grpId="1"/>
      <p:bldP spid="75" grpId="0"/>
      <p:bldP spid="76" grpId="0"/>
      <p:bldP spid="77" grpId="0"/>
      <p:bldP spid="78" grpId="0"/>
      <p:bldP spid="84" grpId="0"/>
      <p:bldP spid="100" grpId="0" animBg="1"/>
      <p:bldP spid="100" grpId="1" animBg="1"/>
      <p:bldP spid="101" grpId="0" animBg="1"/>
      <p:bldP spid="101" grpId="1" animBg="1"/>
      <p:bldP spid="101" grpId="2" animBg="1"/>
      <p:bldP spid="102" grpId="0" animBg="1"/>
      <p:bldP spid="102" grpId="1" animBg="1"/>
      <p:bldP spid="102" grpId="2" animBg="1"/>
      <p:bldP spid="102" grpId="3" animBg="1"/>
      <p:bldP spid="103" grpId="0" animBg="1"/>
      <p:bldP spid="104" grpId="0"/>
      <p:bldP spid="10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2C03746F-B42A-474D-94FA-02D6826DE614}" type="slidenum">
              <a:rPr lang="de-DE" smtClean="0"/>
              <a:t>52</a:t>
            </a:fld>
            <a:endParaRPr lang="de-DE" dirty="0"/>
          </a:p>
        </p:txBody>
      </p:sp>
      <p:sp>
        <p:nvSpPr>
          <p:cNvPr id="3" name="Textplatzhalter 2"/>
          <p:cNvSpPr>
            <a:spLocks noGrp="1"/>
          </p:cNvSpPr>
          <p:nvPr>
            <p:ph type="body" sz="quarter" idx="15"/>
          </p:nvPr>
        </p:nvSpPr>
        <p:spPr/>
        <p:txBody>
          <a:bodyPr/>
          <a:lstStyle/>
          <a:p>
            <a:pPr algn="ctr"/>
            <a:r>
              <a:rPr lang="de-DE" sz="2800" dirty="0" smtClean="0"/>
              <a:t>Informationen und Daten - Speichergrößen</a:t>
            </a:r>
            <a:endParaRPr lang="de-DE" sz="2800" dirty="0"/>
          </a:p>
        </p:txBody>
      </p:sp>
      <p:grpSp>
        <p:nvGrpSpPr>
          <p:cNvPr id="4" name="Gruppieren 3">
            <a:extLst>
              <a:ext uri="{FF2B5EF4-FFF2-40B4-BE49-F238E27FC236}">
                <a16:creationId xmlns:a16="http://schemas.microsoft.com/office/drawing/2014/main" id="{9CA187E8-653A-449A-B078-EF5626ED9D64}"/>
              </a:ext>
            </a:extLst>
          </p:cNvPr>
          <p:cNvGrpSpPr/>
          <p:nvPr/>
        </p:nvGrpSpPr>
        <p:grpSpPr>
          <a:xfrm>
            <a:off x="562147" y="3410755"/>
            <a:ext cx="8781706" cy="2898565"/>
            <a:chOff x="562147" y="2299173"/>
            <a:chExt cx="8781706" cy="2898565"/>
          </a:xfrm>
        </p:grpSpPr>
        <p:pic>
          <p:nvPicPr>
            <p:cNvPr id="5" name="Grafik 4">
              <a:extLst>
                <a:ext uri="{FF2B5EF4-FFF2-40B4-BE49-F238E27FC236}">
                  <a16:creationId xmlns:a16="http://schemas.microsoft.com/office/drawing/2014/main" id="{BD31B11D-3C38-4B23-A9AE-C070FEE657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147" y="2299173"/>
              <a:ext cx="8781706" cy="2898565"/>
            </a:xfrm>
            <a:prstGeom prst="rect">
              <a:avLst/>
            </a:prstGeom>
          </p:spPr>
        </p:pic>
        <p:sp>
          <p:nvSpPr>
            <p:cNvPr id="6" name="Textplatzhalter 8">
              <a:extLst>
                <a:ext uri="{FF2B5EF4-FFF2-40B4-BE49-F238E27FC236}">
                  <a16:creationId xmlns:a16="http://schemas.microsoft.com/office/drawing/2014/main" id="{57C176E7-5D81-4C7C-AE39-6486A6C7D26D}"/>
                </a:ext>
              </a:extLst>
            </p:cNvPr>
            <p:cNvSpPr txBox="1">
              <a:spLocks/>
            </p:cNvSpPr>
            <p:nvPr/>
          </p:nvSpPr>
          <p:spPr>
            <a:xfrm>
              <a:off x="595312" y="2324100"/>
              <a:ext cx="3853632" cy="266700"/>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252000" tIns="72000" rIns="252000" bIns="72000" anchor="ctr"/>
            <a:lstStyle>
              <a:lvl1pPr marL="342861" indent="-342861" algn="ctr">
                <a:spcBef>
                  <a:spcPct val="20000"/>
                </a:spcBef>
                <a:buFont typeface="Arial" pitchFamily="34" charset="0"/>
                <a:buNone/>
                <a:defRPr sz="3000" b="1">
                  <a:solidFill>
                    <a:schemeClr val="tx2"/>
                  </a:solidFill>
                  <a:latin typeface="Arial" pitchFamily="34" charset="0"/>
                  <a:cs typeface="Arial" pitchFamily="34" charset="0"/>
                </a:defRPr>
              </a:lvl1pPr>
              <a:lvl2pPr marL="742866" indent="-285717">
                <a:spcBef>
                  <a:spcPct val="20000"/>
                </a:spcBef>
                <a:buFont typeface="Arial" pitchFamily="34" charset="0"/>
                <a:buNone/>
                <a:defRPr sz="2800" b="1">
                  <a:solidFill>
                    <a:schemeClr val="accent1"/>
                  </a:solidFill>
                  <a:latin typeface="Arial" pitchFamily="34" charset="0"/>
                  <a:cs typeface="Arial" pitchFamily="34" charset="0"/>
                </a:defRPr>
              </a:lvl2pPr>
              <a:lvl3pPr marL="1142870" indent="-228574">
                <a:spcBef>
                  <a:spcPct val="20000"/>
                </a:spcBef>
                <a:buFont typeface="Arial" pitchFamily="34" charset="0"/>
                <a:buNone/>
                <a:defRPr sz="2300" b="1">
                  <a:solidFill>
                    <a:schemeClr val="accent1"/>
                  </a:solidFill>
                  <a:latin typeface="Arial" pitchFamily="34" charset="0"/>
                  <a:cs typeface="Arial" pitchFamily="34" charset="0"/>
                </a:defRPr>
              </a:lvl3pPr>
              <a:lvl4pPr marL="1600017" indent="-228574">
                <a:spcBef>
                  <a:spcPct val="20000"/>
                </a:spcBef>
                <a:buFont typeface="Arial" pitchFamily="34" charset="0"/>
                <a:buNone/>
                <a:defRPr sz="2000" b="1">
                  <a:solidFill>
                    <a:schemeClr val="accent1"/>
                  </a:solidFill>
                  <a:latin typeface="Arial" pitchFamily="34" charset="0"/>
                  <a:cs typeface="Arial" pitchFamily="34" charset="0"/>
                </a:defRPr>
              </a:lvl4pPr>
              <a:lvl5pPr marL="2057166" indent="-228574">
                <a:spcBef>
                  <a:spcPct val="20000"/>
                </a:spcBef>
                <a:buFont typeface="Arial" pitchFamily="34" charset="0"/>
                <a:buNone/>
                <a:defRPr sz="2000" b="1">
                  <a:solidFill>
                    <a:schemeClr val="accent1"/>
                  </a:solidFill>
                  <a:latin typeface="Arial" pitchFamily="34" charset="0"/>
                  <a:cs typeface="Arial" pitchFamily="34" charset="0"/>
                </a:defRPr>
              </a:lvl5pPr>
              <a:lvl6pPr marL="2514314" indent="-228574">
                <a:spcBef>
                  <a:spcPct val="20000"/>
                </a:spcBef>
                <a:buFont typeface="Arial" pitchFamily="34" charset="0"/>
                <a:buChar char="•"/>
                <a:defRPr sz="2000"/>
              </a:lvl6pPr>
              <a:lvl7pPr marL="2971462" indent="-228574">
                <a:spcBef>
                  <a:spcPct val="20000"/>
                </a:spcBef>
                <a:buFont typeface="Arial" pitchFamily="34" charset="0"/>
                <a:buChar char="•"/>
                <a:defRPr sz="2000"/>
              </a:lvl7pPr>
              <a:lvl8pPr marL="3428610" indent="-228574">
                <a:spcBef>
                  <a:spcPct val="20000"/>
                </a:spcBef>
                <a:buFont typeface="Arial" pitchFamily="34" charset="0"/>
                <a:buChar char="•"/>
                <a:defRPr sz="2000"/>
              </a:lvl8pPr>
              <a:lvl9pPr marL="3885758" indent="-228574">
                <a:spcBef>
                  <a:spcPct val="20000"/>
                </a:spcBef>
                <a:buFont typeface="Arial" pitchFamily="34" charset="0"/>
                <a:buChar char="•"/>
                <a:defRPr sz="2000"/>
              </a:lvl9pPr>
            </a:lstStyle>
            <a:p>
              <a:r>
                <a:rPr lang="de-DE" sz="1200" dirty="0">
                  <a:solidFill>
                    <a:schemeClr val="bg1"/>
                  </a:solidFill>
                  <a:sym typeface="Symbol"/>
                </a:rPr>
                <a:t>SI Präfixe</a:t>
              </a:r>
              <a:endParaRPr lang="de-DE" sz="1200" dirty="0">
                <a:solidFill>
                  <a:schemeClr val="bg1"/>
                </a:solidFill>
              </a:endParaRPr>
            </a:p>
          </p:txBody>
        </p:sp>
        <p:sp>
          <p:nvSpPr>
            <p:cNvPr id="7" name="Textplatzhalter 8">
              <a:extLst>
                <a:ext uri="{FF2B5EF4-FFF2-40B4-BE49-F238E27FC236}">
                  <a16:creationId xmlns:a16="http://schemas.microsoft.com/office/drawing/2014/main" id="{C8D72E6C-E5E2-4CCD-B6E5-930CEB0C114A}"/>
                </a:ext>
              </a:extLst>
            </p:cNvPr>
            <p:cNvSpPr txBox="1">
              <a:spLocks/>
            </p:cNvSpPr>
            <p:nvPr/>
          </p:nvSpPr>
          <p:spPr>
            <a:xfrm>
              <a:off x="5643563" y="2324100"/>
              <a:ext cx="3667125" cy="266700"/>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252000" tIns="72000" rIns="252000" bIns="72000" anchor="ctr"/>
            <a:lstStyle>
              <a:lvl1pPr marL="342861" indent="-342861" algn="ctr">
                <a:spcBef>
                  <a:spcPct val="20000"/>
                </a:spcBef>
                <a:buFont typeface="Arial" pitchFamily="34" charset="0"/>
                <a:buNone/>
                <a:defRPr sz="3000" b="1">
                  <a:solidFill>
                    <a:schemeClr val="tx2"/>
                  </a:solidFill>
                  <a:latin typeface="Arial" pitchFamily="34" charset="0"/>
                  <a:cs typeface="Arial" pitchFamily="34" charset="0"/>
                </a:defRPr>
              </a:lvl1pPr>
              <a:lvl2pPr marL="742866" indent="-285717">
                <a:spcBef>
                  <a:spcPct val="20000"/>
                </a:spcBef>
                <a:buFont typeface="Arial" pitchFamily="34" charset="0"/>
                <a:buNone/>
                <a:defRPr sz="2800" b="1">
                  <a:solidFill>
                    <a:schemeClr val="accent1"/>
                  </a:solidFill>
                  <a:latin typeface="Arial" pitchFamily="34" charset="0"/>
                  <a:cs typeface="Arial" pitchFamily="34" charset="0"/>
                </a:defRPr>
              </a:lvl2pPr>
              <a:lvl3pPr marL="1142870" indent="-228574">
                <a:spcBef>
                  <a:spcPct val="20000"/>
                </a:spcBef>
                <a:buFont typeface="Arial" pitchFamily="34" charset="0"/>
                <a:buNone/>
                <a:defRPr sz="2300" b="1">
                  <a:solidFill>
                    <a:schemeClr val="accent1"/>
                  </a:solidFill>
                  <a:latin typeface="Arial" pitchFamily="34" charset="0"/>
                  <a:cs typeface="Arial" pitchFamily="34" charset="0"/>
                </a:defRPr>
              </a:lvl3pPr>
              <a:lvl4pPr marL="1600017" indent="-228574">
                <a:spcBef>
                  <a:spcPct val="20000"/>
                </a:spcBef>
                <a:buFont typeface="Arial" pitchFamily="34" charset="0"/>
                <a:buNone/>
                <a:defRPr sz="2000" b="1">
                  <a:solidFill>
                    <a:schemeClr val="accent1"/>
                  </a:solidFill>
                  <a:latin typeface="Arial" pitchFamily="34" charset="0"/>
                  <a:cs typeface="Arial" pitchFamily="34" charset="0"/>
                </a:defRPr>
              </a:lvl4pPr>
              <a:lvl5pPr marL="2057166" indent="-228574">
                <a:spcBef>
                  <a:spcPct val="20000"/>
                </a:spcBef>
                <a:buFont typeface="Arial" pitchFamily="34" charset="0"/>
                <a:buNone/>
                <a:defRPr sz="2000" b="1">
                  <a:solidFill>
                    <a:schemeClr val="accent1"/>
                  </a:solidFill>
                  <a:latin typeface="Arial" pitchFamily="34" charset="0"/>
                  <a:cs typeface="Arial" pitchFamily="34" charset="0"/>
                </a:defRPr>
              </a:lvl5pPr>
              <a:lvl6pPr marL="2514314" indent="-228574">
                <a:spcBef>
                  <a:spcPct val="20000"/>
                </a:spcBef>
                <a:buFont typeface="Arial" pitchFamily="34" charset="0"/>
                <a:buChar char="•"/>
                <a:defRPr sz="2000"/>
              </a:lvl6pPr>
              <a:lvl7pPr marL="2971462" indent="-228574">
                <a:spcBef>
                  <a:spcPct val="20000"/>
                </a:spcBef>
                <a:buFont typeface="Arial" pitchFamily="34" charset="0"/>
                <a:buChar char="•"/>
                <a:defRPr sz="2000"/>
              </a:lvl7pPr>
              <a:lvl8pPr marL="3428610" indent="-228574">
                <a:spcBef>
                  <a:spcPct val="20000"/>
                </a:spcBef>
                <a:buFont typeface="Arial" pitchFamily="34" charset="0"/>
                <a:buChar char="•"/>
                <a:defRPr sz="2000"/>
              </a:lvl8pPr>
              <a:lvl9pPr marL="3885758" indent="-228574">
                <a:spcBef>
                  <a:spcPct val="20000"/>
                </a:spcBef>
                <a:buFont typeface="Arial" pitchFamily="34" charset="0"/>
                <a:buChar char="•"/>
                <a:defRPr sz="2000"/>
              </a:lvl9pPr>
            </a:lstStyle>
            <a:p>
              <a:r>
                <a:rPr lang="de-DE" sz="1200" dirty="0">
                  <a:solidFill>
                    <a:schemeClr val="bg1"/>
                  </a:solidFill>
                  <a:sym typeface="Symbol"/>
                </a:rPr>
                <a:t>IEC 80000-13:2008</a:t>
              </a:r>
              <a:endParaRPr lang="de-DE" sz="1200" dirty="0">
                <a:solidFill>
                  <a:schemeClr val="bg1"/>
                </a:solidFill>
              </a:endParaRPr>
            </a:p>
          </p:txBody>
        </p:sp>
      </p:grpSp>
      <p:pic>
        <p:nvPicPr>
          <p:cNvPr id="9" name="Picture 2" descr="back black">
            <a:extLst>
              <a:ext uri="{FF2B5EF4-FFF2-40B4-BE49-F238E27FC236}">
                <a16:creationId xmlns:a16="http://schemas.microsoft.com/office/drawing/2014/main" id="{E7AFA38A-F5B9-4072-B4A4-B1609A28DCA9}"/>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3329" t="8577" r="2968" b="9170"/>
          <a:stretch/>
        </p:blipFill>
        <p:spPr bwMode="auto">
          <a:xfrm>
            <a:off x="2792760" y="1124744"/>
            <a:ext cx="2652295" cy="178534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61AAEE67-B3FA-4DE2-B9D7-F334AC043CA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29064" y="1340768"/>
            <a:ext cx="2736304" cy="1449108"/>
          </a:xfrm>
          <a:prstGeom prst="rect">
            <a:avLst/>
          </a:prstGeom>
          <a:ln>
            <a:solidFill>
              <a:schemeClr val="tx1"/>
            </a:solidFill>
          </a:ln>
        </p:spPr>
      </p:pic>
      <p:pic>
        <p:nvPicPr>
          <p:cNvPr id="12" name="Picture 2" descr="back black">
            <a:extLst>
              <a:ext uri="{FF2B5EF4-FFF2-40B4-BE49-F238E27FC236}">
                <a16:creationId xmlns:a16="http://schemas.microsoft.com/office/drawing/2014/main" id="{42931EE1-694E-4E64-8A61-758A6BF15B5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130376" y="1537822"/>
            <a:ext cx="462584" cy="1541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p:cNvSpPr txBox="1"/>
          <p:nvPr/>
        </p:nvSpPr>
        <p:spPr>
          <a:xfrm>
            <a:off x="5745088" y="2564904"/>
            <a:ext cx="2520280" cy="216024"/>
          </a:xfrm>
          <a:prstGeom prst="rect">
            <a:avLst/>
          </a:prstGeom>
          <a:solidFill>
            <a:schemeClr val="bg1"/>
          </a:solidFill>
          <a:ln>
            <a:noFill/>
          </a:ln>
        </p:spPr>
        <p:txBody>
          <a:bodyPr wrap="square" lIns="0" tIns="0" rIns="0" bIns="0" rtlCol="0" anchor="ctr">
            <a:noAutofit/>
          </a:bodyPr>
          <a:lstStyle/>
          <a:p>
            <a:pPr algn="l"/>
            <a:r>
              <a:rPr lang="de-DE" sz="700" dirty="0" smtClean="0"/>
              <a:t>Speicherkapazität:            256.058.060.800         238 GB</a:t>
            </a:r>
          </a:p>
        </p:txBody>
      </p:sp>
      <p:sp>
        <p:nvSpPr>
          <p:cNvPr id="16" name="Textfeld 15"/>
          <p:cNvSpPr txBox="1"/>
          <p:nvPr/>
        </p:nvSpPr>
        <p:spPr>
          <a:xfrm>
            <a:off x="4304928" y="836712"/>
            <a:ext cx="1800200" cy="2160240"/>
          </a:xfrm>
          <a:prstGeom prst="rect">
            <a:avLst/>
          </a:prstGeom>
          <a:noFill/>
          <a:scene3d>
            <a:camera prst="orthographicFront"/>
            <a:lightRig rig="threePt" dir="t"/>
          </a:scene3d>
          <a:sp3d>
            <a:bevelT prst="relaxedInset"/>
          </a:sp3d>
        </p:spPr>
        <p:txBody>
          <a:bodyPr wrap="square" lIns="0" tIns="0" rIns="0" bIns="0" rtlCol="0">
            <a:noAutofit/>
          </a:bodyPr>
          <a:lstStyle/>
          <a:p>
            <a:pPr algn="l"/>
            <a:r>
              <a:rPr lang="de-DE" sz="19900" dirty="0" smtClean="0">
                <a:solidFill>
                  <a:schemeClr val="tx2"/>
                </a:solidFill>
                <a:effectLst>
                  <a:outerShdw blurRad="38100" dist="38100" dir="2700000" algn="tl">
                    <a:srgbClr val="000000">
                      <a:alpha val="43137"/>
                    </a:srgbClr>
                  </a:outerShdw>
                </a:effectLst>
              </a:rPr>
              <a:t>?</a:t>
            </a:r>
          </a:p>
        </p:txBody>
      </p:sp>
      <p:sp>
        <p:nvSpPr>
          <p:cNvPr id="17" name="Rechteck 16"/>
          <p:cNvSpPr/>
          <p:nvPr/>
        </p:nvSpPr>
        <p:spPr>
          <a:xfrm>
            <a:off x="1208584" y="908720"/>
            <a:ext cx="7632848" cy="216024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t"/>
          <a:lstStyle/>
          <a:p>
            <a:endParaRPr lang="de-DE" b="1" dirty="0" smtClean="0">
              <a:solidFill>
                <a:schemeClr val="tx2"/>
              </a:solidFill>
              <a:effectLst>
                <a:outerShdw blurRad="38100" dist="38100" dir="2700000" algn="tl">
                  <a:srgbClr val="000000">
                    <a:alpha val="43137"/>
                  </a:srgbClr>
                </a:outerShdw>
              </a:effectLst>
            </a:endParaRPr>
          </a:p>
          <a:p>
            <a:r>
              <a:rPr lang="de-DE" b="1" dirty="0" smtClean="0">
                <a:solidFill>
                  <a:schemeClr val="tx2"/>
                </a:solidFill>
                <a:effectLst>
                  <a:outerShdw blurRad="38100" dist="38100" dir="2700000" algn="tl">
                    <a:srgbClr val="000000">
                      <a:alpha val="43137"/>
                    </a:srgbClr>
                  </a:outerShdw>
                </a:effectLst>
                <a:sym typeface="Wingdings" panose="05000000000000000000" pitchFamily="2" charset="2"/>
              </a:rPr>
              <a:t>                                  </a:t>
            </a:r>
          </a:p>
          <a:p>
            <a:r>
              <a:rPr lang="de-DE" b="1" dirty="0">
                <a:solidFill>
                  <a:schemeClr val="tx2"/>
                </a:solidFill>
                <a:effectLst>
                  <a:outerShdw blurRad="38100" dist="38100" dir="2700000" algn="tl">
                    <a:srgbClr val="000000">
                      <a:alpha val="43137"/>
                    </a:srgbClr>
                  </a:outerShdw>
                </a:effectLst>
                <a:sym typeface="Wingdings" panose="05000000000000000000" pitchFamily="2" charset="2"/>
              </a:rPr>
              <a:t>	</a:t>
            </a:r>
            <a:r>
              <a:rPr lang="de-DE" b="1" dirty="0" smtClean="0">
                <a:solidFill>
                  <a:schemeClr val="tx2"/>
                </a:solidFill>
                <a:effectLst>
                  <a:outerShdw blurRad="38100" dist="38100" dir="2700000" algn="tl">
                    <a:srgbClr val="000000">
                      <a:alpha val="43137"/>
                    </a:srgbClr>
                  </a:outerShdw>
                </a:effectLst>
                <a:sym typeface="Wingdings" panose="05000000000000000000" pitchFamily="2" charset="2"/>
              </a:rPr>
              <a:t>	        256.058.060.800 </a:t>
            </a:r>
            <a:r>
              <a:rPr lang="de-DE" b="1" dirty="0" err="1" smtClean="0">
                <a:solidFill>
                  <a:schemeClr val="tx2"/>
                </a:solidFill>
                <a:effectLst>
                  <a:outerShdw blurRad="38100" dist="38100" dir="2700000" algn="tl">
                    <a:srgbClr val="000000">
                      <a:alpha val="43137"/>
                    </a:srgbClr>
                  </a:outerShdw>
                </a:effectLst>
                <a:sym typeface="Wingdings" panose="05000000000000000000" pitchFamily="2" charset="2"/>
              </a:rPr>
              <a:t>GiB</a:t>
            </a:r>
            <a:endParaRPr lang="de-DE" b="1" dirty="0" smtClean="0">
              <a:solidFill>
                <a:schemeClr val="tx2"/>
              </a:solidFill>
              <a:effectLst>
                <a:outerShdw blurRad="38100" dist="38100" dir="2700000" algn="tl">
                  <a:srgbClr val="000000">
                    <a:alpha val="43137"/>
                  </a:srgbClr>
                </a:outerShdw>
              </a:effectLst>
              <a:sym typeface="Wingdings" panose="05000000000000000000" pitchFamily="2" charset="2"/>
            </a:endParaRPr>
          </a:p>
          <a:p>
            <a:r>
              <a:rPr lang="de-DE" b="1" dirty="0" smtClean="0">
                <a:solidFill>
                  <a:schemeClr val="tx2"/>
                </a:solidFill>
                <a:effectLst>
                  <a:outerShdw blurRad="38100" dist="38100" dir="2700000" algn="tl">
                    <a:srgbClr val="000000">
                      <a:alpha val="43137"/>
                    </a:srgbClr>
                  </a:outerShdw>
                </a:effectLst>
                <a:sym typeface="Wingdings" panose="05000000000000000000" pitchFamily="2" charset="2"/>
              </a:rPr>
              <a:t>		    - </a:t>
            </a:r>
            <a:r>
              <a:rPr lang="de-DE" b="1" u="sng" dirty="0" smtClean="0">
                <a:solidFill>
                  <a:schemeClr val="tx2"/>
                </a:solidFill>
                <a:effectLst>
                  <a:outerShdw blurRad="38100" dist="38100" dir="2700000" algn="tl">
                    <a:srgbClr val="000000">
                      <a:alpha val="43137"/>
                    </a:srgbClr>
                  </a:outerShdw>
                </a:effectLst>
                <a:sym typeface="Wingdings" panose="05000000000000000000" pitchFamily="2" charset="2"/>
              </a:rPr>
              <a:t>    18.948.296.499</a:t>
            </a:r>
            <a:r>
              <a:rPr lang="de-DE" sz="1200" b="1" u="sng" dirty="0" smtClean="0">
                <a:solidFill>
                  <a:schemeClr val="tx2"/>
                </a:solidFill>
                <a:effectLst>
                  <a:outerShdw blurRad="38100" dist="38100" dir="2700000" algn="tl">
                    <a:srgbClr val="000000">
                      <a:alpha val="43137"/>
                    </a:srgbClr>
                  </a:outerShdw>
                </a:effectLst>
                <a:sym typeface="Wingdings" panose="05000000000000000000" pitchFamily="2" charset="2"/>
              </a:rPr>
              <a:t> </a:t>
            </a:r>
            <a:r>
              <a:rPr lang="de-DE" b="1" dirty="0" err="1">
                <a:solidFill>
                  <a:schemeClr val="tx2"/>
                </a:solidFill>
                <a:effectLst>
                  <a:outerShdw blurRad="38100" dist="38100" dir="2700000" algn="tl">
                    <a:srgbClr val="000000">
                      <a:alpha val="43137"/>
                    </a:srgbClr>
                  </a:outerShdw>
                </a:effectLst>
                <a:sym typeface="Wingdings" panose="05000000000000000000" pitchFamily="2" charset="2"/>
              </a:rPr>
              <a:t>GiB</a:t>
            </a:r>
            <a:r>
              <a:rPr lang="de-DE" b="1" dirty="0">
                <a:solidFill>
                  <a:schemeClr val="tx2"/>
                </a:solidFill>
                <a:effectLst>
                  <a:outerShdw blurRad="38100" dist="38100" dir="2700000" algn="tl">
                    <a:srgbClr val="000000">
                      <a:alpha val="43137"/>
                    </a:srgbClr>
                  </a:outerShdw>
                </a:effectLst>
                <a:sym typeface="Wingdings" panose="05000000000000000000" pitchFamily="2" charset="2"/>
              </a:rPr>
              <a:t>  = 7,4%</a:t>
            </a:r>
          </a:p>
          <a:p>
            <a:r>
              <a:rPr lang="de-DE" b="1" dirty="0">
                <a:solidFill>
                  <a:schemeClr val="tx2"/>
                </a:solidFill>
                <a:effectLst>
                  <a:outerShdw blurRad="38100" dist="38100" dir="2700000" algn="tl">
                    <a:srgbClr val="000000">
                      <a:alpha val="43137"/>
                    </a:srgbClr>
                  </a:outerShdw>
                </a:effectLst>
                <a:sym typeface="Wingdings" panose="05000000000000000000" pitchFamily="2" charset="2"/>
              </a:rPr>
              <a:t>  </a:t>
            </a:r>
            <a:r>
              <a:rPr lang="de-DE" b="1" dirty="0" smtClean="0">
                <a:solidFill>
                  <a:schemeClr val="tx2"/>
                </a:solidFill>
                <a:effectLst>
                  <a:outerShdw blurRad="38100" dist="38100" dir="2700000" algn="tl">
                    <a:srgbClr val="000000">
                      <a:alpha val="43137"/>
                    </a:srgbClr>
                  </a:outerShdw>
                </a:effectLst>
                <a:sym typeface="Wingdings" panose="05000000000000000000" pitchFamily="2" charset="2"/>
              </a:rPr>
              <a:t>		        237.109.764.301  </a:t>
            </a:r>
            <a:r>
              <a:rPr lang="de-DE" b="1" dirty="0">
                <a:solidFill>
                  <a:schemeClr val="tx2"/>
                </a:solidFill>
                <a:effectLst>
                  <a:outerShdw blurRad="38100" dist="38100" dir="2700000" algn="tl">
                    <a:srgbClr val="000000">
                      <a:alpha val="43137"/>
                    </a:srgbClr>
                  </a:outerShdw>
                </a:effectLst>
                <a:sym typeface="Wingdings" panose="05000000000000000000" pitchFamily="2" charset="2"/>
              </a:rPr>
              <a:t>GB</a:t>
            </a:r>
            <a:endParaRPr lang="de-DE" b="1" dirty="0">
              <a:solidFill>
                <a:schemeClr val="tx2"/>
              </a:solidFill>
              <a:effectLst>
                <a:outerShdw blurRad="38100" dist="38100" dir="2700000" algn="tl">
                  <a:srgbClr val="000000">
                    <a:alpha val="43137"/>
                  </a:srgbClr>
                </a:outerShdw>
              </a:effectLst>
            </a:endParaRPr>
          </a:p>
          <a:p>
            <a:endParaRPr lang="de-DE" dirty="0"/>
          </a:p>
          <a:p>
            <a:r>
              <a:rPr lang="de-DE" b="1" dirty="0" smtClean="0">
                <a:solidFill>
                  <a:schemeClr val="tx2"/>
                </a:solidFill>
                <a:effectLst>
                  <a:outerShdw blurRad="38100" dist="38100" dir="2700000" algn="tl">
                    <a:srgbClr val="000000">
                      <a:alpha val="43137"/>
                    </a:srgbClr>
                  </a:outerShdw>
                </a:effectLst>
                <a:sym typeface="Wingdings" panose="05000000000000000000" pitchFamily="2" charset="2"/>
              </a:rPr>
              <a:t> </a:t>
            </a:r>
          </a:p>
          <a:p>
            <a:r>
              <a:rPr lang="de-DE" b="1" dirty="0" smtClean="0">
                <a:solidFill>
                  <a:schemeClr val="tx2"/>
                </a:solidFill>
                <a:effectLst>
                  <a:outerShdw blurRad="38100" dist="38100" dir="2700000" algn="tl">
                    <a:srgbClr val="000000">
                      <a:alpha val="43137"/>
                    </a:srgbClr>
                  </a:outerShdw>
                </a:effectLst>
                <a:sym typeface="Wingdings" panose="05000000000000000000" pitchFamily="2" charset="2"/>
              </a:rPr>
              <a:t>                                       </a:t>
            </a:r>
            <a:endParaRPr lang="de-DE" b="1" dirty="0">
              <a:solidFill>
                <a:schemeClr val="tx2"/>
              </a:solidFill>
              <a:effectLst>
                <a:outerShdw blurRad="38100" dist="38100" dir="2700000" algn="tl">
                  <a:srgbClr val="000000">
                    <a:alpha val="43137"/>
                  </a:srgbClr>
                </a:outerShdw>
              </a:effectLst>
            </a:endParaRPr>
          </a:p>
        </p:txBody>
      </p:sp>
      <p:sp>
        <p:nvSpPr>
          <p:cNvPr id="19" name="Ellipse 18"/>
          <p:cNvSpPr/>
          <p:nvPr/>
        </p:nvSpPr>
        <p:spPr>
          <a:xfrm>
            <a:off x="5889104" y="1556792"/>
            <a:ext cx="864096" cy="720080"/>
          </a:xfrm>
          <a:prstGeom prst="ellipse">
            <a:avLst/>
          </a:prstGeom>
          <a:noFill/>
          <a:ln w="38100">
            <a:solidFill>
              <a:srgbClr val="FF0000"/>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mit Pfeil 19"/>
          <p:cNvCxnSpPr>
            <a:stCxn id="19" idx="3"/>
          </p:cNvCxnSpPr>
          <p:nvPr/>
        </p:nvCxnSpPr>
        <p:spPr>
          <a:xfrm flipH="1">
            <a:off x="5313042" y="2171419"/>
            <a:ext cx="702606" cy="2317122"/>
          </a:xfrm>
          <a:prstGeom prst="straightConnector1">
            <a:avLst/>
          </a:prstGeom>
          <a:ln w="41275">
            <a:solidFill>
              <a:srgbClr val="FF0000"/>
            </a:solidFill>
            <a:headEnd type="triangle"/>
            <a:tailEnd type="none"/>
          </a:ln>
          <a:scene3d>
            <a:camera prst="orthographicFront"/>
            <a:lightRig rig="threePt" dir="t"/>
          </a:scene3d>
          <a:sp3d>
            <a:bevelT prst="relaxedInset"/>
          </a:sp3d>
        </p:spPr>
        <p:style>
          <a:lnRef idx="1">
            <a:schemeClr val="dk1"/>
          </a:lnRef>
          <a:fillRef idx="0">
            <a:schemeClr val="dk1"/>
          </a:fillRef>
          <a:effectRef idx="0">
            <a:schemeClr val="dk1"/>
          </a:effectRef>
          <a:fontRef idx="minor">
            <a:schemeClr val="tx1"/>
          </a:fontRef>
        </p:style>
      </p:cxnSp>
      <p:sp>
        <p:nvSpPr>
          <p:cNvPr id="23" name="Rechteck 22"/>
          <p:cNvSpPr/>
          <p:nvPr/>
        </p:nvSpPr>
        <p:spPr>
          <a:xfrm>
            <a:off x="1208584" y="908720"/>
            <a:ext cx="7056784" cy="369332"/>
          </a:xfrm>
          <a:prstGeom prst="rect">
            <a:avLst/>
          </a:prstGeom>
        </p:spPr>
        <p:txBody>
          <a:bodyPr wrap="square">
            <a:spAutoFit/>
          </a:bodyPr>
          <a:lstStyle/>
          <a:p>
            <a:r>
              <a:rPr lang="de-DE" b="1" dirty="0">
                <a:solidFill>
                  <a:schemeClr val="tx2"/>
                </a:solidFill>
                <a:effectLst>
                  <a:outerShdw blurRad="38100" dist="38100" dir="2700000" algn="tl">
                    <a:srgbClr val="000000">
                      <a:alpha val="43137"/>
                    </a:srgbClr>
                  </a:outerShdw>
                </a:effectLst>
              </a:rPr>
              <a:t>Annahme: Angabe auf Festplatte in </a:t>
            </a:r>
            <a:r>
              <a:rPr lang="de-DE" b="1" dirty="0" err="1">
                <a:solidFill>
                  <a:schemeClr val="tx2"/>
                </a:solidFill>
                <a:effectLst>
                  <a:outerShdw blurRad="38100" dist="38100" dir="2700000" algn="tl">
                    <a:srgbClr val="000000">
                      <a:alpha val="43137"/>
                    </a:srgbClr>
                  </a:outerShdw>
                </a:effectLst>
              </a:rPr>
              <a:t>GiB</a:t>
            </a:r>
            <a:r>
              <a:rPr lang="de-DE" b="1" dirty="0">
                <a:solidFill>
                  <a:schemeClr val="tx2"/>
                </a:solidFill>
                <a:effectLst>
                  <a:outerShdw blurRad="38100" dist="38100" dir="2700000" algn="tl">
                    <a:srgbClr val="000000">
                      <a:alpha val="43137"/>
                    </a:srgbClr>
                  </a:outerShdw>
                </a:effectLst>
              </a:rPr>
              <a:t> nicht in GB</a:t>
            </a:r>
          </a:p>
        </p:txBody>
      </p:sp>
    </p:spTree>
    <p:extLst>
      <p:ext uri="{BB962C8B-B14F-4D97-AF65-F5344CB8AC3E}">
        <p14:creationId xmlns:p14="http://schemas.microsoft.com/office/powerpoint/2010/main" val="83399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12"/>
                                        </p:tgtEl>
                                      </p:cBhvr>
                                      <p:by x="400000" y="400000"/>
                                    </p:animScale>
                                  </p:childTnLst>
                                </p:cTn>
                              </p:par>
                              <p:par>
                                <p:cTn id="23" presetID="6" presetClass="emph" presetSubtype="0" fill="hold" grpId="0" nodeType="withEffect">
                                  <p:stCondLst>
                                    <p:cond delay="0"/>
                                  </p:stCondLst>
                                  <p:childTnLst>
                                    <p:animScale>
                                      <p:cBhvr>
                                        <p:cTn id="24" dur="2000" fill="hold"/>
                                        <p:tgtEl>
                                          <p:spTgt spid="15"/>
                                        </p:tgtEl>
                                      </p:cBhvr>
                                      <p:by x="200000" y="200000"/>
                                    </p:animScale>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2" nodeType="clickEffect">
                                  <p:stCondLst>
                                    <p:cond delay="0"/>
                                  </p:stCondLst>
                                  <p:childTnLst>
                                    <p:animMotion origin="layout" path="M -1.53846E-6 -4.81481E-6 L -0.18542 0.07871 " pathEditMode="relative" rAng="0" ptsTypes="AA">
                                      <p:cBhvr>
                                        <p:cTn id="41" dur="2000" fill="hold"/>
                                        <p:tgtEl>
                                          <p:spTgt spid="15"/>
                                        </p:tgtEl>
                                        <p:attrNameLst>
                                          <p:attrName>ppt_x</p:attrName>
                                          <p:attrName>ppt_y</p:attrName>
                                        </p:attrNameLst>
                                      </p:cBhvr>
                                      <p:rCtr x="-9279" y="3935"/>
                                    </p:animMotion>
                                  </p:childTnLst>
                                </p:cTn>
                              </p:par>
                              <p:par>
                                <p:cTn id="42" presetID="10" presetClass="exit" presetSubtype="0" fill="hold"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type="lt">
                                    <p:tmAbs val="60"/>
                                  </p:iterate>
                                  <p:childTnLst>
                                    <p:set>
                                      <p:cBhvr>
                                        <p:cTn id="59" dur="1" fill="hold">
                                          <p:stCondLst>
                                            <p:cond delay="0"/>
                                          </p:stCondLst>
                                        </p:cTn>
                                        <p:tgtEl>
                                          <p:spTgt spid="17"/>
                                        </p:tgtEl>
                                        <p:attrNameLst>
                                          <p:attrName>style.visibility</p:attrName>
                                        </p:attrNameLst>
                                      </p:cBhvr>
                                      <p:to>
                                        <p:strVal val="visible"/>
                                      </p:to>
                                    </p:set>
                                  </p:childTnLst>
                                </p:cTn>
                              </p:par>
                            </p:childTnLst>
                          </p:cTn>
                        </p:par>
                        <p:par>
                          <p:cTn id="60" fill="hold">
                            <p:stCondLst>
                              <p:cond delay="3421"/>
                            </p:stCondLst>
                            <p:childTnLst>
                              <p:par>
                                <p:cTn id="61" presetID="22" presetClass="entr" presetSubtype="4" fill="hold"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down)">
                                      <p:cBhvr>
                                        <p:cTn id="63" dur="500"/>
                                        <p:tgtEl>
                                          <p:spTgt spid="20"/>
                                        </p:tgtEl>
                                      </p:cBhvr>
                                    </p:animEffect>
                                  </p:childTnLst>
                                </p:cTn>
                              </p:par>
                            </p:childTnLst>
                          </p:cTn>
                        </p:par>
                        <p:par>
                          <p:cTn id="64" fill="hold">
                            <p:stCondLst>
                              <p:cond delay="3921"/>
                            </p:stCondLst>
                            <p:childTnLst>
                              <p:par>
                                <p:cTn id="65" presetID="22" presetClass="entr" presetSubtype="4"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p:bldP spid="16" grpId="1"/>
      <p:bldP spid="17" grpId="0" animBg="1"/>
      <p:bldP spid="19"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5"/>
          </p:nvPr>
        </p:nvSpPr>
        <p:spPr/>
        <p:txBody>
          <a:bodyPr/>
          <a:lstStyle/>
          <a:p>
            <a:pPr algn="ctr"/>
            <a:r>
              <a:rPr lang="de-DE" sz="2800" dirty="0"/>
              <a:t>Die 7 </a:t>
            </a:r>
            <a:r>
              <a:rPr lang="de-DE" sz="2800"/>
              <a:t>großen </a:t>
            </a:r>
            <a:r>
              <a:rPr lang="de-DE" sz="2800" smtClean="0"/>
              <a:t>Prinzipien </a:t>
            </a:r>
            <a:r>
              <a:rPr lang="de-DE" sz="2800" dirty="0"/>
              <a:t>der Informatik</a:t>
            </a:r>
          </a:p>
        </p:txBody>
      </p:sp>
      <p:sp>
        <p:nvSpPr>
          <p:cNvPr id="8" name="Freihandform 7"/>
          <p:cNvSpPr/>
          <p:nvPr/>
        </p:nvSpPr>
        <p:spPr>
          <a:xfrm>
            <a:off x="3231322" y="1954098"/>
            <a:ext cx="3443354" cy="3443354"/>
          </a:xfrm>
          <a:custGeom>
            <a:avLst/>
            <a:gdLst>
              <a:gd name="connsiteX0" fmla="*/ 0 w 3443354"/>
              <a:gd name="connsiteY0" fmla="*/ 1721677 h 3443354"/>
              <a:gd name="connsiteX1" fmla="*/ 1721677 w 3443354"/>
              <a:gd name="connsiteY1" fmla="*/ 0 h 3443354"/>
              <a:gd name="connsiteX2" fmla="*/ 3443354 w 3443354"/>
              <a:gd name="connsiteY2" fmla="*/ 1721677 h 3443354"/>
              <a:gd name="connsiteX3" fmla="*/ 1721677 w 3443354"/>
              <a:gd name="connsiteY3" fmla="*/ 3443354 h 3443354"/>
              <a:gd name="connsiteX4" fmla="*/ 0 w 3443354"/>
              <a:gd name="connsiteY4" fmla="*/ 1721677 h 344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354" h="3443354">
                <a:moveTo>
                  <a:pt x="0" y="1721677"/>
                </a:moveTo>
                <a:cubicBezTo>
                  <a:pt x="0" y="770821"/>
                  <a:pt x="770821" y="0"/>
                  <a:pt x="1721677" y="0"/>
                </a:cubicBezTo>
                <a:cubicBezTo>
                  <a:pt x="2672533" y="0"/>
                  <a:pt x="3443354" y="770821"/>
                  <a:pt x="3443354" y="1721677"/>
                </a:cubicBezTo>
                <a:cubicBezTo>
                  <a:pt x="3443354" y="2672533"/>
                  <a:pt x="2672533" y="3443354"/>
                  <a:pt x="1721677" y="3443354"/>
                </a:cubicBezTo>
                <a:cubicBezTo>
                  <a:pt x="770821" y="3443354"/>
                  <a:pt x="0" y="2672533"/>
                  <a:pt x="0" y="1721677"/>
                </a:cubicBezTo>
                <a:close/>
              </a:path>
            </a:pathLst>
          </a:cu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tx1"/>
          </a:fontRef>
        </p:style>
        <p:txBody>
          <a:bodyPr spcFirstLastPara="0" vert="horz" wrap="square" lIns="556338" tIns="556338" rIns="556338" bIns="556338" numCol="1" spcCol="1270" anchor="ctr" anchorCtr="0">
            <a:noAutofit/>
          </a:bodyPr>
          <a:lstStyle/>
          <a:p>
            <a:pPr lvl="0" algn="ctr" defTabSz="1822450">
              <a:lnSpc>
                <a:spcPct val="90000"/>
              </a:lnSpc>
              <a:spcBef>
                <a:spcPct val="0"/>
              </a:spcBef>
              <a:spcAft>
                <a:spcPct val="35000"/>
              </a:spcAft>
            </a:pPr>
            <a:r>
              <a:rPr lang="de-DE" sz="4100" kern="1200" dirty="0" smtClean="0">
                <a:solidFill>
                  <a:schemeClr val="bg1"/>
                </a:solidFill>
              </a:rPr>
              <a:t>Informatik</a:t>
            </a:r>
            <a:endParaRPr lang="de-DE" sz="4100" kern="1200" dirty="0">
              <a:solidFill>
                <a:schemeClr val="bg1"/>
              </a:solidFill>
            </a:endParaRPr>
          </a:p>
        </p:txBody>
      </p:sp>
      <p:sp>
        <p:nvSpPr>
          <p:cNvPr id="9" name="Freihandform 8"/>
          <p:cNvSpPr/>
          <p:nvPr/>
        </p:nvSpPr>
        <p:spPr>
          <a:xfrm>
            <a:off x="4092161" y="571256"/>
            <a:ext cx="1721677" cy="1721677"/>
          </a:xfrm>
          <a:custGeom>
            <a:avLst/>
            <a:gdLst>
              <a:gd name="connsiteX0" fmla="*/ 0 w 1721677"/>
              <a:gd name="connsiteY0" fmla="*/ 860839 h 1721677"/>
              <a:gd name="connsiteX1" fmla="*/ 860839 w 1721677"/>
              <a:gd name="connsiteY1" fmla="*/ 0 h 1721677"/>
              <a:gd name="connsiteX2" fmla="*/ 1721678 w 1721677"/>
              <a:gd name="connsiteY2" fmla="*/ 860839 h 1721677"/>
              <a:gd name="connsiteX3" fmla="*/ 860839 w 1721677"/>
              <a:gd name="connsiteY3" fmla="*/ 1721678 h 1721677"/>
              <a:gd name="connsiteX4" fmla="*/ 0 w 1721677"/>
              <a:gd name="connsiteY4" fmla="*/ 860839 h 1721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677" h="1721677">
                <a:moveTo>
                  <a:pt x="0" y="860839"/>
                </a:moveTo>
                <a:cubicBezTo>
                  <a:pt x="0" y="385411"/>
                  <a:pt x="385411" y="0"/>
                  <a:pt x="860839" y="0"/>
                </a:cubicBezTo>
                <a:cubicBezTo>
                  <a:pt x="1336267" y="0"/>
                  <a:pt x="1721678" y="385411"/>
                  <a:pt x="1721678" y="860839"/>
                </a:cubicBezTo>
                <a:cubicBezTo>
                  <a:pt x="1721678" y="1336267"/>
                  <a:pt x="1336267" y="1721678"/>
                  <a:pt x="860839" y="1721678"/>
                </a:cubicBezTo>
                <a:cubicBezTo>
                  <a:pt x="385411" y="1721678"/>
                  <a:pt x="0" y="1336267"/>
                  <a:pt x="0" y="860839"/>
                </a:cubicBezTo>
                <a:close/>
              </a:path>
            </a:pathLst>
          </a:cu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tx1"/>
          </a:fontRef>
        </p:style>
        <p:txBody>
          <a:bodyPr spcFirstLastPara="0" vert="horz" wrap="square" lIns="267374" tIns="267374" rIns="267374" bIns="267374" numCol="1" spcCol="1270" anchor="ctr" anchorCtr="0">
            <a:noAutofit/>
          </a:bodyPr>
          <a:lstStyle/>
          <a:p>
            <a:pPr lvl="0" algn="ctr" defTabSz="511175">
              <a:lnSpc>
                <a:spcPct val="90000"/>
              </a:lnSpc>
              <a:spcBef>
                <a:spcPct val="0"/>
              </a:spcBef>
              <a:spcAft>
                <a:spcPct val="35000"/>
              </a:spcAft>
            </a:pPr>
            <a:r>
              <a:rPr lang="de-DE" sz="1150" b="1" kern="1200" dirty="0" smtClean="0">
                <a:solidFill>
                  <a:schemeClr val="bg1"/>
                </a:solidFill>
              </a:rPr>
              <a:t>Berechenbarkeit</a:t>
            </a:r>
            <a:endParaRPr lang="de-DE" sz="1150" b="1" kern="1200" dirty="0">
              <a:solidFill>
                <a:schemeClr val="bg1"/>
              </a:solidFill>
            </a:endParaRPr>
          </a:p>
        </p:txBody>
      </p:sp>
      <p:sp>
        <p:nvSpPr>
          <p:cNvPr id="11" name="Freihandform 10"/>
          <p:cNvSpPr/>
          <p:nvPr/>
        </p:nvSpPr>
        <p:spPr>
          <a:xfrm>
            <a:off x="5846341" y="1416025"/>
            <a:ext cx="1721677" cy="1721677"/>
          </a:xfrm>
          <a:custGeom>
            <a:avLst/>
            <a:gdLst>
              <a:gd name="connsiteX0" fmla="*/ 0 w 1721677"/>
              <a:gd name="connsiteY0" fmla="*/ 860839 h 1721677"/>
              <a:gd name="connsiteX1" fmla="*/ 860839 w 1721677"/>
              <a:gd name="connsiteY1" fmla="*/ 0 h 1721677"/>
              <a:gd name="connsiteX2" fmla="*/ 1721678 w 1721677"/>
              <a:gd name="connsiteY2" fmla="*/ 860839 h 1721677"/>
              <a:gd name="connsiteX3" fmla="*/ 860839 w 1721677"/>
              <a:gd name="connsiteY3" fmla="*/ 1721678 h 1721677"/>
              <a:gd name="connsiteX4" fmla="*/ 0 w 1721677"/>
              <a:gd name="connsiteY4" fmla="*/ 860839 h 1721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677" h="1721677">
                <a:moveTo>
                  <a:pt x="0" y="860839"/>
                </a:moveTo>
                <a:cubicBezTo>
                  <a:pt x="0" y="385411"/>
                  <a:pt x="385411" y="0"/>
                  <a:pt x="860839" y="0"/>
                </a:cubicBezTo>
                <a:cubicBezTo>
                  <a:pt x="1336267" y="0"/>
                  <a:pt x="1721678" y="385411"/>
                  <a:pt x="1721678" y="860839"/>
                </a:cubicBezTo>
                <a:cubicBezTo>
                  <a:pt x="1721678" y="1336267"/>
                  <a:pt x="1336267" y="1721678"/>
                  <a:pt x="860839" y="1721678"/>
                </a:cubicBezTo>
                <a:cubicBezTo>
                  <a:pt x="385411" y="1721678"/>
                  <a:pt x="0" y="1336267"/>
                  <a:pt x="0" y="860839"/>
                </a:cubicBezTo>
                <a:close/>
              </a:path>
            </a:pathLst>
          </a:cu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tx1"/>
          </a:fontRef>
        </p:style>
        <p:txBody>
          <a:bodyPr spcFirstLastPara="0" vert="horz" wrap="square" lIns="267374" tIns="267374" rIns="267374" bIns="267374"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bg1"/>
                </a:solidFill>
              </a:rPr>
              <a:t>Kommunikation</a:t>
            </a:r>
            <a:endParaRPr lang="de-DE" sz="1200" b="1" kern="1200" dirty="0">
              <a:solidFill>
                <a:schemeClr val="bg1"/>
              </a:solidFill>
            </a:endParaRPr>
          </a:p>
        </p:txBody>
      </p:sp>
      <p:sp>
        <p:nvSpPr>
          <p:cNvPr id="12" name="Freihandform 11"/>
          <p:cNvSpPr/>
          <p:nvPr/>
        </p:nvSpPr>
        <p:spPr>
          <a:xfrm>
            <a:off x="6279588" y="3314203"/>
            <a:ext cx="1721677" cy="1721677"/>
          </a:xfrm>
          <a:custGeom>
            <a:avLst/>
            <a:gdLst>
              <a:gd name="connsiteX0" fmla="*/ 0 w 1721677"/>
              <a:gd name="connsiteY0" fmla="*/ 860839 h 1721677"/>
              <a:gd name="connsiteX1" fmla="*/ 860839 w 1721677"/>
              <a:gd name="connsiteY1" fmla="*/ 0 h 1721677"/>
              <a:gd name="connsiteX2" fmla="*/ 1721678 w 1721677"/>
              <a:gd name="connsiteY2" fmla="*/ 860839 h 1721677"/>
              <a:gd name="connsiteX3" fmla="*/ 860839 w 1721677"/>
              <a:gd name="connsiteY3" fmla="*/ 1721678 h 1721677"/>
              <a:gd name="connsiteX4" fmla="*/ 0 w 1721677"/>
              <a:gd name="connsiteY4" fmla="*/ 860839 h 1721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677" h="1721677">
                <a:moveTo>
                  <a:pt x="0" y="860839"/>
                </a:moveTo>
                <a:cubicBezTo>
                  <a:pt x="0" y="385411"/>
                  <a:pt x="385411" y="0"/>
                  <a:pt x="860839" y="0"/>
                </a:cubicBezTo>
                <a:cubicBezTo>
                  <a:pt x="1336267" y="0"/>
                  <a:pt x="1721678" y="385411"/>
                  <a:pt x="1721678" y="860839"/>
                </a:cubicBezTo>
                <a:cubicBezTo>
                  <a:pt x="1721678" y="1336267"/>
                  <a:pt x="1336267" y="1721678"/>
                  <a:pt x="860839" y="1721678"/>
                </a:cubicBezTo>
                <a:cubicBezTo>
                  <a:pt x="385411" y="1721678"/>
                  <a:pt x="0" y="1336267"/>
                  <a:pt x="0" y="860839"/>
                </a:cubicBezTo>
                <a:close/>
              </a:path>
            </a:pathLst>
          </a:cu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tx1"/>
          </a:fontRef>
        </p:style>
        <p:txBody>
          <a:bodyPr spcFirstLastPara="0" vert="horz" wrap="square" lIns="267374" tIns="267374" rIns="267374" bIns="267374"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bg1"/>
                </a:solidFill>
              </a:rPr>
              <a:t>Koordination</a:t>
            </a:r>
            <a:endParaRPr lang="de-DE" sz="1200" b="1" kern="1200" dirty="0">
              <a:solidFill>
                <a:schemeClr val="bg1"/>
              </a:solidFill>
            </a:endParaRPr>
          </a:p>
        </p:txBody>
      </p:sp>
      <p:sp>
        <p:nvSpPr>
          <p:cNvPr id="13" name="Freihandform 12"/>
          <p:cNvSpPr/>
          <p:nvPr/>
        </p:nvSpPr>
        <p:spPr>
          <a:xfrm>
            <a:off x="5065658" y="4836424"/>
            <a:ext cx="1721677" cy="1721677"/>
          </a:xfrm>
          <a:custGeom>
            <a:avLst/>
            <a:gdLst>
              <a:gd name="connsiteX0" fmla="*/ 0 w 1721677"/>
              <a:gd name="connsiteY0" fmla="*/ 860839 h 1721677"/>
              <a:gd name="connsiteX1" fmla="*/ 860839 w 1721677"/>
              <a:gd name="connsiteY1" fmla="*/ 0 h 1721677"/>
              <a:gd name="connsiteX2" fmla="*/ 1721678 w 1721677"/>
              <a:gd name="connsiteY2" fmla="*/ 860839 h 1721677"/>
              <a:gd name="connsiteX3" fmla="*/ 860839 w 1721677"/>
              <a:gd name="connsiteY3" fmla="*/ 1721678 h 1721677"/>
              <a:gd name="connsiteX4" fmla="*/ 0 w 1721677"/>
              <a:gd name="connsiteY4" fmla="*/ 860839 h 1721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677" h="1721677">
                <a:moveTo>
                  <a:pt x="0" y="860839"/>
                </a:moveTo>
                <a:cubicBezTo>
                  <a:pt x="0" y="385411"/>
                  <a:pt x="385411" y="0"/>
                  <a:pt x="860839" y="0"/>
                </a:cubicBezTo>
                <a:cubicBezTo>
                  <a:pt x="1336267" y="0"/>
                  <a:pt x="1721678" y="385411"/>
                  <a:pt x="1721678" y="860839"/>
                </a:cubicBezTo>
                <a:cubicBezTo>
                  <a:pt x="1721678" y="1336267"/>
                  <a:pt x="1336267" y="1721678"/>
                  <a:pt x="860839" y="1721678"/>
                </a:cubicBezTo>
                <a:cubicBezTo>
                  <a:pt x="385411" y="1721678"/>
                  <a:pt x="0" y="1336267"/>
                  <a:pt x="0" y="860839"/>
                </a:cubicBezTo>
                <a:close/>
              </a:path>
            </a:pathLst>
          </a:cu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tx1"/>
          </a:fontRef>
        </p:style>
        <p:txBody>
          <a:bodyPr spcFirstLastPara="0" vert="horz" wrap="square" lIns="267374" tIns="267374" rIns="267374" bIns="267374"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bg1"/>
                </a:solidFill>
              </a:rPr>
              <a:t>Wiederabruf</a:t>
            </a:r>
            <a:endParaRPr lang="de-DE" sz="1200" b="1" kern="1200" dirty="0">
              <a:solidFill>
                <a:schemeClr val="bg1"/>
              </a:solidFill>
            </a:endParaRPr>
          </a:p>
        </p:txBody>
      </p:sp>
      <p:sp>
        <p:nvSpPr>
          <p:cNvPr id="14" name="Freihandform 13"/>
          <p:cNvSpPr/>
          <p:nvPr/>
        </p:nvSpPr>
        <p:spPr>
          <a:xfrm>
            <a:off x="3118664" y="4836424"/>
            <a:ext cx="1721677" cy="1721677"/>
          </a:xfrm>
          <a:custGeom>
            <a:avLst/>
            <a:gdLst>
              <a:gd name="connsiteX0" fmla="*/ 0 w 1721677"/>
              <a:gd name="connsiteY0" fmla="*/ 860839 h 1721677"/>
              <a:gd name="connsiteX1" fmla="*/ 860839 w 1721677"/>
              <a:gd name="connsiteY1" fmla="*/ 0 h 1721677"/>
              <a:gd name="connsiteX2" fmla="*/ 1721678 w 1721677"/>
              <a:gd name="connsiteY2" fmla="*/ 860839 h 1721677"/>
              <a:gd name="connsiteX3" fmla="*/ 860839 w 1721677"/>
              <a:gd name="connsiteY3" fmla="*/ 1721678 h 1721677"/>
              <a:gd name="connsiteX4" fmla="*/ 0 w 1721677"/>
              <a:gd name="connsiteY4" fmla="*/ 860839 h 1721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677" h="1721677">
                <a:moveTo>
                  <a:pt x="0" y="860839"/>
                </a:moveTo>
                <a:cubicBezTo>
                  <a:pt x="0" y="385411"/>
                  <a:pt x="385411" y="0"/>
                  <a:pt x="860839" y="0"/>
                </a:cubicBezTo>
                <a:cubicBezTo>
                  <a:pt x="1336267" y="0"/>
                  <a:pt x="1721678" y="385411"/>
                  <a:pt x="1721678" y="860839"/>
                </a:cubicBezTo>
                <a:cubicBezTo>
                  <a:pt x="1721678" y="1336267"/>
                  <a:pt x="1336267" y="1721678"/>
                  <a:pt x="860839" y="1721678"/>
                </a:cubicBezTo>
                <a:cubicBezTo>
                  <a:pt x="385411" y="1721678"/>
                  <a:pt x="0" y="1336267"/>
                  <a:pt x="0" y="860839"/>
                </a:cubicBezTo>
                <a:close/>
              </a:path>
            </a:pathLst>
          </a:cu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tx1"/>
          </a:fontRef>
        </p:style>
        <p:txBody>
          <a:bodyPr spcFirstLastPara="0" vert="horz" wrap="square" lIns="267374" tIns="267374" rIns="267374" bIns="267374" numCol="1" spcCol="1270" anchor="ctr" anchorCtr="0">
            <a:noAutofit/>
          </a:bodyPr>
          <a:lstStyle/>
          <a:p>
            <a:pPr lvl="0" algn="ctr" defTabSz="533400">
              <a:lnSpc>
                <a:spcPct val="90000"/>
              </a:lnSpc>
              <a:spcBef>
                <a:spcPct val="0"/>
              </a:spcBef>
              <a:spcAft>
                <a:spcPct val="35000"/>
              </a:spcAft>
            </a:pPr>
            <a:r>
              <a:rPr lang="de-DE" sz="1200" b="1" kern="1200" dirty="0" smtClean="0">
                <a:solidFill>
                  <a:schemeClr val="bg1"/>
                </a:solidFill>
              </a:rPr>
              <a:t>Automation</a:t>
            </a:r>
            <a:endParaRPr lang="de-DE" sz="1200" b="1" kern="1200" dirty="0">
              <a:solidFill>
                <a:schemeClr val="bg1"/>
              </a:solidFill>
            </a:endParaRPr>
          </a:p>
        </p:txBody>
      </p:sp>
      <p:sp>
        <p:nvSpPr>
          <p:cNvPr id="15" name="Freihandform 14"/>
          <p:cNvSpPr/>
          <p:nvPr/>
        </p:nvSpPr>
        <p:spPr>
          <a:xfrm>
            <a:off x="1904733" y="3314203"/>
            <a:ext cx="1721677" cy="1721677"/>
          </a:xfrm>
          <a:custGeom>
            <a:avLst/>
            <a:gdLst>
              <a:gd name="connsiteX0" fmla="*/ 0 w 1721677"/>
              <a:gd name="connsiteY0" fmla="*/ 860839 h 1721677"/>
              <a:gd name="connsiteX1" fmla="*/ 860839 w 1721677"/>
              <a:gd name="connsiteY1" fmla="*/ 0 h 1721677"/>
              <a:gd name="connsiteX2" fmla="*/ 1721678 w 1721677"/>
              <a:gd name="connsiteY2" fmla="*/ 860839 h 1721677"/>
              <a:gd name="connsiteX3" fmla="*/ 860839 w 1721677"/>
              <a:gd name="connsiteY3" fmla="*/ 1721678 h 1721677"/>
              <a:gd name="connsiteX4" fmla="*/ 0 w 1721677"/>
              <a:gd name="connsiteY4" fmla="*/ 860839 h 1721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677" h="1721677">
                <a:moveTo>
                  <a:pt x="0" y="860839"/>
                </a:moveTo>
                <a:cubicBezTo>
                  <a:pt x="0" y="385411"/>
                  <a:pt x="385411" y="0"/>
                  <a:pt x="860839" y="0"/>
                </a:cubicBezTo>
                <a:cubicBezTo>
                  <a:pt x="1336267" y="0"/>
                  <a:pt x="1721678" y="385411"/>
                  <a:pt x="1721678" y="860839"/>
                </a:cubicBezTo>
                <a:cubicBezTo>
                  <a:pt x="1721678" y="1336267"/>
                  <a:pt x="1336267" y="1721678"/>
                  <a:pt x="860839" y="1721678"/>
                </a:cubicBezTo>
                <a:cubicBezTo>
                  <a:pt x="385411" y="1721678"/>
                  <a:pt x="0" y="1336267"/>
                  <a:pt x="0" y="860839"/>
                </a:cubicBezTo>
                <a:close/>
              </a:path>
            </a:pathLst>
          </a:cu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tx1"/>
          </a:fontRef>
        </p:style>
        <p:txBody>
          <a:bodyPr spcFirstLastPara="0" vert="horz" wrap="square" lIns="267374" tIns="267374" rIns="267374" bIns="267374" numCol="1" spcCol="1270" anchor="ctr" anchorCtr="0">
            <a:noAutofit/>
          </a:bodyPr>
          <a:lstStyle/>
          <a:p>
            <a:pPr lvl="0" algn="ctr" defTabSz="533400">
              <a:lnSpc>
                <a:spcPct val="90000"/>
              </a:lnSpc>
              <a:spcBef>
                <a:spcPct val="0"/>
              </a:spcBef>
              <a:spcAft>
                <a:spcPct val="35000"/>
              </a:spcAft>
            </a:pPr>
            <a:r>
              <a:rPr lang="de-DE" sz="1200" b="1" kern="1200" dirty="0">
                <a:solidFill>
                  <a:schemeClr val="bg1"/>
                </a:solidFill>
              </a:rPr>
              <a:t>Evaluation</a:t>
            </a:r>
          </a:p>
        </p:txBody>
      </p:sp>
      <p:sp>
        <p:nvSpPr>
          <p:cNvPr id="16" name="Freihandform 15"/>
          <p:cNvSpPr/>
          <p:nvPr/>
        </p:nvSpPr>
        <p:spPr>
          <a:xfrm>
            <a:off x="2337980" y="1416025"/>
            <a:ext cx="1721677" cy="1721677"/>
          </a:xfrm>
          <a:custGeom>
            <a:avLst/>
            <a:gdLst>
              <a:gd name="connsiteX0" fmla="*/ 0 w 1721677"/>
              <a:gd name="connsiteY0" fmla="*/ 860839 h 1721677"/>
              <a:gd name="connsiteX1" fmla="*/ 860839 w 1721677"/>
              <a:gd name="connsiteY1" fmla="*/ 0 h 1721677"/>
              <a:gd name="connsiteX2" fmla="*/ 1721678 w 1721677"/>
              <a:gd name="connsiteY2" fmla="*/ 860839 h 1721677"/>
              <a:gd name="connsiteX3" fmla="*/ 860839 w 1721677"/>
              <a:gd name="connsiteY3" fmla="*/ 1721678 h 1721677"/>
              <a:gd name="connsiteX4" fmla="*/ 0 w 1721677"/>
              <a:gd name="connsiteY4" fmla="*/ 860839 h 1721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677" h="1721677">
                <a:moveTo>
                  <a:pt x="0" y="860839"/>
                </a:moveTo>
                <a:cubicBezTo>
                  <a:pt x="0" y="385411"/>
                  <a:pt x="385411" y="0"/>
                  <a:pt x="860839" y="0"/>
                </a:cubicBezTo>
                <a:cubicBezTo>
                  <a:pt x="1336267" y="0"/>
                  <a:pt x="1721678" y="385411"/>
                  <a:pt x="1721678" y="860839"/>
                </a:cubicBezTo>
                <a:cubicBezTo>
                  <a:pt x="1721678" y="1336267"/>
                  <a:pt x="1336267" y="1721678"/>
                  <a:pt x="860839" y="1721678"/>
                </a:cubicBezTo>
                <a:cubicBezTo>
                  <a:pt x="385411" y="1721678"/>
                  <a:pt x="0" y="1336267"/>
                  <a:pt x="0" y="860839"/>
                </a:cubicBezTo>
                <a:close/>
              </a:path>
            </a:pathLst>
          </a:cu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tx1"/>
          </a:fontRef>
        </p:style>
        <p:txBody>
          <a:bodyPr spcFirstLastPara="0" vert="horz" wrap="square" lIns="267374" tIns="267374" rIns="267374" bIns="267374" numCol="1" spcCol="1270" anchor="ctr" anchorCtr="0">
            <a:noAutofit/>
          </a:bodyPr>
          <a:lstStyle/>
          <a:p>
            <a:pPr lvl="0" algn="ctr" defTabSz="533400">
              <a:lnSpc>
                <a:spcPct val="90000"/>
              </a:lnSpc>
              <a:spcBef>
                <a:spcPct val="0"/>
              </a:spcBef>
              <a:spcAft>
                <a:spcPct val="35000"/>
              </a:spcAft>
            </a:pPr>
            <a:r>
              <a:rPr lang="de-DE" sz="1200" b="1" kern="1200" dirty="0">
                <a:solidFill>
                  <a:schemeClr val="bg1"/>
                </a:solidFill>
              </a:rPr>
              <a:t>Design</a:t>
            </a:r>
          </a:p>
        </p:txBody>
      </p:sp>
      <p:sp>
        <p:nvSpPr>
          <p:cNvPr id="2" name="Foliennummernplatzhalter 1"/>
          <p:cNvSpPr>
            <a:spLocks noGrp="1"/>
          </p:cNvSpPr>
          <p:nvPr>
            <p:ph type="sldNum" sz="quarter" idx="12"/>
          </p:nvPr>
        </p:nvSpPr>
        <p:spPr/>
        <p:txBody>
          <a:bodyPr/>
          <a:lstStyle/>
          <a:p>
            <a:fld id="{2C03746F-B42A-474D-94FA-02D6826DE614}" type="slidenum">
              <a:rPr lang="de-DE" smtClean="0"/>
              <a:t>6</a:t>
            </a:fld>
            <a:endParaRPr lang="de-DE" dirty="0"/>
          </a:p>
        </p:txBody>
      </p:sp>
    </p:spTree>
    <p:extLst>
      <p:ext uri="{BB962C8B-B14F-4D97-AF65-F5344CB8AC3E}">
        <p14:creationId xmlns:p14="http://schemas.microsoft.com/office/powerpoint/2010/main" val="251011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74EFDAC4-4836-491A-9CD7-AFE1A17A469E}"/>
              </a:ext>
            </a:extLst>
          </p:cNvPr>
          <p:cNvSpPr>
            <a:spLocks noGrp="1"/>
          </p:cNvSpPr>
          <p:nvPr>
            <p:ph type="body" sz="quarter" idx="4294967295"/>
          </p:nvPr>
        </p:nvSpPr>
        <p:spPr>
          <a:xfrm>
            <a:off x="3368824" y="956608"/>
            <a:ext cx="3008610" cy="5496728"/>
          </a:xfrm>
        </p:spPr>
        <p:txBody>
          <a:bodyPr>
            <a:normAutofit fontScale="40000" lnSpcReduction="20000"/>
          </a:bodyPr>
          <a:lstStyle/>
          <a:p>
            <a:pPr marL="36000">
              <a:lnSpc>
                <a:spcPct val="120000"/>
              </a:lnSpc>
            </a:pPr>
            <a:r>
              <a:rPr lang="de-DE" sz="4000" b="1" dirty="0">
                <a:solidFill>
                  <a:schemeClr val="tx2"/>
                </a:solidFill>
                <a:latin typeface="Arial Narrow Bold" panose="020B0606020202030204"/>
              </a:rPr>
              <a:t>Berechenbarkeit</a:t>
            </a:r>
          </a:p>
          <a:p>
            <a:pPr marL="36000" indent="0">
              <a:lnSpc>
                <a:spcPct val="120000"/>
              </a:lnSpc>
              <a:buNone/>
            </a:pPr>
            <a:r>
              <a:rPr lang="de-DE" sz="4000" b="1" dirty="0">
                <a:solidFill>
                  <a:schemeClr val="tx2"/>
                </a:solidFill>
                <a:latin typeface="Arial Narrow Bold" panose="020B0606020202030204"/>
              </a:rPr>
              <a:t>	Komplexität der 		Verschlüsselungsfunktion 	</a:t>
            </a:r>
            <a:r>
              <a:rPr lang="de-DE" sz="4000" b="1" dirty="0" smtClean="0">
                <a:solidFill>
                  <a:schemeClr val="tx2"/>
                </a:solidFill>
                <a:latin typeface="Arial Narrow Bold" panose="020B0606020202030204"/>
              </a:rPr>
              <a:t>(z.B</a:t>
            </a:r>
            <a:r>
              <a:rPr lang="de-DE" sz="4000" b="1" dirty="0">
                <a:solidFill>
                  <a:schemeClr val="tx2"/>
                </a:solidFill>
                <a:latin typeface="Arial Narrow Bold" panose="020B0606020202030204"/>
              </a:rPr>
              <a:t>. O-Notation)</a:t>
            </a:r>
          </a:p>
          <a:p>
            <a:pPr marL="36000">
              <a:lnSpc>
                <a:spcPct val="120000"/>
              </a:lnSpc>
            </a:pPr>
            <a:r>
              <a:rPr lang="de-DE" sz="4000" b="1" dirty="0">
                <a:solidFill>
                  <a:schemeClr val="tx2"/>
                </a:solidFill>
                <a:latin typeface="Arial Narrow Bold" panose="020B0606020202030204"/>
              </a:rPr>
              <a:t>Kommunikation</a:t>
            </a:r>
          </a:p>
          <a:p>
            <a:pPr marL="36000" indent="0">
              <a:lnSpc>
                <a:spcPct val="120000"/>
              </a:lnSpc>
              <a:buNone/>
            </a:pPr>
            <a:r>
              <a:rPr lang="de-DE" sz="4000" b="1" dirty="0">
                <a:solidFill>
                  <a:schemeClr val="tx2"/>
                </a:solidFill>
                <a:latin typeface="Arial Narrow Bold" panose="020B0606020202030204"/>
              </a:rPr>
              <a:t>	Geheimhaltung	</a:t>
            </a:r>
            <a:r>
              <a:rPr lang="de-DE" sz="4000" b="1" dirty="0" smtClean="0">
                <a:solidFill>
                  <a:schemeClr val="tx2"/>
                </a:solidFill>
                <a:latin typeface="Arial Narrow Bold" panose="020B0606020202030204"/>
              </a:rPr>
              <a:t>Authentifizierung  	Verschlüsselter Kanal / 	Tunnel</a:t>
            </a:r>
            <a:endParaRPr lang="de-DE" sz="4000" b="1" dirty="0">
              <a:solidFill>
                <a:schemeClr val="tx2"/>
              </a:solidFill>
              <a:latin typeface="Arial Narrow Bold" panose="020B0606020202030204"/>
            </a:endParaRPr>
          </a:p>
          <a:p>
            <a:pPr marL="36000">
              <a:lnSpc>
                <a:spcPct val="120000"/>
              </a:lnSpc>
            </a:pPr>
            <a:r>
              <a:rPr lang="de-DE" sz="4000" b="1" dirty="0">
                <a:solidFill>
                  <a:schemeClr val="tx2"/>
                </a:solidFill>
                <a:latin typeface="Arial Narrow Bold" panose="020B0606020202030204"/>
              </a:rPr>
              <a:t>Koordination</a:t>
            </a:r>
          </a:p>
          <a:p>
            <a:pPr marL="36000" indent="0">
              <a:lnSpc>
                <a:spcPct val="120000"/>
              </a:lnSpc>
              <a:buNone/>
            </a:pPr>
            <a:r>
              <a:rPr lang="de-DE" sz="4000" b="1" dirty="0">
                <a:solidFill>
                  <a:schemeClr val="tx2"/>
                </a:solidFill>
                <a:latin typeface="Arial Narrow Bold" panose="020B0606020202030204"/>
              </a:rPr>
              <a:t>	Schlüsselverteilungs-	</a:t>
            </a:r>
            <a:r>
              <a:rPr lang="de-DE" sz="4000" b="1" dirty="0" err="1">
                <a:solidFill>
                  <a:schemeClr val="tx2"/>
                </a:solidFill>
                <a:latin typeface="Arial Narrow Bold" panose="020B0606020202030204"/>
              </a:rPr>
              <a:t>protokoll</a:t>
            </a:r>
            <a:endParaRPr lang="de-DE" sz="4000" b="1" dirty="0">
              <a:solidFill>
                <a:schemeClr val="tx2"/>
              </a:solidFill>
              <a:latin typeface="Arial Narrow Bold" panose="020B0606020202030204"/>
            </a:endParaRPr>
          </a:p>
          <a:p>
            <a:pPr marL="36000">
              <a:lnSpc>
                <a:spcPct val="120000"/>
              </a:lnSpc>
            </a:pPr>
            <a:r>
              <a:rPr lang="de-DE" sz="4000" b="1" dirty="0">
                <a:solidFill>
                  <a:schemeClr val="tx2"/>
                </a:solidFill>
                <a:latin typeface="Arial Narrow Bold" panose="020B0606020202030204"/>
              </a:rPr>
              <a:t>Wiederabruf		</a:t>
            </a:r>
          </a:p>
          <a:p>
            <a:pPr marL="36000" indent="0">
              <a:lnSpc>
                <a:spcPct val="120000"/>
              </a:lnSpc>
              <a:buNone/>
            </a:pPr>
            <a:r>
              <a:rPr lang="de-DE" sz="4000" b="1" dirty="0">
                <a:solidFill>
                  <a:schemeClr val="tx2"/>
                </a:solidFill>
                <a:latin typeface="Arial Narrow Bold" panose="020B0606020202030204"/>
              </a:rPr>
              <a:t>	Multilevel </a:t>
            </a:r>
            <a:r>
              <a:rPr lang="de-DE" sz="4000" b="1" dirty="0" err="1" smtClean="0">
                <a:solidFill>
                  <a:schemeClr val="tx2"/>
                </a:solidFill>
                <a:latin typeface="Arial Narrow Bold" panose="020B0606020202030204"/>
              </a:rPr>
              <a:t>security</a:t>
            </a:r>
            <a:r>
              <a:rPr lang="de-DE" sz="4000" b="1" dirty="0" smtClean="0">
                <a:solidFill>
                  <a:schemeClr val="tx2"/>
                </a:solidFill>
                <a:latin typeface="Arial Narrow Bold" panose="020B0606020202030204"/>
              </a:rPr>
              <a:t> 	Referenzmonitor</a:t>
            </a:r>
            <a:endParaRPr lang="de-DE" sz="4000" b="1" dirty="0">
              <a:solidFill>
                <a:schemeClr val="tx2"/>
              </a:solidFill>
              <a:latin typeface="Arial Narrow Bold" panose="020B0606020202030204"/>
            </a:endParaRPr>
          </a:p>
          <a:p>
            <a:pPr marL="36000" indent="0">
              <a:buNone/>
            </a:pPr>
            <a:r>
              <a:rPr lang="de-DE" sz="1200" dirty="0">
                <a:solidFill>
                  <a:schemeClr val="tx2"/>
                </a:solidFill>
                <a:latin typeface="Arial Narrow Bold" panose="020B0606020202030204"/>
              </a:rPr>
              <a:t>		</a:t>
            </a:r>
          </a:p>
          <a:p>
            <a:pPr marL="36000"/>
            <a:endParaRPr lang="de-DE" sz="2000" dirty="0">
              <a:solidFill>
                <a:schemeClr val="tx2"/>
              </a:solidFill>
              <a:latin typeface="Arial Narrow Bold" panose="020B0606020202030204"/>
            </a:endParaRPr>
          </a:p>
        </p:txBody>
      </p:sp>
      <p:sp>
        <p:nvSpPr>
          <p:cNvPr id="5" name="Textplatzhalter 4">
            <a:extLst>
              <a:ext uri="{FF2B5EF4-FFF2-40B4-BE49-F238E27FC236}">
                <a16:creationId xmlns:a16="http://schemas.microsoft.com/office/drawing/2014/main" id="{1A1832CA-8771-4482-9EF0-5BDB058ECC53}"/>
              </a:ext>
            </a:extLst>
          </p:cNvPr>
          <p:cNvSpPr>
            <a:spLocks noGrp="1"/>
          </p:cNvSpPr>
          <p:nvPr>
            <p:ph type="body" sz="quarter" idx="4294967295"/>
          </p:nvPr>
        </p:nvSpPr>
        <p:spPr>
          <a:xfrm>
            <a:off x="255850" y="956608"/>
            <a:ext cx="2808312" cy="433388"/>
          </a:xfrm>
        </p:spPr>
        <p:txBody>
          <a:bodyPr>
            <a:normAutofit/>
          </a:bodyPr>
          <a:lstStyle/>
          <a:p>
            <a:pPr marL="0" indent="0" algn="ctr">
              <a:buNone/>
            </a:pPr>
            <a:r>
              <a:rPr lang="de-DE" sz="1400" b="1" u="sng" dirty="0" smtClean="0">
                <a:solidFill>
                  <a:schemeClr val="tx2"/>
                </a:solidFill>
                <a:latin typeface="Arial Narrow Bold" panose="020B0606020202030204"/>
              </a:rPr>
              <a:t>Beispiel  - Informationssicherheit</a:t>
            </a:r>
            <a:endParaRPr lang="de-DE" sz="1400" b="1" u="sng" dirty="0">
              <a:solidFill>
                <a:schemeClr val="tx2"/>
              </a:solidFill>
              <a:latin typeface="Arial Narrow Bold" panose="020B0606020202030204"/>
            </a:endParaRPr>
          </a:p>
        </p:txBody>
      </p:sp>
      <p:graphicFrame>
        <p:nvGraphicFramePr>
          <p:cNvPr id="34" name="Diagramm 33">
            <a:extLst>
              <a:ext uri="{FF2B5EF4-FFF2-40B4-BE49-F238E27FC236}">
                <a16:creationId xmlns:a16="http://schemas.microsoft.com/office/drawing/2014/main" id="{96BF9AE9-0FFF-49C7-BA5C-895D339F0AE4}"/>
              </a:ext>
            </a:extLst>
          </p:cNvPr>
          <p:cNvGraphicFramePr/>
          <p:nvPr>
            <p:extLst>
              <p:ext uri="{D42A27DB-BD31-4B8C-83A1-F6EECF244321}">
                <p14:modId xmlns:p14="http://schemas.microsoft.com/office/powerpoint/2010/main" val="605973348"/>
              </p:ext>
            </p:extLst>
          </p:nvPr>
        </p:nvGraphicFramePr>
        <p:xfrm>
          <a:off x="-159568" y="1298541"/>
          <a:ext cx="3639148" cy="2914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platzhalter 5"/>
          <p:cNvSpPr>
            <a:spLocks noGrp="1"/>
          </p:cNvSpPr>
          <p:nvPr>
            <p:ph type="body" sz="quarter" idx="15"/>
          </p:nvPr>
        </p:nvSpPr>
        <p:spPr>
          <a:xfrm>
            <a:off x="311287" y="0"/>
            <a:ext cx="9283435" cy="825500"/>
          </a:xfrm>
        </p:spPr>
        <p:txBody>
          <a:bodyPr/>
          <a:lstStyle/>
          <a:p>
            <a:pPr algn="ctr"/>
            <a:r>
              <a:rPr lang="de-DE" sz="2800" dirty="0"/>
              <a:t>Die 7 </a:t>
            </a:r>
            <a:r>
              <a:rPr lang="de-DE" sz="2800"/>
              <a:t>großen </a:t>
            </a:r>
            <a:r>
              <a:rPr lang="de-DE" sz="2800" smtClean="0"/>
              <a:t>Prinzipien </a:t>
            </a:r>
            <a:r>
              <a:rPr lang="de-DE" sz="2800" dirty="0"/>
              <a:t>der Informatik</a:t>
            </a:r>
          </a:p>
        </p:txBody>
      </p:sp>
      <p:sp>
        <p:nvSpPr>
          <p:cNvPr id="36" name="Rechteck 35"/>
          <p:cNvSpPr/>
          <p:nvPr/>
        </p:nvSpPr>
        <p:spPr>
          <a:xfrm>
            <a:off x="6377434" y="943122"/>
            <a:ext cx="3312368" cy="5244513"/>
          </a:xfrm>
          <a:prstGeom prst="rect">
            <a:avLst/>
          </a:prstGeom>
        </p:spPr>
        <p:txBody>
          <a:bodyPr wrap="square">
            <a:spAutoFit/>
          </a:bodyPr>
          <a:lstStyle/>
          <a:p>
            <a:pPr marL="36000" indent="-108000" defTabSz="685800">
              <a:spcAft>
                <a:spcPts val="1013"/>
              </a:spcAft>
              <a:buClr>
                <a:schemeClr val="tx2"/>
              </a:buClr>
              <a:buFont typeface="Wingdings" pitchFamily="2" charset="2"/>
              <a:buChar char="§"/>
            </a:pPr>
            <a:r>
              <a:rPr lang="de-DE" sz="1600" b="1" dirty="0">
                <a:solidFill>
                  <a:schemeClr val="tx2"/>
                </a:solidFill>
                <a:latin typeface="Arial Narrow Bold" panose="020B0606020202030204"/>
              </a:rPr>
              <a:t>Automation</a:t>
            </a:r>
          </a:p>
          <a:p>
            <a:pPr defTabSz="685800">
              <a:lnSpc>
                <a:spcPct val="120000"/>
              </a:lnSpc>
              <a:spcAft>
                <a:spcPts val="1013"/>
              </a:spcAft>
              <a:buClr>
                <a:schemeClr val="tx2"/>
              </a:buClr>
            </a:pPr>
            <a:r>
              <a:rPr lang="de-DE" sz="1600" b="1" dirty="0">
                <a:solidFill>
                  <a:schemeClr val="tx2"/>
                </a:solidFill>
                <a:latin typeface="Arial Narrow Bold" panose="020B0606020202030204"/>
              </a:rPr>
              <a:t>	Intrusion-</a:t>
            </a:r>
            <a:r>
              <a:rPr lang="de-DE" sz="1600" b="1" dirty="0" err="1">
                <a:solidFill>
                  <a:schemeClr val="tx2"/>
                </a:solidFill>
                <a:latin typeface="Arial Narrow Bold" panose="020B0606020202030204"/>
              </a:rPr>
              <a:t>Detection</a:t>
            </a:r>
            <a:r>
              <a:rPr lang="de-DE" sz="1600" b="1" dirty="0">
                <a:solidFill>
                  <a:schemeClr val="tx2"/>
                </a:solidFill>
                <a:latin typeface="Arial Narrow Bold" panose="020B0606020202030204"/>
              </a:rPr>
              <a:t>-System 	(IDS)	</a:t>
            </a:r>
            <a:r>
              <a:rPr lang="de-DE" sz="1600" b="1" dirty="0" smtClean="0">
                <a:solidFill>
                  <a:schemeClr val="tx2"/>
                </a:solidFill>
                <a:latin typeface="Arial Narrow Bold" panose="020B0606020202030204"/>
              </a:rPr>
              <a:t>                       	Intrusion-</a:t>
            </a:r>
            <a:r>
              <a:rPr lang="de-DE" sz="1600" b="1" dirty="0" err="1" smtClean="0">
                <a:solidFill>
                  <a:schemeClr val="tx2"/>
                </a:solidFill>
                <a:latin typeface="Arial Narrow Bold" panose="020B0606020202030204"/>
              </a:rPr>
              <a:t>Prevention</a:t>
            </a:r>
            <a:r>
              <a:rPr lang="de-DE" sz="1600" b="1" dirty="0" smtClean="0">
                <a:solidFill>
                  <a:schemeClr val="tx2"/>
                </a:solidFill>
                <a:latin typeface="Arial Narrow Bold" panose="020B0606020202030204"/>
              </a:rPr>
              <a:t>-System </a:t>
            </a:r>
            <a:r>
              <a:rPr lang="de-DE" sz="1600" b="1" dirty="0">
                <a:solidFill>
                  <a:schemeClr val="tx2"/>
                </a:solidFill>
                <a:latin typeface="Arial Narrow Bold" panose="020B0606020202030204"/>
              </a:rPr>
              <a:t>	(</a:t>
            </a:r>
            <a:r>
              <a:rPr lang="de-DE" sz="1600" b="1" dirty="0" smtClean="0">
                <a:solidFill>
                  <a:schemeClr val="tx2"/>
                </a:solidFill>
                <a:latin typeface="Arial Narrow Bold" panose="020B0606020202030204"/>
              </a:rPr>
              <a:t>IPS)                      	Biometrische </a:t>
            </a:r>
            <a:r>
              <a:rPr lang="de-DE" sz="1600" b="1" dirty="0">
                <a:solidFill>
                  <a:schemeClr val="tx2"/>
                </a:solidFill>
                <a:latin typeface="Arial Narrow Bold" panose="020B0606020202030204"/>
              </a:rPr>
              <a:t>Identifizierung</a:t>
            </a:r>
          </a:p>
          <a:p>
            <a:pPr marL="36000" indent="-108000" defTabSz="685800">
              <a:lnSpc>
                <a:spcPct val="120000"/>
              </a:lnSpc>
              <a:spcAft>
                <a:spcPts val="1013"/>
              </a:spcAft>
              <a:buClr>
                <a:schemeClr val="tx2"/>
              </a:buClr>
              <a:buFont typeface="Wingdings" pitchFamily="2" charset="2"/>
              <a:buChar char="§"/>
            </a:pPr>
            <a:r>
              <a:rPr lang="de-DE" sz="1600" b="1" dirty="0">
                <a:solidFill>
                  <a:schemeClr val="tx2"/>
                </a:solidFill>
                <a:latin typeface="Arial Narrow Bold" panose="020B0606020202030204"/>
              </a:rPr>
              <a:t>Evaluation</a:t>
            </a:r>
          </a:p>
          <a:p>
            <a:pPr defTabSz="685800">
              <a:lnSpc>
                <a:spcPct val="120000"/>
              </a:lnSpc>
              <a:spcAft>
                <a:spcPts val="1013"/>
              </a:spcAft>
              <a:buClr>
                <a:schemeClr val="tx2"/>
              </a:buClr>
            </a:pPr>
            <a:r>
              <a:rPr lang="de-DE" sz="1600" b="1" dirty="0">
                <a:solidFill>
                  <a:schemeClr val="tx2"/>
                </a:solidFill>
                <a:latin typeface="Arial Narrow Bold" panose="020B0606020202030204"/>
              </a:rPr>
              <a:t>	</a:t>
            </a:r>
            <a:r>
              <a:rPr lang="de-DE" sz="1600" b="1" dirty="0" smtClean="0">
                <a:solidFill>
                  <a:schemeClr val="tx2"/>
                </a:solidFill>
                <a:latin typeface="Arial Narrow Bold" panose="020B0606020202030204"/>
              </a:rPr>
              <a:t>Leistungsfähigkeit </a:t>
            </a:r>
            <a:r>
              <a:rPr lang="de-DE" sz="1600" b="1" dirty="0">
                <a:solidFill>
                  <a:schemeClr val="tx2"/>
                </a:solidFill>
                <a:latin typeface="Arial Narrow Bold" panose="020B0606020202030204"/>
              </a:rPr>
              <a:t>der </a:t>
            </a:r>
            <a:r>
              <a:rPr lang="de-DE" sz="1600" b="1" dirty="0" smtClean="0">
                <a:solidFill>
                  <a:schemeClr val="tx2"/>
                </a:solidFill>
                <a:latin typeface="Arial Narrow Bold" panose="020B0606020202030204"/>
              </a:rPr>
              <a:t>	eingesetzten </a:t>
            </a:r>
            <a:r>
              <a:rPr lang="de-DE" sz="1600" b="1" dirty="0">
                <a:solidFill>
                  <a:schemeClr val="tx2"/>
                </a:solidFill>
                <a:latin typeface="Arial Narrow Bold" panose="020B0606020202030204"/>
              </a:rPr>
              <a:t>Protokolle </a:t>
            </a:r>
            <a:r>
              <a:rPr lang="de-DE" sz="1600" b="1" dirty="0" smtClean="0">
                <a:solidFill>
                  <a:schemeClr val="tx2"/>
                </a:solidFill>
                <a:latin typeface="Arial Narrow Bold" panose="020B0606020202030204"/>
              </a:rPr>
              <a:t>unter 	verschiedenen Lasten</a:t>
            </a:r>
            <a:endParaRPr lang="de-DE" sz="1600" b="1" dirty="0">
              <a:solidFill>
                <a:schemeClr val="tx2"/>
              </a:solidFill>
              <a:latin typeface="Arial Narrow Bold" panose="020B0606020202030204"/>
            </a:endParaRPr>
          </a:p>
          <a:p>
            <a:pPr marL="108000" indent="-108000" defTabSz="685800">
              <a:lnSpc>
                <a:spcPct val="120000"/>
              </a:lnSpc>
              <a:spcAft>
                <a:spcPts val="1013"/>
              </a:spcAft>
              <a:buClr>
                <a:schemeClr val="tx2"/>
              </a:buClr>
              <a:buFont typeface="Wingdings" pitchFamily="2" charset="2"/>
              <a:buChar char="§"/>
            </a:pPr>
            <a:r>
              <a:rPr lang="de-DE" sz="1600" b="1" dirty="0">
                <a:solidFill>
                  <a:schemeClr val="tx2"/>
                </a:solidFill>
                <a:latin typeface="Arial Narrow Bold" panose="020B0606020202030204"/>
              </a:rPr>
              <a:t>Design</a:t>
            </a:r>
          </a:p>
          <a:p>
            <a:pPr defTabSz="685800">
              <a:lnSpc>
                <a:spcPct val="120000"/>
              </a:lnSpc>
              <a:spcAft>
                <a:spcPts val="1013"/>
              </a:spcAft>
              <a:buClr>
                <a:schemeClr val="tx2"/>
              </a:buClr>
            </a:pPr>
            <a:r>
              <a:rPr lang="de-DE" sz="1600" b="1" dirty="0">
                <a:solidFill>
                  <a:schemeClr val="tx2"/>
                </a:solidFill>
                <a:latin typeface="Arial Narrow Bold" panose="020B0606020202030204"/>
              </a:rPr>
              <a:t>	</a:t>
            </a:r>
            <a:r>
              <a:rPr lang="de-DE" sz="1600" b="1" dirty="0" smtClean="0">
                <a:solidFill>
                  <a:schemeClr val="tx2"/>
                </a:solidFill>
                <a:latin typeface="Arial Narrow Bold" panose="020B0606020202030204"/>
              </a:rPr>
              <a:t>Ende-zu-Ende                	Virtuelle Maschinen       	</a:t>
            </a:r>
            <a:r>
              <a:rPr lang="de-DE" sz="1600" b="1" dirty="0" err="1" smtClean="0">
                <a:solidFill>
                  <a:schemeClr val="tx2"/>
                </a:solidFill>
                <a:latin typeface="Arial Narrow Bold" panose="020B0606020202030204"/>
              </a:rPr>
              <a:t>Layered</a:t>
            </a:r>
            <a:r>
              <a:rPr lang="de-DE" sz="1600" b="1" dirty="0" smtClean="0">
                <a:solidFill>
                  <a:schemeClr val="tx2"/>
                </a:solidFill>
                <a:latin typeface="Arial Narrow Bold" panose="020B0606020202030204"/>
              </a:rPr>
              <a:t> </a:t>
            </a:r>
            <a:r>
              <a:rPr lang="de-DE" sz="1600" b="1" dirty="0" err="1">
                <a:solidFill>
                  <a:schemeClr val="tx2"/>
                </a:solidFill>
                <a:latin typeface="Arial Narrow Bold" panose="020B0606020202030204"/>
              </a:rPr>
              <a:t>functions</a:t>
            </a:r>
            <a:r>
              <a:rPr lang="de-DE" sz="1600" b="1" dirty="0">
                <a:solidFill>
                  <a:schemeClr val="tx2"/>
                </a:solidFill>
                <a:latin typeface="Arial Narrow Bold" panose="020B0606020202030204"/>
              </a:rPr>
              <a:t> </a:t>
            </a:r>
            <a:r>
              <a:rPr lang="de-DE" sz="1600" b="1" dirty="0" smtClean="0">
                <a:solidFill>
                  <a:schemeClr val="tx2"/>
                </a:solidFill>
                <a:latin typeface="Arial Narrow Bold" panose="020B0606020202030204"/>
              </a:rPr>
              <a:t>		(</a:t>
            </a:r>
            <a:r>
              <a:rPr lang="de-DE" sz="1600" b="1" dirty="0">
                <a:solidFill>
                  <a:schemeClr val="tx2"/>
                </a:solidFill>
                <a:latin typeface="Arial Narrow Bold" panose="020B0606020202030204"/>
              </a:rPr>
              <a:t>Schichtenmodelle)</a:t>
            </a:r>
          </a:p>
        </p:txBody>
      </p:sp>
      <p:sp>
        <p:nvSpPr>
          <p:cNvPr id="3" name="Foliennummernplatzhalter 2"/>
          <p:cNvSpPr>
            <a:spLocks noGrp="1"/>
          </p:cNvSpPr>
          <p:nvPr>
            <p:ph type="sldNum" sz="quarter" idx="12"/>
          </p:nvPr>
        </p:nvSpPr>
        <p:spPr/>
        <p:txBody>
          <a:bodyPr/>
          <a:lstStyle/>
          <a:p>
            <a:fld id="{2C03746F-B42A-474D-94FA-02D6826DE614}" type="slidenum">
              <a:rPr lang="de-DE" smtClean="0"/>
              <a:t>7</a:t>
            </a:fld>
            <a:endParaRPr lang="de-DE" dirty="0"/>
          </a:p>
        </p:txBody>
      </p:sp>
    </p:spTree>
    <p:extLst>
      <p:ext uri="{BB962C8B-B14F-4D97-AF65-F5344CB8AC3E}">
        <p14:creationId xmlns:p14="http://schemas.microsoft.com/office/powerpoint/2010/main" val="188016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xEl>
                                              <p:pRg st="0" end="0"/>
                                            </p:txEl>
                                          </p:spTgt>
                                        </p:tgtEl>
                                        <p:attrNameLst>
                                          <p:attrName>style.visibility</p:attrName>
                                        </p:attrNameLst>
                                      </p:cBhvr>
                                      <p:to>
                                        <p:strVal val="visible"/>
                                      </p:to>
                                    </p:set>
                                    <p:animEffect transition="in" filter="fade">
                                      <p:cBhvr>
                                        <p:cTn id="19" dur="500"/>
                                        <p:tgtEl>
                                          <p:spTgt spid="36">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xEl>
                                              <p:pRg st="2" end="2"/>
                                            </p:txEl>
                                          </p:spTgt>
                                        </p:tgtEl>
                                        <p:attrNameLst>
                                          <p:attrName>style.visibility</p:attrName>
                                        </p:attrNameLst>
                                      </p:cBhvr>
                                      <p:to>
                                        <p:strVal val="visible"/>
                                      </p:to>
                                    </p:set>
                                    <p:animEffect transition="in" filter="fade">
                                      <p:cBhvr>
                                        <p:cTn id="22" dur="500"/>
                                        <p:tgtEl>
                                          <p:spTgt spid="36">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xEl>
                                              <p:pRg st="4" end="4"/>
                                            </p:txEl>
                                          </p:spTgt>
                                        </p:tgtEl>
                                        <p:attrNameLst>
                                          <p:attrName>style.visibility</p:attrName>
                                        </p:attrNameLst>
                                      </p:cBhvr>
                                      <p:to>
                                        <p:strVal val="visible"/>
                                      </p:to>
                                    </p:set>
                                    <p:animEffect transition="in" filter="fade">
                                      <p:cBhvr>
                                        <p:cTn id="25" dur="500"/>
                                        <p:tgtEl>
                                          <p:spTgt spid="3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Effect transition="in" filter="fade">
                                      <p:cBhvr>
                                        <p:cTn id="45" dur="500"/>
                                        <p:tgtEl>
                                          <p:spTgt spid="4">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6">
                                            <p:txEl>
                                              <p:pRg st="1" end="1"/>
                                            </p:txEl>
                                          </p:spTgt>
                                        </p:tgtEl>
                                        <p:attrNameLst>
                                          <p:attrName>style.visibility</p:attrName>
                                        </p:attrNameLst>
                                      </p:cBhvr>
                                      <p:to>
                                        <p:strVal val="visible"/>
                                      </p:to>
                                    </p:set>
                                    <p:animEffect transition="in" filter="fade">
                                      <p:cBhvr>
                                        <p:cTn id="50" dur="500"/>
                                        <p:tgtEl>
                                          <p:spTgt spid="36">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
                                            <p:txEl>
                                              <p:pRg st="3" end="3"/>
                                            </p:txEl>
                                          </p:spTgt>
                                        </p:tgtEl>
                                        <p:attrNameLst>
                                          <p:attrName>style.visibility</p:attrName>
                                        </p:attrNameLst>
                                      </p:cBhvr>
                                      <p:to>
                                        <p:strVal val="visible"/>
                                      </p:to>
                                    </p:set>
                                    <p:animEffect transition="in" filter="fade">
                                      <p:cBhvr>
                                        <p:cTn id="55" dur="500"/>
                                        <p:tgtEl>
                                          <p:spTgt spid="36">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6">
                                            <p:txEl>
                                              <p:pRg st="5" end="5"/>
                                            </p:txEl>
                                          </p:spTgt>
                                        </p:tgtEl>
                                        <p:attrNameLst>
                                          <p:attrName>style.visibility</p:attrName>
                                        </p:attrNameLst>
                                      </p:cBhvr>
                                      <p:to>
                                        <p:strVal val="visible"/>
                                      </p:to>
                                    </p:set>
                                    <p:animEffect transition="in" filter="fade">
                                      <p:cBhvr>
                                        <p:cTn id="60" dur="500"/>
                                        <p:tgtEl>
                                          <p:spTgt spid="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a:t>Aufgaben eines Informatikers</a:t>
            </a:r>
          </a:p>
        </p:txBody>
      </p:sp>
      <p:sp>
        <p:nvSpPr>
          <p:cNvPr id="8" name="Freihandform 7"/>
          <p:cNvSpPr/>
          <p:nvPr/>
        </p:nvSpPr>
        <p:spPr>
          <a:xfrm>
            <a:off x="704532" y="1226633"/>
            <a:ext cx="8496944" cy="1713600"/>
          </a:xfrm>
          <a:custGeom>
            <a:avLst/>
            <a:gdLst>
              <a:gd name="connsiteX0" fmla="*/ 0 w 8496944"/>
              <a:gd name="connsiteY0" fmla="*/ 0 h 1713600"/>
              <a:gd name="connsiteX1" fmla="*/ 8496944 w 8496944"/>
              <a:gd name="connsiteY1" fmla="*/ 0 h 1713600"/>
              <a:gd name="connsiteX2" fmla="*/ 8496944 w 8496944"/>
              <a:gd name="connsiteY2" fmla="*/ 1713600 h 1713600"/>
              <a:gd name="connsiteX3" fmla="*/ 0 w 8496944"/>
              <a:gd name="connsiteY3" fmla="*/ 1713600 h 1713600"/>
              <a:gd name="connsiteX4" fmla="*/ 0 w 8496944"/>
              <a:gd name="connsiteY4" fmla="*/ 0 h 171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6944" h="1713600">
                <a:moveTo>
                  <a:pt x="0" y="0"/>
                </a:moveTo>
                <a:lnTo>
                  <a:pt x="8496944" y="0"/>
                </a:lnTo>
                <a:lnTo>
                  <a:pt x="8496944" y="1713600"/>
                </a:lnTo>
                <a:lnTo>
                  <a:pt x="0" y="1713600"/>
                </a:lnTo>
                <a:lnTo>
                  <a:pt x="0" y="0"/>
                </a:lnTo>
                <a:close/>
              </a:path>
            </a:pathLst>
          </a:custGeom>
          <a:ln>
            <a:solidFill>
              <a:schemeClr val="tx2"/>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9457" tIns="333248" rIns="659457" bIns="113792" numCol="1" spcCol="1270" anchor="t" anchorCtr="0">
            <a:noAutofit/>
          </a:bodyPr>
          <a:lstStyle/>
          <a:p>
            <a:pPr marL="171450" lvl="1" indent="-171450" algn="l" defTabSz="711200">
              <a:lnSpc>
                <a:spcPct val="90000"/>
              </a:lnSpc>
              <a:spcBef>
                <a:spcPct val="0"/>
              </a:spcBef>
              <a:spcAft>
                <a:spcPct val="15000"/>
              </a:spcAft>
              <a:buChar char="••"/>
            </a:pPr>
            <a:r>
              <a:rPr lang="de-DE" sz="1600" b="0" kern="1200" dirty="0">
                <a:effectLst>
                  <a:outerShdw blurRad="38100" dist="38100" dir="2700000" algn="tl">
                    <a:srgbClr val="000000">
                      <a:alpha val="43137"/>
                    </a:srgbClr>
                  </a:outerShdw>
                </a:effectLst>
                <a:latin typeface="Century Gothic" panose="020B0502020202020204" pitchFamily="34" charset="0"/>
              </a:rPr>
              <a:t>Verständnis von Problemen aus der Realität </a:t>
            </a:r>
            <a:r>
              <a:rPr lang="de-DE" sz="1600" b="0" kern="1200" dirty="0" smtClean="0">
                <a:effectLst>
                  <a:outerShdw blurRad="38100" dist="38100" dir="2700000" algn="tl">
                    <a:srgbClr val="000000">
                      <a:alpha val="43137"/>
                    </a:srgbClr>
                  </a:outerShdw>
                </a:effectLst>
                <a:latin typeface="Century Gothic" panose="020B0502020202020204" pitchFamily="34" charset="0"/>
              </a:rPr>
              <a:t>z.B. :</a:t>
            </a:r>
            <a:endParaRPr lang="de-DE" sz="1600" b="0" kern="1200" dirty="0">
              <a:effectLst>
                <a:outerShdw blurRad="38100" dist="38100" dir="2700000" algn="tl">
                  <a:srgbClr val="000000">
                    <a:alpha val="43137"/>
                  </a:srgbClr>
                </a:outerShdw>
              </a:effectLst>
              <a:latin typeface="Century Gothic" panose="020B0502020202020204" pitchFamily="34" charset="0"/>
            </a:endParaRPr>
          </a:p>
          <a:p>
            <a:pPr marL="342900" lvl="2" indent="-171450" algn="l" defTabSz="711200">
              <a:lnSpc>
                <a:spcPct val="90000"/>
              </a:lnSpc>
              <a:spcBef>
                <a:spcPct val="0"/>
              </a:spcBef>
              <a:spcAft>
                <a:spcPct val="15000"/>
              </a:spcAft>
              <a:buFont typeface="Courier New" panose="02070309020205020404" pitchFamily="49" charset="0"/>
              <a:buChar char="••"/>
            </a:pPr>
            <a:r>
              <a:rPr lang="de-DE" sz="1600" b="0" kern="1200" dirty="0" smtClean="0">
                <a:effectLst>
                  <a:outerShdw blurRad="38100" dist="38100" dir="2700000" algn="tl">
                    <a:srgbClr val="000000">
                      <a:alpha val="43137"/>
                    </a:srgbClr>
                  </a:outerShdw>
                </a:effectLst>
                <a:latin typeface="Century Gothic" panose="020B0502020202020204" pitchFamily="34" charset="0"/>
              </a:rPr>
              <a:t> soziales </a:t>
            </a:r>
            <a:r>
              <a:rPr lang="de-DE" sz="1600" b="0" kern="1200" dirty="0">
                <a:effectLst>
                  <a:outerShdw blurRad="38100" dist="38100" dir="2700000" algn="tl">
                    <a:srgbClr val="000000">
                      <a:alpha val="43137"/>
                    </a:srgbClr>
                  </a:outerShdw>
                </a:effectLst>
                <a:latin typeface="Century Gothic" panose="020B0502020202020204" pitchFamily="34" charset="0"/>
              </a:rPr>
              <a:t>System(eine Versicherungsgesellschaft</a:t>
            </a:r>
            <a:r>
              <a:rPr lang="de-DE" sz="1600" b="0" kern="1200" dirty="0" smtClean="0">
                <a:effectLst>
                  <a:outerShdw blurRad="38100" dist="38100" dir="2700000" algn="tl">
                    <a:srgbClr val="000000">
                      <a:alpha val="43137"/>
                    </a:srgbClr>
                  </a:outerShdw>
                </a:effectLst>
                <a:latin typeface="Century Gothic" panose="020B0502020202020204" pitchFamily="34" charset="0"/>
              </a:rPr>
              <a:t>),</a:t>
            </a:r>
            <a:endParaRPr lang="de-DE" sz="1600" b="0" kern="1200" dirty="0">
              <a:effectLst>
                <a:outerShdw blurRad="38100" dist="38100" dir="2700000" algn="tl">
                  <a:srgbClr val="000000">
                    <a:alpha val="43137"/>
                  </a:srgbClr>
                </a:outerShdw>
              </a:effectLst>
              <a:latin typeface="Century Gothic" panose="020B0502020202020204" pitchFamily="34" charset="0"/>
            </a:endParaRPr>
          </a:p>
          <a:p>
            <a:pPr marL="342900" lvl="2" indent="-171450" algn="l" defTabSz="711200">
              <a:lnSpc>
                <a:spcPct val="90000"/>
              </a:lnSpc>
              <a:spcBef>
                <a:spcPct val="0"/>
              </a:spcBef>
              <a:spcAft>
                <a:spcPct val="15000"/>
              </a:spcAft>
              <a:buFont typeface="Courier New" panose="02070309020205020404" pitchFamily="49" charset="0"/>
              <a:buChar char="••"/>
            </a:pPr>
            <a:r>
              <a:rPr lang="de-DE" sz="1600" b="0" kern="1200" dirty="0" smtClean="0">
                <a:effectLst>
                  <a:outerShdw blurRad="38100" dist="38100" dir="2700000" algn="tl">
                    <a:srgbClr val="000000">
                      <a:alpha val="43137"/>
                    </a:srgbClr>
                  </a:outerShdw>
                </a:effectLst>
                <a:latin typeface="Century Gothic" panose="020B0502020202020204" pitchFamily="34" charset="0"/>
              </a:rPr>
              <a:t> physikalisches </a:t>
            </a:r>
            <a:r>
              <a:rPr lang="de-DE" sz="1600" b="0" kern="1200" dirty="0">
                <a:effectLst>
                  <a:outerShdw blurRad="38100" dist="38100" dir="2700000" algn="tl">
                    <a:srgbClr val="000000">
                      <a:alpha val="43137"/>
                    </a:srgbClr>
                  </a:outerShdw>
                </a:effectLst>
                <a:latin typeface="Century Gothic" panose="020B0502020202020204" pitchFamily="34" charset="0"/>
              </a:rPr>
              <a:t>System (Erde, Universum</a:t>
            </a:r>
            <a:r>
              <a:rPr lang="de-DE" sz="1600" b="0" kern="1200" dirty="0" smtClean="0">
                <a:effectLst>
                  <a:outerShdw blurRad="38100" dist="38100" dir="2700000" algn="tl">
                    <a:srgbClr val="000000">
                      <a:alpha val="43137"/>
                    </a:srgbClr>
                  </a:outerShdw>
                </a:effectLst>
                <a:latin typeface="Century Gothic" panose="020B0502020202020204" pitchFamily="34" charset="0"/>
              </a:rPr>
              <a:t>),</a:t>
            </a:r>
            <a:endParaRPr lang="de-DE" sz="1600" b="0" kern="1200" dirty="0">
              <a:effectLst>
                <a:outerShdw blurRad="38100" dist="38100" dir="2700000" algn="tl">
                  <a:srgbClr val="000000">
                    <a:alpha val="43137"/>
                  </a:srgbClr>
                </a:outerShdw>
              </a:effectLst>
              <a:latin typeface="Century Gothic" panose="020B0502020202020204" pitchFamily="34" charset="0"/>
            </a:endParaRPr>
          </a:p>
          <a:p>
            <a:pPr marL="342900" lvl="2" indent="-171450" algn="l" defTabSz="711200">
              <a:lnSpc>
                <a:spcPct val="90000"/>
              </a:lnSpc>
              <a:spcBef>
                <a:spcPct val="0"/>
              </a:spcBef>
              <a:spcAft>
                <a:spcPct val="15000"/>
              </a:spcAft>
              <a:buFont typeface="Courier New" panose="02070309020205020404" pitchFamily="49" charset="0"/>
              <a:buChar char="••"/>
            </a:pPr>
            <a:r>
              <a:rPr lang="de-DE" sz="1600" dirty="0" smtClean="0">
                <a:effectLst>
                  <a:outerShdw blurRad="38100" dist="38100" dir="2700000" algn="tl">
                    <a:srgbClr val="000000">
                      <a:alpha val="43137"/>
                    </a:srgbClr>
                  </a:outerShdw>
                </a:effectLst>
                <a:latin typeface="Century Gothic" panose="020B0502020202020204" pitchFamily="34" charset="0"/>
              </a:rPr>
              <a:t> k</a:t>
            </a:r>
            <a:r>
              <a:rPr lang="de-DE" sz="1600" b="0" kern="1200" dirty="0" smtClean="0">
                <a:effectLst>
                  <a:outerShdw blurRad="38100" dist="38100" dir="2700000" algn="tl">
                    <a:srgbClr val="000000">
                      <a:alpha val="43137"/>
                    </a:srgbClr>
                  </a:outerShdw>
                </a:effectLst>
                <a:latin typeface="Century Gothic" panose="020B0502020202020204" pitchFamily="34" charset="0"/>
              </a:rPr>
              <a:t>ünstliches </a:t>
            </a:r>
            <a:r>
              <a:rPr lang="de-DE" sz="1600" b="0" kern="1200" dirty="0">
                <a:effectLst>
                  <a:outerShdw blurRad="38100" dist="38100" dir="2700000" algn="tl">
                    <a:srgbClr val="000000">
                      <a:alpha val="43137"/>
                    </a:srgbClr>
                  </a:outerShdw>
                </a:effectLst>
                <a:latin typeface="Century Gothic" panose="020B0502020202020204" pitchFamily="34" charset="0"/>
              </a:rPr>
              <a:t>System (ein System, </a:t>
            </a:r>
            <a:r>
              <a:rPr lang="de-DE" sz="1600" b="0" kern="1200" dirty="0" smtClean="0">
                <a:effectLst>
                  <a:outerShdw blurRad="38100" dist="38100" dir="2700000" algn="tl">
                    <a:srgbClr val="000000">
                      <a:alpha val="43137"/>
                    </a:srgbClr>
                  </a:outerShdw>
                </a:effectLst>
                <a:latin typeface="Century Gothic" panose="020B0502020202020204" pitchFamily="34" charset="0"/>
              </a:rPr>
              <a:t>dass </a:t>
            </a:r>
            <a:r>
              <a:rPr lang="de-DE" sz="1600" b="0" kern="1200" dirty="0">
                <a:effectLst>
                  <a:outerShdw blurRad="38100" dist="38100" dir="2700000" algn="tl">
                    <a:srgbClr val="000000">
                      <a:alpha val="43137"/>
                    </a:srgbClr>
                  </a:outerShdw>
                </a:effectLst>
                <a:latin typeface="Century Gothic" panose="020B0502020202020204" pitchFamily="34" charset="0"/>
              </a:rPr>
              <a:t>von Informatikern </a:t>
            </a:r>
            <a:r>
              <a:rPr lang="de-DE" sz="1600" b="0" kern="1200" dirty="0" smtClean="0">
                <a:effectLst>
                  <a:outerShdw blurRad="38100" dist="38100" dir="2700000" algn="tl">
                    <a:srgbClr val="000000">
                      <a:alpha val="43137"/>
                    </a:srgbClr>
                  </a:outerShdw>
                </a:effectLst>
                <a:latin typeface="Century Gothic" panose="020B0502020202020204" pitchFamily="34" charset="0"/>
              </a:rPr>
              <a:t> geschaffen </a:t>
            </a:r>
            <a:r>
              <a:rPr lang="de-DE" sz="1600" b="0" kern="1200" dirty="0">
                <a:effectLst>
                  <a:outerShdw blurRad="38100" dist="38100" dir="2700000" algn="tl">
                    <a:srgbClr val="000000">
                      <a:alpha val="43137"/>
                    </a:srgbClr>
                  </a:outerShdw>
                </a:effectLst>
                <a:latin typeface="Century Gothic" panose="020B0502020202020204" pitchFamily="34" charset="0"/>
              </a:rPr>
              <a:t>wurde</a:t>
            </a:r>
            <a:r>
              <a:rPr lang="de-DE" sz="1600" b="0" kern="1200" dirty="0" smtClean="0">
                <a:effectLst>
                  <a:outerShdw blurRad="38100" dist="38100" dir="2700000" algn="tl">
                    <a:srgbClr val="000000">
                      <a:alpha val="43137"/>
                    </a:srgbClr>
                  </a:outerShdw>
                </a:effectLst>
                <a:latin typeface="Century Gothic" panose="020B0502020202020204" pitchFamily="34" charset="0"/>
              </a:rPr>
              <a:t>).</a:t>
            </a:r>
            <a:endParaRPr lang="de-DE" sz="1600" b="0" kern="1200" dirty="0">
              <a:effectLst>
                <a:outerShdw blurRad="38100" dist="38100" dir="2700000" algn="tl">
                  <a:srgbClr val="000000">
                    <a:alpha val="43137"/>
                  </a:srgbClr>
                </a:outerShdw>
              </a:effectLst>
              <a:latin typeface="Century Gothic" panose="020B0502020202020204" pitchFamily="34" charset="0"/>
            </a:endParaRPr>
          </a:p>
        </p:txBody>
      </p:sp>
      <p:sp>
        <p:nvSpPr>
          <p:cNvPr id="9" name="Freihandform 8"/>
          <p:cNvSpPr/>
          <p:nvPr/>
        </p:nvSpPr>
        <p:spPr>
          <a:xfrm>
            <a:off x="1129379" y="990473"/>
            <a:ext cx="5947860" cy="472320"/>
          </a:xfrm>
          <a:custGeom>
            <a:avLst/>
            <a:gdLst>
              <a:gd name="connsiteX0" fmla="*/ 0 w 5947860"/>
              <a:gd name="connsiteY0" fmla="*/ 78722 h 472320"/>
              <a:gd name="connsiteX1" fmla="*/ 78722 w 5947860"/>
              <a:gd name="connsiteY1" fmla="*/ 0 h 472320"/>
              <a:gd name="connsiteX2" fmla="*/ 5869138 w 5947860"/>
              <a:gd name="connsiteY2" fmla="*/ 0 h 472320"/>
              <a:gd name="connsiteX3" fmla="*/ 5947860 w 5947860"/>
              <a:gd name="connsiteY3" fmla="*/ 78722 h 472320"/>
              <a:gd name="connsiteX4" fmla="*/ 5947860 w 5947860"/>
              <a:gd name="connsiteY4" fmla="*/ 393598 h 472320"/>
              <a:gd name="connsiteX5" fmla="*/ 5869138 w 5947860"/>
              <a:gd name="connsiteY5" fmla="*/ 472320 h 472320"/>
              <a:gd name="connsiteX6" fmla="*/ 78722 w 5947860"/>
              <a:gd name="connsiteY6" fmla="*/ 472320 h 472320"/>
              <a:gd name="connsiteX7" fmla="*/ 0 w 5947860"/>
              <a:gd name="connsiteY7" fmla="*/ 393598 h 472320"/>
              <a:gd name="connsiteX8" fmla="*/ 0 w 594786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47860" h="472320">
                <a:moveTo>
                  <a:pt x="0" y="78722"/>
                </a:moveTo>
                <a:cubicBezTo>
                  <a:pt x="0" y="35245"/>
                  <a:pt x="35245" y="0"/>
                  <a:pt x="78722" y="0"/>
                </a:cubicBezTo>
                <a:lnTo>
                  <a:pt x="5869138" y="0"/>
                </a:lnTo>
                <a:cubicBezTo>
                  <a:pt x="5912615" y="0"/>
                  <a:pt x="5947860" y="35245"/>
                  <a:pt x="5947860" y="78722"/>
                </a:cubicBezTo>
                <a:lnTo>
                  <a:pt x="5947860" y="393598"/>
                </a:lnTo>
                <a:cubicBezTo>
                  <a:pt x="5947860" y="437075"/>
                  <a:pt x="5912615" y="472320"/>
                  <a:pt x="5869138" y="472320"/>
                </a:cubicBezTo>
                <a:lnTo>
                  <a:pt x="78722" y="472320"/>
                </a:lnTo>
                <a:cubicBezTo>
                  <a:pt x="35245" y="472320"/>
                  <a:pt x="0" y="437075"/>
                  <a:pt x="0" y="393598"/>
                </a:cubicBezTo>
                <a:lnTo>
                  <a:pt x="0" y="78722"/>
                </a:lnTo>
                <a:close/>
              </a:path>
            </a:pathLst>
          </a:cu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247872" tIns="23057" rIns="247872" bIns="23057" numCol="1" spcCol="1270" anchor="ctr" anchorCtr="0">
            <a:noAutofit/>
          </a:bodyPr>
          <a:lstStyle/>
          <a:p>
            <a:pPr lvl="0" algn="l" defTabSz="711200">
              <a:lnSpc>
                <a:spcPct val="90000"/>
              </a:lnSpc>
              <a:spcBef>
                <a:spcPct val="0"/>
              </a:spcBef>
              <a:spcAft>
                <a:spcPct val="35000"/>
              </a:spcAft>
            </a:pPr>
            <a:r>
              <a:rPr lang="de-DE" sz="1600" b="1" kern="1200" dirty="0">
                <a:solidFill>
                  <a:schemeClr val="bg1"/>
                </a:solidFill>
                <a:latin typeface="Century Gothic" panose="020B0502020202020204" pitchFamily="34" charset="0"/>
              </a:rPr>
              <a:t>Analyse</a:t>
            </a:r>
          </a:p>
        </p:txBody>
      </p:sp>
      <p:sp>
        <p:nvSpPr>
          <p:cNvPr id="10" name="Freihandform 9"/>
          <p:cNvSpPr/>
          <p:nvPr/>
        </p:nvSpPr>
        <p:spPr>
          <a:xfrm>
            <a:off x="704532" y="3262794"/>
            <a:ext cx="8496944" cy="1159200"/>
          </a:xfrm>
          <a:custGeom>
            <a:avLst/>
            <a:gdLst>
              <a:gd name="connsiteX0" fmla="*/ 0 w 8496944"/>
              <a:gd name="connsiteY0" fmla="*/ 0 h 1159200"/>
              <a:gd name="connsiteX1" fmla="*/ 8496944 w 8496944"/>
              <a:gd name="connsiteY1" fmla="*/ 0 h 1159200"/>
              <a:gd name="connsiteX2" fmla="*/ 8496944 w 8496944"/>
              <a:gd name="connsiteY2" fmla="*/ 1159200 h 1159200"/>
              <a:gd name="connsiteX3" fmla="*/ 0 w 8496944"/>
              <a:gd name="connsiteY3" fmla="*/ 1159200 h 1159200"/>
              <a:gd name="connsiteX4" fmla="*/ 0 w 8496944"/>
              <a:gd name="connsiteY4" fmla="*/ 0 h 115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6944" h="1159200">
                <a:moveTo>
                  <a:pt x="0" y="0"/>
                </a:moveTo>
                <a:lnTo>
                  <a:pt x="8496944" y="0"/>
                </a:lnTo>
                <a:lnTo>
                  <a:pt x="8496944" y="1159200"/>
                </a:lnTo>
                <a:lnTo>
                  <a:pt x="0" y="1159200"/>
                </a:lnTo>
                <a:lnTo>
                  <a:pt x="0" y="0"/>
                </a:lnTo>
                <a:close/>
              </a:path>
            </a:pathLst>
          </a:custGeom>
          <a:ln>
            <a:solidFill>
              <a:schemeClr val="tx2"/>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9457" tIns="333248" rIns="659457" bIns="113792" numCol="1" spcCol="1270" anchor="t" anchorCtr="0">
            <a:noAutofit/>
          </a:bodyPr>
          <a:lstStyle/>
          <a:p>
            <a:pPr marL="171450" lvl="1" indent="-171450" algn="l" defTabSz="711200">
              <a:lnSpc>
                <a:spcPct val="90000"/>
              </a:lnSpc>
              <a:spcBef>
                <a:spcPct val="0"/>
              </a:spcBef>
              <a:spcAft>
                <a:spcPct val="15000"/>
              </a:spcAft>
              <a:buChar char="••"/>
            </a:pPr>
            <a:r>
              <a:rPr lang="de-DE" sz="1600" b="0" kern="1200" dirty="0">
                <a:effectLst>
                  <a:outerShdw blurRad="38100" dist="38100" dir="2700000" algn="tl">
                    <a:srgbClr val="000000">
                      <a:alpha val="43137"/>
                    </a:srgbClr>
                  </a:outerShdw>
                </a:effectLst>
                <a:latin typeface="Century Gothic" panose="020B0502020202020204" pitchFamily="34" charset="0"/>
              </a:rPr>
              <a:t>Systematische Entwicklung einer Lösung eines Problems</a:t>
            </a:r>
          </a:p>
          <a:p>
            <a:pPr marL="342900" lvl="2" indent="-171450" algn="l" defTabSz="711200">
              <a:lnSpc>
                <a:spcPct val="90000"/>
              </a:lnSpc>
              <a:spcBef>
                <a:spcPct val="0"/>
              </a:spcBef>
              <a:spcAft>
                <a:spcPct val="15000"/>
              </a:spcAft>
              <a:buFont typeface="Courier New" panose="02070309020205020404" pitchFamily="49" charset="0"/>
              <a:buChar char="••"/>
            </a:pPr>
            <a:r>
              <a:rPr lang="de-DE" sz="1600" b="0" kern="1200" dirty="0">
                <a:effectLst>
                  <a:outerShdw blurRad="38100" dist="38100" dir="2700000" algn="tl">
                    <a:srgbClr val="000000">
                      <a:alpha val="43137"/>
                    </a:srgbClr>
                  </a:outerShdw>
                </a:effectLst>
                <a:latin typeface="Century Gothic" panose="020B0502020202020204" pitchFamily="34" charset="0"/>
              </a:rPr>
              <a:t>Die Evaluierung und Verwendung von (</a:t>
            </a:r>
            <a:r>
              <a:rPr lang="de-DE" sz="1600" b="0" kern="1200" dirty="0" smtClean="0">
                <a:effectLst>
                  <a:outerShdw blurRad="38100" dist="38100" dir="2700000" algn="tl">
                    <a:srgbClr val="000000">
                      <a:alpha val="43137"/>
                    </a:srgbClr>
                  </a:outerShdw>
                </a:effectLst>
                <a:latin typeface="Century Gothic" panose="020B0502020202020204" pitchFamily="34" charset="0"/>
              </a:rPr>
              <a:t>existierenden und neuen</a:t>
            </a:r>
            <a:r>
              <a:rPr lang="de-DE" sz="1600" b="0" kern="1200" dirty="0">
                <a:effectLst>
                  <a:outerShdw blurRad="38100" dist="38100" dir="2700000" algn="tl">
                    <a:srgbClr val="000000">
                      <a:alpha val="43137"/>
                    </a:srgbClr>
                  </a:outerShdw>
                </a:effectLst>
                <a:latin typeface="Century Gothic" panose="020B0502020202020204" pitchFamily="34" charset="0"/>
              </a:rPr>
              <a:t>) Hardware-und Softwarebausteinen</a:t>
            </a:r>
          </a:p>
        </p:txBody>
      </p:sp>
      <p:sp>
        <p:nvSpPr>
          <p:cNvPr id="11" name="Freihandform 10"/>
          <p:cNvSpPr/>
          <p:nvPr/>
        </p:nvSpPr>
        <p:spPr>
          <a:xfrm>
            <a:off x="1129379" y="3026633"/>
            <a:ext cx="5947860" cy="472320"/>
          </a:xfrm>
          <a:custGeom>
            <a:avLst/>
            <a:gdLst>
              <a:gd name="connsiteX0" fmla="*/ 0 w 5947860"/>
              <a:gd name="connsiteY0" fmla="*/ 78722 h 472320"/>
              <a:gd name="connsiteX1" fmla="*/ 78722 w 5947860"/>
              <a:gd name="connsiteY1" fmla="*/ 0 h 472320"/>
              <a:gd name="connsiteX2" fmla="*/ 5869138 w 5947860"/>
              <a:gd name="connsiteY2" fmla="*/ 0 h 472320"/>
              <a:gd name="connsiteX3" fmla="*/ 5947860 w 5947860"/>
              <a:gd name="connsiteY3" fmla="*/ 78722 h 472320"/>
              <a:gd name="connsiteX4" fmla="*/ 5947860 w 5947860"/>
              <a:gd name="connsiteY4" fmla="*/ 393598 h 472320"/>
              <a:gd name="connsiteX5" fmla="*/ 5869138 w 5947860"/>
              <a:gd name="connsiteY5" fmla="*/ 472320 h 472320"/>
              <a:gd name="connsiteX6" fmla="*/ 78722 w 5947860"/>
              <a:gd name="connsiteY6" fmla="*/ 472320 h 472320"/>
              <a:gd name="connsiteX7" fmla="*/ 0 w 5947860"/>
              <a:gd name="connsiteY7" fmla="*/ 393598 h 472320"/>
              <a:gd name="connsiteX8" fmla="*/ 0 w 594786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47860" h="472320">
                <a:moveTo>
                  <a:pt x="0" y="78722"/>
                </a:moveTo>
                <a:cubicBezTo>
                  <a:pt x="0" y="35245"/>
                  <a:pt x="35245" y="0"/>
                  <a:pt x="78722" y="0"/>
                </a:cubicBezTo>
                <a:lnTo>
                  <a:pt x="5869138" y="0"/>
                </a:lnTo>
                <a:cubicBezTo>
                  <a:pt x="5912615" y="0"/>
                  <a:pt x="5947860" y="35245"/>
                  <a:pt x="5947860" y="78722"/>
                </a:cubicBezTo>
                <a:lnTo>
                  <a:pt x="5947860" y="393598"/>
                </a:lnTo>
                <a:cubicBezTo>
                  <a:pt x="5947860" y="437075"/>
                  <a:pt x="5912615" y="472320"/>
                  <a:pt x="5869138" y="472320"/>
                </a:cubicBezTo>
                <a:lnTo>
                  <a:pt x="78722" y="472320"/>
                </a:lnTo>
                <a:cubicBezTo>
                  <a:pt x="35245" y="472320"/>
                  <a:pt x="0" y="437075"/>
                  <a:pt x="0" y="393598"/>
                </a:cubicBezTo>
                <a:lnTo>
                  <a:pt x="0" y="78722"/>
                </a:lnTo>
                <a:close/>
              </a:path>
            </a:pathLst>
          </a:custGeom>
          <a:solidFill>
            <a:srgbClr val="7EAA9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247872" tIns="23057" rIns="247872" bIns="23057" numCol="1" spcCol="1270" anchor="ctr" anchorCtr="0">
            <a:noAutofit/>
          </a:bodyPr>
          <a:lstStyle/>
          <a:p>
            <a:pPr lvl="0" algn="l" defTabSz="711200">
              <a:lnSpc>
                <a:spcPct val="90000"/>
              </a:lnSpc>
              <a:spcBef>
                <a:spcPct val="0"/>
              </a:spcBef>
              <a:spcAft>
                <a:spcPct val="35000"/>
              </a:spcAft>
            </a:pPr>
            <a:r>
              <a:rPr lang="de-DE" sz="1600" b="1" kern="1200" dirty="0">
                <a:solidFill>
                  <a:schemeClr val="bg1"/>
                </a:solidFill>
                <a:latin typeface="Century Gothic" panose="020B0502020202020204" pitchFamily="34" charset="0"/>
              </a:rPr>
              <a:t>Synthese</a:t>
            </a:r>
          </a:p>
        </p:txBody>
      </p:sp>
      <p:sp>
        <p:nvSpPr>
          <p:cNvPr id="12" name="Freihandform 11"/>
          <p:cNvSpPr/>
          <p:nvPr/>
        </p:nvSpPr>
        <p:spPr>
          <a:xfrm>
            <a:off x="704532" y="4744554"/>
            <a:ext cx="8496944" cy="680400"/>
          </a:xfrm>
          <a:custGeom>
            <a:avLst/>
            <a:gdLst>
              <a:gd name="connsiteX0" fmla="*/ 0 w 8496944"/>
              <a:gd name="connsiteY0" fmla="*/ 0 h 680400"/>
              <a:gd name="connsiteX1" fmla="*/ 8496944 w 8496944"/>
              <a:gd name="connsiteY1" fmla="*/ 0 h 680400"/>
              <a:gd name="connsiteX2" fmla="*/ 8496944 w 8496944"/>
              <a:gd name="connsiteY2" fmla="*/ 680400 h 680400"/>
              <a:gd name="connsiteX3" fmla="*/ 0 w 8496944"/>
              <a:gd name="connsiteY3" fmla="*/ 680400 h 680400"/>
              <a:gd name="connsiteX4" fmla="*/ 0 w 8496944"/>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6944" h="680400">
                <a:moveTo>
                  <a:pt x="0" y="0"/>
                </a:moveTo>
                <a:lnTo>
                  <a:pt x="8496944" y="0"/>
                </a:lnTo>
                <a:lnTo>
                  <a:pt x="8496944" y="680400"/>
                </a:lnTo>
                <a:lnTo>
                  <a:pt x="0" y="680400"/>
                </a:lnTo>
                <a:lnTo>
                  <a:pt x="0" y="0"/>
                </a:lnTo>
                <a:close/>
              </a:path>
            </a:pathLst>
          </a:custGeom>
          <a:ln>
            <a:solidFill>
              <a:schemeClr val="tx2"/>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9457" tIns="333248" rIns="659457" bIns="113792" numCol="1" spcCol="1270" anchor="t" anchorCtr="0">
            <a:noAutofit/>
          </a:bodyPr>
          <a:lstStyle/>
          <a:p>
            <a:pPr marL="171450" lvl="1" indent="-171450" algn="l" defTabSz="711200">
              <a:lnSpc>
                <a:spcPct val="90000"/>
              </a:lnSpc>
              <a:spcBef>
                <a:spcPct val="0"/>
              </a:spcBef>
              <a:spcAft>
                <a:spcPct val="15000"/>
              </a:spcAft>
              <a:buChar char="••"/>
            </a:pPr>
            <a:r>
              <a:rPr lang="de-DE" sz="1600" b="0" kern="1200" dirty="0">
                <a:effectLst>
                  <a:outerShdw blurRad="38100" dist="38100" dir="2700000" algn="tl">
                    <a:srgbClr val="000000">
                      <a:alpha val="43137"/>
                    </a:srgbClr>
                  </a:outerShdw>
                </a:effectLst>
                <a:latin typeface="Century Gothic" panose="020B0502020202020204" pitchFamily="34" charset="0"/>
              </a:rPr>
              <a:t>Konstruktion </a:t>
            </a:r>
            <a:r>
              <a:rPr lang="de-DE" sz="1600" b="0" kern="1200" dirty="0" smtClean="0">
                <a:effectLst>
                  <a:outerShdw blurRad="38100" dist="38100" dir="2700000" algn="tl">
                    <a:srgbClr val="000000">
                      <a:alpha val="43137"/>
                    </a:srgbClr>
                  </a:outerShdw>
                </a:effectLst>
                <a:latin typeface="Century Gothic" panose="020B0502020202020204" pitchFamily="34" charset="0"/>
              </a:rPr>
              <a:t>einer </a:t>
            </a:r>
            <a:r>
              <a:rPr lang="de-DE" sz="1600" b="0" kern="1200" dirty="0">
                <a:effectLst>
                  <a:outerShdw blurRad="38100" dist="38100" dir="2700000" algn="tl">
                    <a:srgbClr val="000000">
                      <a:alpha val="43137"/>
                    </a:srgbClr>
                  </a:outerShdw>
                </a:effectLst>
                <a:latin typeface="Century Gothic" panose="020B0502020202020204" pitchFamily="34" charset="0"/>
              </a:rPr>
              <a:t>Lösung</a:t>
            </a:r>
          </a:p>
        </p:txBody>
      </p:sp>
      <p:sp>
        <p:nvSpPr>
          <p:cNvPr id="13" name="Freihandform 12"/>
          <p:cNvSpPr/>
          <p:nvPr/>
        </p:nvSpPr>
        <p:spPr>
          <a:xfrm>
            <a:off x="1129379" y="4508394"/>
            <a:ext cx="5947860" cy="472320"/>
          </a:xfrm>
          <a:custGeom>
            <a:avLst/>
            <a:gdLst>
              <a:gd name="connsiteX0" fmla="*/ 0 w 5947860"/>
              <a:gd name="connsiteY0" fmla="*/ 78722 h 472320"/>
              <a:gd name="connsiteX1" fmla="*/ 78722 w 5947860"/>
              <a:gd name="connsiteY1" fmla="*/ 0 h 472320"/>
              <a:gd name="connsiteX2" fmla="*/ 5869138 w 5947860"/>
              <a:gd name="connsiteY2" fmla="*/ 0 h 472320"/>
              <a:gd name="connsiteX3" fmla="*/ 5947860 w 5947860"/>
              <a:gd name="connsiteY3" fmla="*/ 78722 h 472320"/>
              <a:gd name="connsiteX4" fmla="*/ 5947860 w 5947860"/>
              <a:gd name="connsiteY4" fmla="*/ 393598 h 472320"/>
              <a:gd name="connsiteX5" fmla="*/ 5869138 w 5947860"/>
              <a:gd name="connsiteY5" fmla="*/ 472320 h 472320"/>
              <a:gd name="connsiteX6" fmla="*/ 78722 w 5947860"/>
              <a:gd name="connsiteY6" fmla="*/ 472320 h 472320"/>
              <a:gd name="connsiteX7" fmla="*/ 0 w 5947860"/>
              <a:gd name="connsiteY7" fmla="*/ 393598 h 472320"/>
              <a:gd name="connsiteX8" fmla="*/ 0 w 594786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47860" h="472320">
                <a:moveTo>
                  <a:pt x="0" y="78722"/>
                </a:moveTo>
                <a:cubicBezTo>
                  <a:pt x="0" y="35245"/>
                  <a:pt x="35245" y="0"/>
                  <a:pt x="78722" y="0"/>
                </a:cubicBezTo>
                <a:lnTo>
                  <a:pt x="5869138" y="0"/>
                </a:lnTo>
                <a:cubicBezTo>
                  <a:pt x="5912615" y="0"/>
                  <a:pt x="5947860" y="35245"/>
                  <a:pt x="5947860" y="78722"/>
                </a:cubicBezTo>
                <a:lnTo>
                  <a:pt x="5947860" y="393598"/>
                </a:lnTo>
                <a:cubicBezTo>
                  <a:pt x="5947860" y="437075"/>
                  <a:pt x="5912615" y="472320"/>
                  <a:pt x="5869138" y="472320"/>
                </a:cubicBezTo>
                <a:lnTo>
                  <a:pt x="78722" y="472320"/>
                </a:lnTo>
                <a:cubicBezTo>
                  <a:pt x="35245" y="472320"/>
                  <a:pt x="0" y="437075"/>
                  <a:pt x="0" y="393598"/>
                </a:cubicBezTo>
                <a:lnTo>
                  <a:pt x="0" y="78722"/>
                </a:lnTo>
                <a:close/>
              </a:path>
            </a:pathLst>
          </a:custGeom>
          <a:solidFill>
            <a:srgbClr val="62948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247872" tIns="23057" rIns="247872" bIns="23057" numCol="1" spcCol="1270" anchor="ctr" anchorCtr="0">
            <a:noAutofit/>
          </a:bodyPr>
          <a:lstStyle/>
          <a:p>
            <a:pPr lvl="0" algn="l" defTabSz="711200">
              <a:lnSpc>
                <a:spcPct val="90000"/>
              </a:lnSpc>
              <a:spcBef>
                <a:spcPct val="0"/>
              </a:spcBef>
              <a:spcAft>
                <a:spcPct val="35000"/>
              </a:spcAft>
            </a:pPr>
            <a:r>
              <a:rPr lang="de-DE" sz="1600" b="1" kern="1200" dirty="0">
                <a:solidFill>
                  <a:schemeClr val="bg1"/>
                </a:solidFill>
                <a:latin typeface="Century Gothic" panose="020B0502020202020204" pitchFamily="34" charset="0"/>
              </a:rPr>
              <a:t>Implementation</a:t>
            </a:r>
          </a:p>
        </p:txBody>
      </p:sp>
      <p:sp>
        <p:nvSpPr>
          <p:cNvPr id="14" name="Freihandform 13"/>
          <p:cNvSpPr/>
          <p:nvPr/>
        </p:nvSpPr>
        <p:spPr>
          <a:xfrm>
            <a:off x="704532" y="5747514"/>
            <a:ext cx="8496944" cy="680400"/>
          </a:xfrm>
          <a:custGeom>
            <a:avLst/>
            <a:gdLst>
              <a:gd name="connsiteX0" fmla="*/ 0 w 8496944"/>
              <a:gd name="connsiteY0" fmla="*/ 0 h 680400"/>
              <a:gd name="connsiteX1" fmla="*/ 8496944 w 8496944"/>
              <a:gd name="connsiteY1" fmla="*/ 0 h 680400"/>
              <a:gd name="connsiteX2" fmla="*/ 8496944 w 8496944"/>
              <a:gd name="connsiteY2" fmla="*/ 680400 h 680400"/>
              <a:gd name="connsiteX3" fmla="*/ 0 w 8496944"/>
              <a:gd name="connsiteY3" fmla="*/ 680400 h 680400"/>
              <a:gd name="connsiteX4" fmla="*/ 0 w 8496944"/>
              <a:gd name="connsiteY4" fmla="*/ 0 h 6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6944" h="680400">
                <a:moveTo>
                  <a:pt x="0" y="0"/>
                </a:moveTo>
                <a:lnTo>
                  <a:pt x="8496944" y="0"/>
                </a:lnTo>
                <a:lnTo>
                  <a:pt x="8496944" y="680400"/>
                </a:lnTo>
                <a:lnTo>
                  <a:pt x="0" y="680400"/>
                </a:lnTo>
                <a:lnTo>
                  <a:pt x="0" y="0"/>
                </a:lnTo>
                <a:close/>
              </a:path>
            </a:pathLst>
          </a:custGeom>
          <a:ln>
            <a:solidFill>
              <a:schemeClr val="tx2"/>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9457" tIns="333248" rIns="659457" bIns="113792" numCol="1" spcCol="1270" anchor="t" anchorCtr="0">
            <a:noAutofit/>
          </a:bodyPr>
          <a:lstStyle/>
          <a:p>
            <a:pPr marL="171450" lvl="1" indent="-171450" algn="l" defTabSz="711200">
              <a:lnSpc>
                <a:spcPct val="90000"/>
              </a:lnSpc>
              <a:spcBef>
                <a:spcPct val="0"/>
              </a:spcBef>
              <a:spcAft>
                <a:spcPct val="15000"/>
              </a:spcAft>
              <a:buChar char="••"/>
            </a:pPr>
            <a:r>
              <a:rPr lang="de-DE" sz="1600" b="0" kern="1200" dirty="0">
                <a:effectLst>
                  <a:outerShdw blurRad="38100" dist="38100" dir="2700000" algn="tl">
                    <a:srgbClr val="000000">
                      <a:alpha val="43137"/>
                    </a:srgbClr>
                  </a:outerShdw>
                </a:effectLst>
                <a:latin typeface="Century Gothic" panose="020B0502020202020204" pitchFamily="34" charset="0"/>
              </a:rPr>
              <a:t>Bereitstellung und Wartung</a:t>
            </a:r>
          </a:p>
        </p:txBody>
      </p:sp>
      <p:sp>
        <p:nvSpPr>
          <p:cNvPr id="15" name="Freihandform 14"/>
          <p:cNvSpPr/>
          <p:nvPr/>
        </p:nvSpPr>
        <p:spPr>
          <a:xfrm>
            <a:off x="1129379" y="5511354"/>
            <a:ext cx="5947860" cy="472320"/>
          </a:xfrm>
          <a:custGeom>
            <a:avLst/>
            <a:gdLst>
              <a:gd name="connsiteX0" fmla="*/ 0 w 5947860"/>
              <a:gd name="connsiteY0" fmla="*/ 78722 h 472320"/>
              <a:gd name="connsiteX1" fmla="*/ 78722 w 5947860"/>
              <a:gd name="connsiteY1" fmla="*/ 0 h 472320"/>
              <a:gd name="connsiteX2" fmla="*/ 5869138 w 5947860"/>
              <a:gd name="connsiteY2" fmla="*/ 0 h 472320"/>
              <a:gd name="connsiteX3" fmla="*/ 5947860 w 5947860"/>
              <a:gd name="connsiteY3" fmla="*/ 78722 h 472320"/>
              <a:gd name="connsiteX4" fmla="*/ 5947860 w 5947860"/>
              <a:gd name="connsiteY4" fmla="*/ 393598 h 472320"/>
              <a:gd name="connsiteX5" fmla="*/ 5869138 w 5947860"/>
              <a:gd name="connsiteY5" fmla="*/ 472320 h 472320"/>
              <a:gd name="connsiteX6" fmla="*/ 78722 w 5947860"/>
              <a:gd name="connsiteY6" fmla="*/ 472320 h 472320"/>
              <a:gd name="connsiteX7" fmla="*/ 0 w 5947860"/>
              <a:gd name="connsiteY7" fmla="*/ 393598 h 472320"/>
              <a:gd name="connsiteX8" fmla="*/ 0 w 594786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47860" h="472320">
                <a:moveTo>
                  <a:pt x="0" y="78722"/>
                </a:moveTo>
                <a:cubicBezTo>
                  <a:pt x="0" y="35245"/>
                  <a:pt x="35245" y="0"/>
                  <a:pt x="78722" y="0"/>
                </a:cubicBezTo>
                <a:lnTo>
                  <a:pt x="5869138" y="0"/>
                </a:lnTo>
                <a:cubicBezTo>
                  <a:pt x="5912615" y="0"/>
                  <a:pt x="5947860" y="35245"/>
                  <a:pt x="5947860" y="78722"/>
                </a:cubicBezTo>
                <a:lnTo>
                  <a:pt x="5947860" y="393598"/>
                </a:lnTo>
                <a:cubicBezTo>
                  <a:pt x="5947860" y="437075"/>
                  <a:pt x="5912615" y="472320"/>
                  <a:pt x="5869138" y="472320"/>
                </a:cubicBezTo>
                <a:lnTo>
                  <a:pt x="78722" y="472320"/>
                </a:lnTo>
                <a:cubicBezTo>
                  <a:pt x="35245" y="472320"/>
                  <a:pt x="0" y="437075"/>
                  <a:pt x="0" y="393598"/>
                </a:cubicBezTo>
                <a:lnTo>
                  <a:pt x="0" y="78722"/>
                </a:lnTo>
                <a:close/>
              </a:path>
            </a:pathLst>
          </a:cu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247872" tIns="23057" rIns="247872" bIns="23057" numCol="1" spcCol="1270" anchor="ctr" anchorCtr="0">
            <a:noAutofit/>
          </a:bodyPr>
          <a:lstStyle/>
          <a:p>
            <a:pPr lvl="0" algn="l" defTabSz="711200">
              <a:lnSpc>
                <a:spcPct val="90000"/>
              </a:lnSpc>
              <a:spcBef>
                <a:spcPct val="0"/>
              </a:spcBef>
              <a:spcAft>
                <a:spcPct val="35000"/>
              </a:spcAft>
            </a:pPr>
            <a:r>
              <a:rPr lang="de-DE" sz="1600" b="1" kern="1200" dirty="0">
                <a:solidFill>
                  <a:schemeClr val="bg1"/>
                </a:solidFill>
                <a:latin typeface="Century Gothic" panose="020B0502020202020204" pitchFamily="34" charset="0"/>
              </a:rPr>
              <a:t>Wartung</a:t>
            </a:r>
          </a:p>
        </p:txBody>
      </p:sp>
      <p:sp>
        <p:nvSpPr>
          <p:cNvPr id="2" name="Foliennummernplatzhalter 1"/>
          <p:cNvSpPr>
            <a:spLocks noGrp="1"/>
          </p:cNvSpPr>
          <p:nvPr>
            <p:ph type="sldNum" sz="quarter" idx="12"/>
          </p:nvPr>
        </p:nvSpPr>
        <p:spPr/>
        <p:txBody>
          <a:bodyPr/>
          <a:lstStyle/>
          <a:p>
            <a:fld id="{2C03746F-B42A-474D-94FA-02D6826DE614}" type="slidenum">
              <a:rPr lang="de-DE" smtClean="0"/>
              <a:t>8</a:t>
            </a:fld>
            <a:endParaRPr lang="de-DE" dirty="0"/>
          </a:p>
        </p:txBody>
      </p:sp>
    </p:spTree>
    <p:extLst>
      <p:ext uri="{BB962C8B-B14F-4D97-AF65-F5344CB8AC3E}">
        <p14:creationId xmlns:p14="http://schemas.microsoft.com/office/powerpoint/2010/main" val="302657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xEl>
                                              <p:pRg st="1" end="1"/>
                                            </p:txEl>
                                          </p:spTgt>
                                        </p:tgtEl>
                                        <p:attrNameLst>
                                          <p:attrName>style.visibility</p:attrName>
                                        </p:attrNameLst>
                                      </p:cBhvr>
                                      <p:to>
                                        <p:strVal val="visible"/>
                                      </p:to>
                                    </p:set>
                                    <p:animEffect transition="in" filter="fade">
                                      <p:cBhvr>
                                        <p:cTn id="42" dur="500"/>
                                        <p:tgtEl>
                                          <p:spTgt spid="8">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8">
                                            <p:txEl>
                                              <p:pRg st="2" end="2"/>
                                            </p:txEl>
                                          </p:spTgt>
                                        </p:tgtEl>
                                        <p:attrNameLst>
                                          <p:attrName>style.visibility</p:attrName>
                                        </p:attrNameLst>
                                      </p:cBhvr>
                                      <p:to>
                                        <p:strVal val="visible"/>
                                      </p:to>
                                    </p:set>
                                    <p:animEffect transition="in" filter="fade">
                                      <p:cBhvr>
                                        <p:cTn id="45" dur="500"/>
                                        <p:tgtEl>
                                          <p:spTgt spid="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
                                            <p:txEl>
                                              <p:pRg st="3" end="3"/>
                                            </p:txEl>
                                          </p:spTgt>
                                        </p:tgtEl>
                                        <p:attrNameLst>
                                          <p:attrName>style.visibility</p:attrName>
                                        </p:attrNameLst>
                                      </p:cBhvr>
                                      <p:to>
                                        <p:strVal val="visible"/>
                                      </p:to>
                                    </p:set>
                                    <p:animEffect transition="in" filter="fade">
                                      <p:cBhvr>
                                        <p:cTn id="48" dur="500"/>
                                        <p:tgtEl>
                                          <p:spTgt spid="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fade">
                                      <p:cBhvr>
                                        <p:cTn id="53" dur="500"/>
                                        <p:tgtEl>
                                          <p:spTgt spid="10">
                                            <p:txEl>
                                              <p:pRg st="0" end="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xEl>
                                              <p:pRg st="1" end="1"/>
                                            </p:txEl>
                                          </p:spTgt>
                                        </p:tgtEl>
                                        <p:attrNameLst>
                                          <p:attrName>style.visibility</p:attrName>
                                        </p:attrNameLst>
                                      </p:cBhvr>
                                      <p:to>
                                        <p:strVal val="visible"/>
                                      </p:to>
                                    </p:set>
                                    <p:animEffect transition="in" filter="fade">
                                      <p:cBhvr>
                                        <p:cTn id="56" dur="500"/>
                                        <p:tgtEl>
                                          <p:spTgt spid="10">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Effect transition="in" filter="fade">
                                      <p:cBhvr>
                                        <p:cTn id="6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lgn="ctr"/>
            <a:r>
              <a:rPr lang="de-DE" sz="2800" dirty="0" smtClean="0"/>
              <a:t>Modelle</a:t>
            </a:r>
            <a:endParaRPr lang="de-DE" sz="2800" dirty="0"/>
          </a:p>
        </p:txBody>
      </p:sp>
      <p:pic>
        <p:nvPicPr>
          <p:cNvPr id="6" name="Grafik 5">
            <a:extLst>
              <a:ext uri="{FF2B5EF4-FFF2-40B4-BE49-F238E27FC236}">
                <a16:creationId xmlns:a16="http://schemas.microsoft.com/office/drawing/2014/main" id="{499DFFCB-9ED7-4717-A886-35C8FC83D5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29123" y="3608347"/>
            <a:ext cx="2752030" cy="2960333"/>
          </a:xfrm>
          <a:prstGeom prst="rect">
            <a:avLst/>
          </a:prstGeom>
        </p:spPr>
      </p:pic>
      <p:pic>
        <p:nvPicPr>
          <p:cNvPr id="10" name="Grafik 9">
            <a:extLst>
              <a:ext uri="{FF2B5EF4-FFF2-40B4-BE49-F238E27FC236}">
                <a16:creationId xmlns:a16="http://schemas.microsoft.com/office/drawing/2014/main" id="{D77E8453-537B-4507-A331-4A4EF212B801}"/>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4184253" y="1061942"/>
            <a:ext cx="5686769" cy="4458944"/>
          </a:xfrm>
          <a:prstGeom prst="rect">
            <a:avLst/>
          </a:prstGeom>
        </p:spPr>
      </p:pic>
      <p:pic>
        <p:nvPicPr>
          <p:cNvPr id="16" name="Grafik 15">
            <a:extLst>
              <a:ext uri="{FF2B5EF4-FFF2-40B4-BE49-F238E27FC236}">
                <a16:creationId xmlns:a16="http://schemas.microsoft.com/office/drawing/2014/main" id="{37334A0B-96EA-4856-9642-4396655ABE7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3532" y="980728"/>
            <a:ext cx="3872880" cy="2323728"/>
          </a:xfrm>
          <a:prstGeom prst="rect">
            <a:avLst/>
          </a:prstGeom>
        </p:spPr>
      </p:pic>
      <p:sp>
        <p:nvSpPr>
          <p:cNvPr id="2" name="Foliennummernplatzhalter 1"/>
          <p:cNvSpPr>
            <a:spLocks noGrp="1"/>
          </p:cNvSpPr>
          <p:nvPr>
            <p:ph type="sldNum" sz="quarter" idx="12"/>
          </p:nvPr>
        </p:nvSpPr>
        <p:spPr/>
        <p:txBody>
          <a:bodyPr/>
          <a:lstStyle/>
          <a:p>
            <a:fld id="{2C03746F-B42A-474D-94FA-02D6826DE614}" type="slidenum">
              <a:rPr lang="de-DE" smtClean="0"/>
              <a:t>9</a:t>
            </a:fld>
            <a:endParaRPr lang="de-DE" dirty="0"/>
          </a:p>
        </p:txBody>
      </p:sp>
    </p:spTree>
    <p:extLst>
      <p:ext uri="{BB962C8B-B14F-4D97-AF65-F5344CB8AC3E}">
        <p14:creationId xmlns:p14="http://schemas.microsoft.com/office/powerpoint/2010/main" val="405385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aster_ITSBw">
  <a:themeElements>
    <a:clrScheme name="ITSBw">
      <a:dk1>
        <a:sysClr val="windowText" lastClr="000000"/>
      </a:dk1>
      <a:lt1>
        <a:sysClr val="window" lastClr="FFFFFF"/>
      </a:lt1>
      <a:dk2>
        <a:srgbClr val="4E4F53"/>
      </a:dk2>
      <a:lt2>
        <a:srgbClr val="F2EADC"/>
      </a:lt2>
      <a:accent1>
        <a:srgbClr val="FAB128"/>
      </a:accent1>
      <a:accent2>
        <a:srgbClr val="FED464"/>
      </a:accent2>
      <a:accent3>
        <a:srgbClr val="AAC287"/>
      </a:accent3>
      <a:accent4>
        <a:srgbClr val="598F7A"/>
      </a:accent4>
      <a:accent5>
        <a:srgbClr val="496A61"/>
      </a:accent5>
      <a:accent6>
        <a:srgbClr val="C4B291"/>
      </a:accent6>
      <a:hlink>
        <a:srgbClr val="B292CA"/>
      </a:hlink>
      <a:folHlink>
        <a:srgbClr val="6B5680"/>
      </a:folHlink>
    </a:clrScheme>
    <a:fontScheme name="ITSBw">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undeswehr">
  <a:themeElements>
    <a:clrScheme name="Cyber">
      <a:dk1>
        <a:srgbClr val="000000"/>
      </a:dk1>
      <a:lt1>
        <a:srgbClr val="FFFFFF"/>
      </a:lt1>
      <a:dk2>
        <a:srgbClr val="537D6C"/>
      </a:dk2>
      <a:lt2>
        <a:srgbClr val="004471"/>
      </a:lt2>
      <a:accent1>
        <a:srgbClr val="C6D6DE"/>
      </a:accent1>
      <a:accent2>
        <a:srgbClr val="A6B8C3"/>
      </a:accent2>
      <a:accent3>
        <a:srgbClr val="647B8A"/>
      </a:accent3>
      <a:accent4>
        <a:srgbClr val="E6110C"/>
      </a:accent4>
      <a:accent5>
        <a:srgbClr val="F29100"/>
      </a:accent5>
      <a:accent6>
        <a:srgbClr val="F9B6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Master_ITSBw</Template>
  <TotalTime>0</TotalTime>
  <Words>10205</Words>
  <Application>Microsoft Office PowerPoint</Application>
  <PresentationFormat>A4-Papier (210 x 297 mm)</PresentationFormat>
  <Paragraphs>2280</Paragraphs>
  <Slides>52</Slides>
  <Notes>51</Notes>
  <HiddenSlides>0</HiddenSlides>
  <MMClips>0</MMClips>
  <ScaleCrop>false</ScaleCrop>
  <HeadingPairs>
    <vt:vector size="8" baseType="variant">
      <vt:variant>
        <vt:lpstr>Verwendete Schriftarten</vt:lpstr>
      </vt:variant>
      <vt:variant>
        <vt:i4>14</vt:i4>
      </vt:variant>
      <vt:variant>
        <vt:lpstr>Design</vt:lpstr>
      </vt:variant>
      <vt:variant>
        <vt:i4>2</vt:i4>
      </vt:variant>
      <vt:variant>
        <vt:lpstr>Folientitel</vt:lpstr>
      </vt:variant>
      <vt:variant>
        <vt:i4>52</vt:i4>
      </vt:variant>
      <vt:variant>
        <vt:lpstr>Zielgruppenorientierte Präsentationen</vt:lpstr>
      </vt:variant>
      <vt:variant>
        <vt:i4>1</vt:i4>
      </vt:variant>
    </vt:vector>
  </HeadingPairs>
  <TitlesOfParts>
    <vt:vector size="69" baseType="lpstr">
      <vt:lpstr>Arial</vt:lpstr>
      <vt:lpstr>Arial Black</vt:lpstr>
      <vt:lpstr>Arial monospaced for SAP</vt:lpstr>
      <vt:lpstr>Arial Narrow Bold</vt:lpstr>
      <vt:lpstr>Arial Regular</vt:lpstr>
      <vt:lpstr>Calibri</vt:lpstr>
      <vt:lpstr>Century Gothic</vt:lpstr>
      <vt:lpstr>Corbel</vt:lpstr>
      <vt:lpstr>Courier New</vt:lpstr>
      <vt:lpstr>Levenim MT</vt:lpstr>
      <vt:lpstr>Lucida Sans</vt:lpstr>
      <vt:lpstr>Lucida Sans Unicode</vt:lpstr>
      <vt:lpstr>Symbol</vt:lpstr>
      <vt:lpstr>Wingdings</vt:lpstr>
      <vt:lpstr>Master_ITSBw</vt:lpstr>
      <vt:lpstr>Bundeswehr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Schüler</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01_MG_Einfuehrung</dc:title>
  <dc:creator/>
  <cp:keywords>Einfuehrung; Grundlafen</cp:keywords>
  <cp:lastModifiedBy/>
  <cp:revision>1</cp:revision>
  <dcterms:created xsi:type="dcterms:W3CDTF">2017-10-19T11:10:47Z</dcterms:created>
  <dcterms:modified xsi:type="dcterms:W3CDTF">2021-09-01T12:05:21Z</dcterms:modified>
  <cp:category>MG_Unterricht</cp:category>
</cp:coreProperties>
</file>